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sldIdLst>
    <p:sldId id="256" r:id="rId2"/>
    <p:sldId id="280" r:id="rId3"/>
    <p:sldId id="286" r:id="rId4"/>
    <p:sldId id="287" r:id="rId5"/>
    <p:sldId id="288" r:id="rId6"/>
    <p:sldId id="290" r:id="rId7"/>
    <p:sldId id="289" r:id="rId8"/>
    <p:sldId id="257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4" r:id="rId22"/>
    <p:sldId id="305" r:id="rId23"/>
    <p:sldId id="306" r:id="rId24"/>
    <p:sldId id="307" r:id="rId25"/>
    <p:sldId id="308" r:id="rId26"/>
    <p:sldId id="309" r:id="rId27"/>
  </p:sldIdLst>
  <p:sldSz cx="9906000" cy="6858000" type="A4"/>
  <p:notesSz cx="6846888" cy="9980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A2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342" autoAdjust="0"/>
  </p:normalViewPr>
  <p:slideViewPr>
    <p:cSldViewPr>
      <p:cViewPr varScale="1">
        <p:scale>
          <a:sx n="92" d="100"/>
          <a:sy n="92" d="100"/>
        </p:scale>
        <p:origin x="117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4250295247237003E-2"/>
          <c:w val="0.92131381705715931"/>
          <c:h val="0.92574970475276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80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50000"/>
                    </a:schemeClr>
                  </a:gs>
                  <a:gs pos="80000">
                    <a:schemeClr val="tx2"/>
                  </a:gs>
                  <a:gs pos="100000">
                    <a:schemeClr val="tx2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12-4DC8-B3B1-58E6978506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tx2"/>
                  </a:gs>
                  <a:gs pos="8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12-4DC8-B3B1-58E6978506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tx2"/>
                  </a:gs>
                  <a:gs pos="80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12-4DC8-B3B1-58E6978506B9}"/>
              </c:ext>
            </c:extLst>
          </c:dPt>
          <c:dLbls>
            <c:dLbl>
              <c:idx val="0"/>
              <c:layout>
                <c:manualLayout>
                  <c:x val="-0.16272297000068153"/>
                  <c:y val="9.2270209420911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2 900 172,8 тыс. </a:t>
                    </a:r>
                    <a:r>
                      <a:rPr lang="ru-RU" dirty="0" err="1" smtClean="0"/>
                      <a:t>руб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842361216329552"/>
                      <c:h val="8.940410550451401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3566018946641534"/>
                  <c:y val="-0.174524335707004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949 141,8 тыс. </a:t>
                    </a:r>
                    <a:r>
                      <a:rPr lang="ru-RU" baseline="0" dirty="0" err="1" smtClean="0"/>
                      <a:t>руб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273019088017564"/>
                      <c:h val="8.940410550451401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3762776726089337"/>
                  <c:y val="-0.414596821336163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12-4DC8-B3B1-58E6978506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ГП РФ ДС</c:v>
                </c:pt>
                <c:pt idx="1">
                  <c:v>ГП Развитие культуры и туризма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2900172</c:v>
                </c:pt>
                <c:pt idx="1">
                  <c:v>8949141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12-4DC8-B3B1-58E6978506B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59414431767296E-2"/>
          <c:y val="0.13205539802267224"/>
          <c:w val="0.94257298513187038"/>
          <c:h val="0.78859801089074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/>
                  </a:gs>
                  <a:gs pos="80000">
                    <a:schemeClr val="accent1"/>
                  </a:gs>
                  <a:gs pos="100000">
                    <a:schemeClr val="bg1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31-4FD3-B93B-8EFEF8F26C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00B0F0"/>
                  </a:gs>
                  <a:gs pos="67000">
                    <a:srgbClr val="00B0F0"/>
                  </a:gs>
                  <a:gs pos="100000">
                    <a:schemeClr val="bg1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31-4FD3-B93B-8EFEF8F26C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80000">
                    <a:schemeClr val="tx2"/>
                  </a:gs>
                  <a:gs pos="100000">
                    <a:schemeClr val="tx2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31-4FD3-B93B-8EFEF8F26C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tx2"/>
                  </a:gs>
                  <a:gs pos="80000">
                    <a:srgbClr val="00B0F0"/>
                  </a:gs>
                  <a:gs pos="100000">
                    <a:schemeClr val="bg1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31-4FD3-B93B-8EFEF8F26C59}"/>
              </c:ext>
            </c:extLst>
          </c:dPt>
          <c:dLbls>
            <c:dLbl>
              <c:idx val="0"/>
              <c:layout>
                <c:manualLayout>
                  <c:x val="-0.26676853282392171"/>
                  <c:y val="0.10420751582970114"/>
                </c:manualLayout>
              </c:layout>
              <c:tx>
                <c:rich>
                  <a:bodyPr/>
                  <a:lstStyle/>
                  <a:p>
                    <a:fld id="{66A9EEB3-39A2-4FAC-B790-E7BCCCE6890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fld id="{5BF3722A-32D2-4AC1-810B-AE631CBE9C7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smtClean="0"/>
                      <a:t>%</a:t>
                    </a:r>
                    <a:r>
                      <a:rPr lang="ru-RU" baseline="0"/>
                      <a:t>
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5542740701274568E-2"/>
                  <c:y val="-0.1429821658278278"/>
                </c:manualLayout>
              </c:layout>
              <c:tx>
                <c:rich>
                  <a:bodyPr/>
                  <a:lstStyle/>
                  <a:p>
                    <a:fld id="{CA18672B-B026-47E4-A26B-C55EFDFCD8D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31-4FD3-B93B-8EFEF8F26C5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7495500371985431"/>
                  <c:y val="-0.19894812104257473"/>
                </c:manualLayout>
              </c:layout>
              <c:tx>
                <c:rich>
                  <a:bodyPr/>
                  <a:lstStyle/>
                  <a:p>
                    <a:fld id="{796A3367-12D6-44A9-A98D-E010E23ADF0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056757816245262"/>
                  <c:y val="-0.10002341671766307"/>
                </c:manualLayout>
              </c:layout>
              <c:tx>
                <c:rich>
                  <a:bodyPr/>
                  <a:lstStyle/>
                  <a:p>
                    <a:fld id="{BDEE27CB-18F0-482E-A821-8462B0AFC76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
67%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31-4FD3-B93B-8EFEF8F26C5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заработная плата</c:v>
                </c:pt>
                <c:pt idx="1">
                  <c:v>коммунальные услуги</c:v>
                </c:pt>
                <c:pt idx="2">
                  <c:v>материальные запасы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26</c:v>
                </c:pt>
                <c:pt idx="1">
                  <c:v>5</c:v>
                </c:pt>
                <c:pt idx="2">
                  <c:v>12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7C-4666-B5E3-A881362AC44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259414431767296E-2"/>
          <c:y val="0.13205539802267224"/>
          <c:w val="0.94257298513187038"/>
          <c:h val="0.7885980108907435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9801F-F5D6-487A-B264-A11D64B1E283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3AA95BB-DBF4-484A-AD9B-C9A17576177A}">
      <dgm:prSet phldrT="[Текст]" custT="1"/>
      <dgm:spPr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300" b="1" dirty="0" smtClean="0"/>
            <a:t>Государственная программа «Социальная поддержка и защита населения Ульяновской области на 2014-2021 годы»</a:t>
          </a:r>
          <a:endParaRPr lang="ru-RU" sz="1300" dirty="0"/>
        </a:p>
      </dgm:t>
    </dgm:pt>
    <dgm:pt modelId="{99F4E4D0-D1C5-4AB3-9047-35B49922E957}" type="parTrans" cxnId="{C3846E3D-7127-4C68-A896-46E3118FB84C}">
      <dgm:prSet/>
      <dgm:spPr/>
      <dgm:t>
        <a:bodyPr/>
        <a:lstStyle/>
        <a:p>
          <a:pPr marL="0" indent="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36173D2B-3F90-43A3-B7F3-EF5EB833935B}" type="sibTrans" cxnId="{C3846E3D-7127-4C68-A896-46E3118FB84C}">
      <dgm:prSet/>
      <dgm:spPr/>
      <dgm:t>
        <a:bodyPr/>
        <a:lstStyle/>
        <a:p>
          <a:pPr marL="0" indent="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F357660-ACAC-4F77-BB67-BF1B3464BBC3}">
      <dgm:prSet phldrT="[Текст]" custT="1"/>
      <dgm:spPr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300" b="1" dirty="0" smtClean="0"/>
            <a:t>«Развитие мер социальной поддержки отдельных категорий граждан»</a:t>
          </a:r>
          <a:endParaRPr lang="ru-RU" sz="1300" dirty="0"/>
        </a:p>
      </dgm:t>
    </dgm:pt>
    <dgm:pt modelId="{180D78F5-4BCC-4B35-8DD1-F78E2D251EBB}" type="parTrans" cxnId="{050478C9-585D-41C6-8590-C0BD925C7C40}">
      <dgm:prSet/>
      <dgm:spPr/>
      <dgm:t>
        <a:bodyPr/>
        <a:lstStyle/>
        <a:p>
          <a:pPr marL="0" indent="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615B939-D354-4ADA-8A09-7D2736DB2D15}" type="sibTrans" cxnId="{050478C9-585D-41C6-8590-C0BD925C7C40}">
      <dgm:prSet/>
      <dgm:spPr/>
      <dgm:t>
        <a:bodyPr/>
        <a:lstStyle/>
        <a:p>
          <a:pPr marL="0" indent="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277B7023-064B-431D-BE90-39011374265F}">
      <dgm:prSet phldrT="[Текст]" custT="1"/>
      <dgm:spPr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«Семья и дети»</a:t>
          </a:r>
          <a:endParaRPr lang="ru-RU" sz="1400" dirty="0"/>
        </a:p>
      </dgm:t>
    </dgm:pt>
    <dgm:pt modelId="{E166B0D5-5EC0-4056-9482-5EE479FAA5F5}" type="parTrans" cxnId="{0720CDA7-AF89-474E-B05C-3D8EBD6F8DC5}">
      <dgm:prSet/>
      <dgm:spPr/>
      <dgm:t>
        <a:bodyPr/>
        <a:lstStyle/>
        <a:p>
          <a:pPr marL="0" indent="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26BEA7A-00AD-4F70-85B1-A2C0CDD3D5D8}" type="sibTrans" cxnId="{0720CDA7-AF89-474E-B05C-3D8EBD6F8DC5}">
      <dgm:prSet/>
      <dgm:spPr/>
      <dgm:t>
        <a:bodyPr/>
        <a:lstStyle/>
        <a:p>
          <a:pPr marL="0" indent="0">
            <a:lnSpc>
              <a:spcPct val="8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A92F521-EFA3-45E2-8926-B9B28134251E}">
      <dgm:prSet phldrT="[Текст]" custT="1"/>
      <dgm:spPr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sz="1400" b="1" dirty="0" smtClean="0"/>
            <a:t>«Доступная среда»</a:t>
          </a:r>
          <a:r>
            <a:rPr lang="ru-RU" sz="1400" dirty="0" smtClean="0"/>
            <a:t>, </a:t>
          </a:r>
          <a:endParaRPr lang="ru-RU" sz="1400" dirty="0"/>
        </a:p>
      </dgm:t>
    </dgm:pt>
    <dgm:pt modelId="{52C69CAC-BD91-4F4A-9670-05AD592ED4F1}" type="parTrans" cxnId="{6A3AC490-00FA-493A-86DD-8D9C5626E346}">
      <dgm:prSet/>
      <dgm:spPr/>
      <dgm:t>
        <a:bodyPr/>
        <a:lstStyle/>
        <a:p>
          <a:endParaRPr lang="ru-RU"/>
        </a:p>
      </dgm:t>
    </dgm:pt>
    <dgm:pt modelId="{1CE47B40-1903-48F6-AB74-A6042D0CF06A}" type="sibTrans" cxnId="{6A3AC490-00FA-493A-86DD-8D9C5626E346}">
      <dgm:prSet/>
      <dgm:spPr/>
      <dgm:t>
        <a:bodyPr/>
        <a:lstStyle/>
        <a:p>
          <a:endParaRPr lang="ru-RU"/>
        </a:p>
      </dgm:t>
    </dgm:pt>
    <dgm:pt modelId="{152F6B40-B266-4714-AC8F-EEDE01B3EC6B}" type="pres">
      <dgm:prSet presAssocID="{F329801F-F5D6-487A-B264-A11D64B1E2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7ACF3-2411-432D-A673-D2911D2BFCA9}" type="pres">
      <dgm:prSet presAssocID="{73AA95BB-DBF4-484A-AD9B-C9A17576177A}" presName="linNode" presStyleCnt="0"/>
      <dgm:spPr/>
    </dgm:pt>
    <dgm:pt modelId="{55185E4D-F991-4AB0-A9F9-F8E0298FE307}" type="pres">
      <dgm:prSet presAssocID="{73AA95BB-DBF4-484A-AD9B-C9A17576177A}" presName="parentText" presStyleLbl="node1" presStyleIdx="0" presStyleCnt="4" custScaleX="259848" custScaleY="24739" custLinFactNeighborY="-1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8C7DF-18BD-4B07-85F6-D50DCC8FF0EB}" type="pres">
      <dgm:prSet presAssocID="{36173D2B-3F90-43A3-B7F3-EF5EB833935B}" presName="sp" presStyleCnt="0"/>
      <dgm:spPr/>
    </dgm:pt>
    <dgm:pt modelId="{20599E5B-F477-41D4-B1AB-8AD8E190ED57}" type="pres">
      <dgm:prSet presAssocID="{4F357660-ACAC-4F77-BB67-BF1B3464BBC3}" presName="linNode" presStyleCnt="0"/>
      <dgm:spPr/>
    </dgm:pt>
    <dgm:pt modelId="{D7E1126A-398C-43BA-B546-75848D2B7C99}" type="pres">
      <dgm:prSet presAssocID="{4F357660-ACAC-4F77-BB67-BF1B3464BBC3}" presName="parentText" presStyleLbl="node1" presStyleIdx="1" presStyleCnt="4" custScaleX="261619" custScaleY="22063" custLinFactNeighborX="-886" custLinFactNeighborY="-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543A2-4A26-48F6-A27B-2268B915BFB1}" type="pres">
      <dgm:prSet presAssocID="{B615B939-D354-4ADA-8A09-7D2736DB2D15}" presName="sp" presStyleCnt="0"/>
      <dgm:spPr/>
    </dgm:pt>
    <dgm:pt modelId="{6B780FC4-7D66-42AF-90BB-95436D2A0E96}" type="pres">
      <dgm:prSet presAssocID="{277B7023-064B-431D-BE90-39011374265F}" presName="linNode" presStyleCnt="0"/>
      <dgm:spPr/>
    </dgm:pt>
    <dgm:pt modelId="{DD2D2C95-0B87-491C-8E9F-10E2E6903D68}" type="pres">
      <dgm:prSet presAssocID="{277B7023-064B-431D-BE90-39011374265F}" presName="parentText" presStyleLbl="node1" presStyleIdx="2" presStyleCnt="4" custScaleX="260119" custScaleY="15918" custLinFactNeighborX="877" custLinFactNeighborY="-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CB59-B7B6-430A-9C85-B7241961B9E5}" type="pres">
      <dgm:prSet presAssocID="{826BEA7A-00AD-4F70-85B1-A2C0CDD3D5D8}" presName="sp" presStyleCnt="0"/>
      <dgm:spPr/>
    </dgm:pt>
    <dgm:pt modelId="{0867AB03-6BC4-470C-B840-8FCD2D6E171C}" type="pres">
      <dgm:prSet presAssocID="{4A92F521-EFA3-45E2-8926-B9B28134251E}" presName="linNode" presStyleCnt="0"/>
      <dgm:spPr/>
    </dgm:pt>
    <dgm:pt modelId="{488C9505-BC46-4C4B-B252-9D9CD1F6B361}" type="pres">
      <dgm:prSet presAssocID="{4A92F521-EFA3-45E2-8926-B9B28134251E}" presName="parentText" presStyleLbl="node1" presStyleIdx="3" presStyleCnt="4" custScaleX="260119" custScaleY="15726" custLinFactNeighborX="877" custLinFactNeighborY="133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9A928-CFA7-4694-8C49-CF285309B6B2}" type="presOf" srcId="{73AA95BB-DBF4-484A-AD9B-C9A17576177A}" destId="{55185E4D-F991-4AB0-A9F9-F8E0298FE307}" srcOrd="0" destOrd="0" presId="urn:microsoft.com/office/officeart/2005/8/layout/vList5"/>
    <dgm:cxn modelId="{0720CDA7-AF89-474E-B05C-3D8EBD6F8DC5}" srcId="{F329801F-F5D6-487A-B264-A11D64B1E283}" destId="{277B7023-064B-431D-BE90-39011374265F}" srcOrd="2" destOrd="0" parTransId="{E166B0D5-5EC0-4056-9482-5EE479FAA5F5}" sibTransId="{826BEA7A-00AD-4F70-85B1-A2C0CDD3D5D8}"/>
    <dgm:cxn modelId="{6F9C5DEE-38CC-46AE-9FE4-F241C375186F}" type="presOf" srcId="{F329801F-F5D6-487A-B264-A11D64B1E283}" destId="{152F6B40-B266-4714-AC8F-EEDE01B3EC6B}" srcOrd="0" destOrd="0" presId="urn:microsoft.com/office/officeart/2005/8/layout/vList5"/>
    <dgm:cxn modelId="{B1D640B0-DF33-4B13-8F94-EB7645AD664B}" type="presOf" srcId="{4A92F521-EFA3-45E2-8926-B9B28134251E}" destId="{488C9505-BC46-4C4B-B252-9D9CD1F6B361}" srcOrd="0" destOrd="0" presId="urn:microsoft.com/office/officeart/2005/8/layout/vList5"/>
    <dgm:cxn modelId="{C3846E3D-7127-4C68-A896-46E3118FB84C}" srcId="{F329801F-F5D6-487A-B264-A11D64B1E283}" destId="{73AA95BB-DBF4-484A-AD9B-C9A17576177A}" srcOrd="0" destOrd="0" parTransId="{99F4E4D0-D1C5-4AB3-9047-35B49922E957}" sibTransId="{36173D2B-3F90-43A3-B7F3-EF5EB833935B}"/>
    <dgm:cxn modelId="{3F033F9F-2F04-4ED2-88F3-88ECA6428CA5}" type="presOf" srcId="{4F357660-ACAC-4F77-BB67-BF1B3464BBC3}" destId="{D7E1126A-398C-43BA-B546-75848D2B7C99}" srcOrd="0" destOrd="0" presId="urn:microsoft.com/office/officeart/2005/8/layout/vList5"/>
    <dgm:cxn modelId="{C2DB598A-1843-40FB-A569-04F0F4145595}" type="presOf" srcId="{277B7023-064B-431D-BE90-39011374265F}" destId="{DD2D2C95-0B87-491C-8E9F-10E2E6903D68}" srcOrd="0" destOrd="0" presId="urn:microsoft.com/office/officeart/2005/8/layout/vList5"/>
    <dgm:cxn modelId="{050478C9-585D-41C6-8590-C0BD925C7C40}" srcId="{F329801F-F5D6-487A-B264-A11D64B1E283}" destId="{4F357660-ACAC-4F77-BB67-BF1B3464BBC3}" srcOrd="1" destOrd="0" parTransId="{180D78F5-4BCC-4B35-8DD1-F78E2D251EBB}" sibTransId="{B615B939-D354-4ADA-8A09-7D2736DB2D15}"/>
    <dgm:cxn modelId="{6A3AC490-00FA-493A-86DD-8D9C5626E346}" srcId="{F329801F-F5D6-487A-B264-A11D64B1E283}" destId="{4A92F521-EFA3-45E2-8926-B9B28134251E}" srcOrd="3" destOrd="0" parTransId="{52C69CAC-BD91-4F4A-9670-05AD592ED4F1}" sibTransId="{1CE47B40-1903-48F6-AB74-A6042D0CF06A}"/>
    <dgm:cxn modelId="{3C0D3C62-9988-4EB3-99F0-BB358E365D03}" type="presParOf" srcId="{152F6B40-B266-4714-AC8F-EEDE01B3EC6B}" destId="{CC97ACF3-2411-432D-A673-D2911D2BFCA9}" srcOrd="0" destOrd="0" presId="urn:microsoft.com/office/officeart/2005/8/layout/vList5"/>
    <dgm:cxn modelId="{367BB097-E7FF-4B90-A731-C877B764F7F9}" type="presParOf" srcId="{CC97ACF3-2411-432D-A673-D2911D2BFCA9}" destId="{55185E4D-F991-4AB0-A9F9-F8E0298FE307}" srcOrd="0" destOrd="0" presId="urn:microsoft.com/office/officeart/2005/8/layout/vList5"/>
    <dgm:cxn modelId="{DBF3A9F2-B4EA-4132-AC40-0EDE4220DA27}" type="presParOf" srcId="{152F6B40-B266-4714-AC8F-EEDE01B3EC6B}" destId="{19C8C7DF-18BD-4B07-85F6-D50DCC8FF0EB}" srcOrd="1" destOrd="0" presId="urn:microsoft.com/office/officeart/2005/8/layout/vList5"/>
    <dgm:cxn modelId="{6209811E-5D17-4237-8F05-9A2EC5D65804}" type="presParOf" srcId="{152F6B40-B266-4714-AC8F-EEDE01B3EC6B}" destId="{20599E5B-F477-41D4-B1AB-8AD8E190ED57}" srcOrd="2" destOrd="0" presId="urn:microsoft.com/office/officeart/2005/8/layout/vList5"/>
    <dgm:cxn modelId="{8ACCB77B-75AD-4F9B-9C51-2E4B1419F8F8}" type="presParOf" srcId="{20599E5B-F477-41D4-B1AB-8AD8E190ED57}" destId="{D7E1126A-398C-43BA-B546-75848D2B7C99}" srcOrd="0" destOrd="0" presId="urn:microsoft.com/office/officeart/2005/8/layout/vList5"/>
    <dgm:cxn modelId="{D8DBEEBA-55C1-4C37-882C-E611475D61A6}" type="presParOf" srcId="{152F6B40-B266-4714-AC8F-EEDE01B3EC6B}" destId="{09F543A2-4A26-48F6-A27B-2268B915BFB1}" srcOrd="3" destOrd="0" presId="urn:microsoft.com/office/officeart/2005/8/layout/vList5"/>
    <dgm:cxn modelId="{BC1C4A91-7227-44BD-BF64-7338886CEBCE}" type="presParOf" srcId="{152F6B40-B266-4714-AC8F-EEDE01B3EC6B}" destId="{6B780FC4-7D66-42AF-90BB-95436D2A0E96}" srcOrd="4" destOrd="0" presId="urn:microsoft.com/office/officeart/2005/8/layout/vList5"/>
    <dgm:cxn modelId="{CDA122A7-0A8D-4598-80D4-E454F9116B70}" type="presParOf" srcId="{6B780FC4-7D66-42AF-90BB-95436D2A0E96}" destId="{DD2D2C95-0B87-491C-8E9F-10E2E6903D68}" srcOrd="0" destOrd="0" presId="urn:microsoft.com/office/officeart/2005/8/layout/vList5"/>
    <dgm:cxn modelId="{52DFDF80-51E8-4517-B1AC-A5B00DE38BC1}" type="presParOf" srcId="{152F6B40-B266-4714-AC8F-EEDE01B3EC6B}" destId="{6470CB59-B7B6-430A-9C85-B7241961B9E5}" srcOrd="5" destOrd="0" presId="urn:microsoft.com/office/officeart/2005/8/layout/vList5"/>
    <dgm:cxn modelId="{146E518E-89E0-49A5-AA8A-1DF6BC0840CE}" type="presParOf" srcId="{152F6B40-B266-4714-AC8F-EEDE01B3EC6B}" destId="{0867AB03-6BC4-470C-B840-8FCD2D6E171C}" srcOrd="6" destOrd="0" presId="urn:microsoft.com/office/officeart/2005/8/layout/vList5"/>
    <dgm:cxn modelId="{D108670C-CB0D-4801-B4A5-C03656A3BF93}" type="presParOf" srcId="{0867AB03-6BC4-470C-B840-8FCD2D6E171C}" destId="{488C9505-BC46-4C4B-B252-9D9CD1F6B3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4C0C7-A535-4F70-8690-024E85C9EFE0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CFAEDA-C80E-482F-A7F8-3A54D412CB2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smtClean="0"/>
            <a:t>СЕТЬ ГОСУДАРСТВЕННЫХ УЧРЕЖДЕНИЙ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smtClean="0"/>
            <a:t> </a:t>
          </a:r>
          <a:r>
            <a:rPr lang="ru-RU" sz="2800" b="1" smtClean="0"/>
            <a:t>40</a:t>
          </a:r>
          <a:endParaRPr lang="ru-RU" sz="2800" b="1" dirty="0"/>
        </a:p>
      </dgm:t>
    </dgm:pt>
    <dgm:pt modelId="{F3BEA899-9386-4615-B415-F87D10D82B7F}" type="parTrans" cxnId="{1FB39828-465B-4DD0-8DFF-93C5F5492FB6}">
      <dgm:prSet/>
      <dgm:spPr/>
      <dgm:t>
        <a:bodyPr/>
        <a:lstStyle/>
        <a:p>
          <a:endParaRPr lang="ru-RU" sz="1000"/>
        </a:p>
      </dgm:t>
    </dgm:pt>
    <dgm:pt modelId="{C135C76D-0565-4188-AA27-CFB645ADE854}" type="sibTrans" cxnId="{1FB39828-465B-4DD0-8DFF-93C5F5492FB6}">
      <dgm:prSet/>
      <dgm:spPr/>
      <dgm:t>
        <a:bodyPr/>
        <a:lstStyle/>
        <a:p>
          <a:endParaRPr lang="ru-RU" sz="1000"/>
        </a:p>
      </dgm:t>
    </dgm:pt>
    <dgm:pt modelId="{1FD673F1-1136-41C3-8EE2-2E93769FC9C0}">
      <dgm:prSet phldrT="[Текст]" custT="1"/>
      <dgm:spPr/>
      <dgm:t>
        <a:bodyPr/>
        <a:lstStyle/>
        <a:p>
          <a:r>
            <a:rPr lang="ru-RU" sz="1000" baseline="0" smtClean="0"/>
            <a:t>Бюджетные </a:t>
          </a:r>
          <a:r>
            <a:rPr lang="ru-RU" sz="1600" smtClean="0"/>
            <a:t>4</a:t>
          </a:r>
          <a:endParaRPr lang="ru-RU" sz="1600" dirty="0"/>
        </a:p>
      </dgm:t>
    </dgm:pt>
    <dgm:pt modelId="{BF29E71B-A533-46D1-B8E3-B1A0F8E3CCB7}" type="parTrans" cxnId="{5EA026B7-6F82-46E5-8023-9C1370CB33B4}">
      <dgm:prSet/>
      <dgm:spPr/>
      <dgm:t>
        <a:bodyPr/>
        <a:lstStyle/>
        <a:p>
          <a:endParaRPr lang="ru-RU" sz="1000"/>
        </a:p>
      </dgm:t>
    </dgm:pt>
    <dgm:pt modelId="{866910CF-DD20-4341-8168-9CA716190090}" type="sibTrans" cxnId="{5EA026B7-6F82-46E5-8023-9C1370CB33B4}">
      <dgm:prSet/>
      <dgm:spPr/>
      <dgm:t>
        <a:bodyPr/>
        <a:lstStyle/>
        <a:p>
          <a:endParaRPr lang="ru-RU" sz="1000"/>
        </a:p>
      </dgm:t>
    </dgm:pt>
    <dgm:pt modelId="{6FBBD04C-E485-4326-B79C-E90B1CF09F01}">
      <dgm:prSet phldrT="[Текст]" custT="1"/>
      <dgm:spPr/>
      <dgm:t>
        <a:bodyPr/>
        <a:lstStyle/>
        <a:p>
          <a:r>
            <a:rPr lang="ru-RU" sz="1000" baseline="0" smtClean="0"/>
            <a:t>Социальной защиты населения </a:t>
          </a:r>
        </a:p>
        <a:p>
          <a:r>
            <a:rPr lang="ru-RU" sz="1600" baseline="0" smtClean="0"/>
            <a:t>2</a:t>
          </a:r>
          <a:endParaRPr lang="ru-RU" sz="1600" baseline="0" dirty="0"/>
        </a:p>
      </dgm:t>
    </dgm:pt>
    <dgm:pt modelId="{157175A9-0C3B-4AB1-83E5-66D83248BD87}" type="parTrans" cxnId="{5F751189-04B7-4940-9C3A-00A14AB5E805}">
      <dgm:prSet/>
      <dgm:spPr/>
      <dgm:t>
        <a:bodyPr/>
        <a:lstStyle/>
        <a:p>
          <a:endParaRPr lang="ru-RU" sz="1000"/>
        </a:p>
      </dgm:t>
    </dgm:pt>
    <dgm:pt modelId="{069D72A8-2F35-4AB9-9A44-1648D5B1D75C}" type="sibTrans" cxnId="{5F751189-04B7-4940-9C3A-00A14AB5E805}">
      <dgm:prSet/>
      <dgm:spPr/>
      <dgm:t>
        <a:bodyPr/>
        <a:lstStyle/>
        <a:p>
          <a:endParaRPr lang="ru-RU" sz="1000"/>
        </a:p>
      </dgm:t>
    </dgm:pt>
    <dgm:pt modelId="{BEF56137-5117-47AB-BF44-51F1F9536E23}">
      <dgm:prSet phldrT="[Текст]" custT="1"/>
      <dgm:spPr/>
      <dgm:t>
        <a:bodyPr/>
        <a:lstStyle/>
        <a:p>
          <a:r>
            <a:rPr lang="ru-RU" sz="1000" baseline="0" smtClean="0"/>
            <a:t>Учреждения социального обслуживания</a:t>
          </a:r>
        </a:p>
        <a:p>
          <a:r>
            <a:rPr lang="ru-RU" sz="1600" baseline="0" smtClean="0"/>
            <a:t>15</a:t>
          </a:r>
          <a:endParaRPr lang="ru-RU" sz="1600" baseline="0" dirty="0"/>
        </a:p>
      </dgm:t>
    </dgm:pt>
    <dgm:pt modelId="{E41383B7-0BDA-4431-A96D-3F060AF248C1}" type="parTrans" cxnId="{533E677B-ADF9-4C74-B53B-AC448D1D5C14}">
      <dgm:prSet/>
      <dgm:spPr/>
      <dgm:t>
        <a:bodyPr/>
        <a:lstStyle/>
        <a:p>
          <a:endParaRPr lang="ru-RU" sz="1000"/>
        </a:p>
      </dgm:t>
    </dgm:pt>
    <dgm:pt modelId="{E30C8530-AF0D-4FE6-AEA0-F519426E44D8}" type="sibTrans" cxnId="{533E677B-ADF9-4C74-B53B-AC448D1D5C14}">
      <dgm:prSet/>
      <dgm:spPr/>
      <dgm:t>
        <a:bodyPr/>
        <a:lstStyle/>
        <a:p>
          <a:endParaRPr lang="ru-RU" sz="1000"/>
        </a:p>
      </dgm:t>
    </dgm:pt>
    <dgm:pt modelId="{7630E2C4-7B36-44BB-BAB3-058A923548ED}">
      <dgm:prSet phldrT="[Текст]" custT="1"/>
      <dgm:spPr/>
      <dgm:t>
        <a:bodyPr/>
        <a:lstStyle/>
        <a:p>
          <a:r>
            <a:rPr lang="ru-RU" sz="1000" smtClean="0"/>
            <a:t>Детские дома</a:t>
          </a:r>
        </a:p>
        <a:p>
          <a:r>
            <a:rPr lang="ru-RU" sz="1600" smtClean="0"/>
            <a:t>7</a:t>
          </a:r>
          <a:endParaRPr lang="ru-RU" sz="1600" dirty="0"/>
        </a:p>
      </dgm:t>
    </dgm:pt>
    <dgm:pt modelId="{CC617277-7E45-4CAF-A75B-FEA77C73E0E8}" type="parTrans" cxnId="{A67BC2E2-0F25-454A-B466-714C75212826}">
      <dgm:prSet/>
      <dgm:spPr/>
      <dgm:t>
        <a:bodyPr/>
        <a:lstStyle/>
        <a:p>
          <a:endParaRPr lang="ru-RU" sz="1000"/>
        </a:p>
      </dgm:t>
    </dgm:pt>
    <dgm:pt modelId="{60656FF7-A43A-4F40-93B4-20057A3E4C44}" type="sibTrans" cxnId="{A67BC2E2-0F25-454A-B466-714C75212826}">
      <dgm:prSet/>
      <dgm:spPr/>
      <dgm:t>
        <a:bodyPr/>
        <a:lstStyle/>
        <a:p>
          <a:endParaRPr lang="ru-RU" sz="1000"/>
        </a:p>
      </dgm:t>
    </dgm:pt>
    <dgm:pt modelId="{E1227624-FDD3-47B4-8732-48600E414A2A}">
      <dgm:prSet phldrT="[Текст]" custT="1"/>
      <dgm:spPr/>
      <dgm:t>
        <a:bodyPr/>
        <a:lstStyle/>
        <a:p>
          <a:r>
            <a:rPr lang="ru-RU" sz="1000" smtClean="0"/>
            <a:t>Автономные </a:t>
          </a:r>
          <a:r>
            <a:rPr lang="ru-RU" sz="1600" smtClean="0"/>
            <a:t>13</a:t>
          </a:r>
          <a:endParaRPr lang="ru-RU" sz="1600" dirty="0"/>
        </a:p>
      </dgm:t>
    </dgm:pt>
    <dgm:pt modelId="{D64D0E99-5B9B-4794-B20A-6E14F314D904}" type="parTrans" cxnId="{D26E9D70-2CAD-40BF-B12E-B4F8B90F6C52}">
      <dgm:prSet/>
      <dgm:spPr/>
      <dgm:t>
        <a:bodyPr/>
        <a:lstStyle/>
        <a:p>
          <a:endParaRPr lang="ru-RU" sz="1000"/>
        </a:p>
      </dgm:t>
    </dgm:pt>
    <dgm:pt modelId="{9C44FFB9-A48B-4A54-9E7B-A0FD4F0946F8}" type="sibTrans" cxnId="{D26E9D70-2CAD-40BF-B12E-B4F8B90F6C52}">
      <dgm:prSet/>
      <dgm:spPr/>
      <dgm:t>
        <a:bodyPr/>
        <a:lstStyle/>
        <a:p>
          <a:endParaRPr lang="ru-RU" sz="1000"/>
        </a:p>
      </dgm:t>
    </dgm:pt>
    <dgm:pt modelId="{5488C776-1E83-42A9-A201-63523CE5C5BC}">
      <dgm:prSet phldrT="[Текст]" custT="1"/>
      <dgm:spPr/>
      <dgm:t>
        <a:bodyPr/>
        <a:lstStyle/>
        <a:p>
          <a:r>
            <a:rPr lang="ru-RU" sz="1000" smtClean="0"/>
            <a:t>Территориальное управление</a:t>
          </a:r>
          <a:r>
            <a:rPr lang="ru-RU" sz="1600" smtClean="0"/>
            <a:t>1</a:t>
          </a:r>
          <a:endParaRPr lang="ru-RU" sz="1600" dirty="0"/>
        </a:p>
      </dgm:t>
    </dgm:pt>
    <dgm:pt modelId="{5E672CB6-A181-43DC-976C-D328169879B7}" type="sibTrans" cxnId="{7D2FDDEA-E817-4F75-A35E-4D28FDF007F4}">
      <dgm:prSet/>
      <dgm:spPr/>
      <dgm:t>
        <a:bodyPr/>
        <a:lstStyle/>
        <a:p>
          <a:endParaRPr lang="ru-RU" sz="1000"/>
        </a:p>
      </dgm:t>
    </dgm:pt>
    <dgm:pt modelId="{F8318E54-E48C-4EBA-BAD7-A0297C4D609F}" type="parTrans" cxnId="{7D2FDDEA-E817-4F75-A35E-4D28FDF007F4}">
      <dgm:prSet/>
      <dgm:spPr/>
      <dgm:t>
        <a:bodyPr/>
        <a:lstStyle/>
        <a:p>
          <a:endParaRPr lang="ru-RU" sz="1000"/>
        </a:p>
      </dgm:t>
    </dgm:pt>
    <dgm:pt modelId="{12EAC39F-2163-4AB8-8DB0-4E5B6B36D0C6}" type="pres">
      <dgm:prSet presAssocID="{3394C0C7-A535-4F70-8690-024E85C9EF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C0630-7554-4941-9655-3DDD0DC3E7BB}" type="pres">
      <dgm:prSet presAssocID="{3394C0C7-A535-4F70-8690-024E85C9EFE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DB2AE166-83C9-4D42-9273-ABC279B85100}" type="pres">
      <dgm:prSet presAssocID="{E6CFAEDA-C80E-482F-A7F8-3A54D412CB2E}" presName="centerShape" presStyleLbl="vennNode1" presStyleIdx="0" presStyleCnt="7" custLinFactNeighborY="450"/>
      <dgm:spPr/>
      <dgm:t>
        <a:bodyPr/>
        <a:lstStyle/>
        <a:p>
          <a:endParaRPr lang="ru-RU"/>
        </a:p>
      </dgm:t>
    </dgm:pt>
    <dgm:pt modelId="{8980447A-0078-4458-A8A8-1F23D2578919}" type="pres">
      <dgm:prSet presAssocID="{1FD673F1-1136-41C3-8EE2-2E93769FC9C0}" presName="node" presStyleLbl="vennNode1" presStyleIdx="1" presStyleCnt="7" custScaleX="123719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69BCF-D04D-41EE-8DCA-FFBD3BE1BD5F}" type="pres">
      <dgm:prSet presAssocID="{5488C776-1E83-42A9-A201-63523CE5C5BC}" presName="node" presStyleLbl="vennNode1" presStyleIdx="2" presStyleCnt="7" custScaleX="123719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71204-2B2F-429E-9848-75D697F94712}" type="pres">
      <dgm:prSet presAssocID="{6FBBD04C-E485-4326-B79C-E90B1CF09F01}" presName="node" presStyleLbl="vennNode1" presStyleIdx="3" presStyleCnt="7" custScaleX="123719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F5C55-62E2-474D-BE0D-20F7B20E9EE2}" type="pres">
      <dgm:prSet presAssocID="{BEF56137-5117-47AB-BF44-51F1F9536E23}" presName="node" presStyleLbl="vennNode1" presStyleIdx="4" presStyleCnt="7" custScaleX="123719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4BB89-B4C5-4670-9A36-E842334EB403}" type="pres">
      <dgm:prSet presAssocID="{7630E2C4-7B36-44BB-BAB3-058A923548ED}" presName="node" presStyleLbl="vennNode1" presStyleIdx="5" presStyleCnt="7" custScaleX="123719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BEDF2-CB44-4F46-A442-BEC8F90C9A95}" type="pres">
      <dgm:prSet presAssocID="{E1227624-FDD3-47B4-8732-48600E414A2A}" presName="node" presStyleLbl="vennNode1" presStyleIdx="6" presStyleCnt="7" custScaleX="123719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01516-B789-4E12-925D-9D2D9CFDCDB1}" type="presOf" srcId="{BEF56137-5117-47AB-BF44-51F1F9536E23}" destId="{293F5C55-62E2-474D-BE0D-20F7B20E9EE2}" srcOrd="0" destOrd="0" presId="urn:microsoft.com/office/officeart/2005/8/layout/radial3"/>
    <dgm:cxn modelId="{533E677B-ADF9-4C74-B53B-AC448D1D5C14}" srcId="{E6CFAEDA-C80E-482F-A7F8-3A54D412CB2E}" destId="{BEF56137-5117-47AB-BF44-51F1F9536E23}" srcOrd="3" destOrd="0" parTransId="{E41383B7-0BDA-4431-A96D-3F060AF248C1}" sibTransId="{E30C8530-AF0D-4FE6-AEA0-F519426E44D8}"/>
    <dgm:cxn modelId="{5F751189-04B7-4940-9C3A-00A14AB5E805}" srcId="{E6CFAEDA-C80E-482F-A7F8-3A54D412CB2E}" destId="{6FBBD04C-E485-4326-B79C-E90B1CF09F01}" srcOrd="2" destOrd="0" parTransId="{157175A9-0C3B-4AB1-83E5-66D83248BD87}" sibTransId="{069D72A8-2F35-4AB9-9A44-1648D5B1D75C}"/>
    <dgm:cxn modelId="{433781E3-4E59-4D63-AC23-4AFD30D1897F}" type="presOf" srcId="{6FBBD04C-E485-4326-B79C-E90B1CF09F01}" destId="{68B71204-2B2F-429E-9848-75D697F94712}" srcOrd="0" destOrd="0" presId="urn:microsoft.com/office/officeart/2005/8/layout/radial3"/>
    <dgm:cxn modelId="{1311E7F1-0792-4C5E-B354-A5FE663AA5AD}" type="presOf" srcId="{E6CFAEDA-C80E-482F-A7F8-3A54D412CB2E}" destId="{DB2AE166-83C9-4D42-9273-ABC279B85100}" srcOrd="0" destOrd="0" presId="urn:microsoft.com/office/officeart/2005/8/layout/radial3"/>
    <dgm:cxn modelId="{B64D31CB-0C86-4E7B-9647-CB749BBDB71D}" type="presOf" srcId="{7630E2C4-7B36-44BB-BAB3-058A923548ED}" destId="{ABB4BB89-B4C5-4670-9A36-E842334EB403}" srcOrd="0" destOrd="0" presId="urn:microsoft.com/office/officeart/2005/8/layout/radial3"/>
    <dgm:cxn modelId="{D26E9D70-2CAD-40BF-B12E-B4F8B90F6C52}" srcId="{E6CFAEDA-C80E-482F-A7F8-3A54D412CB2E}" destId="{E1227624-FDD3-47B4-8732-48600E414A2A}" srcOrd="5" destOrd="0" parTransId="{D64D0E99-5B9B-4794-B20A-6E14F314D904}" sibTransId="{9C44FFB9-A48B-4A54-9E7B-A0FD4F0946F8}"/>
    <dgm:cxn modelId="{8270B151-1323-4EF4-BDB1-47D888FFD0BB}" type="presOf" srcId="{E1227624-FDD3-47B4-8732-48600E414A2A}" destId="{B3EBEDF2-CB44-4F46-A442-BEC8F90C9A95}" srcOrd="0" destOrd="0" presId="urn:microsoft.com/office/officeart/2005/8/layout/radial3"/>
    <dgm:cxn modelId="{5EA026B7-6F82-46E5-8023-9C1370CB33B4}" srcId="{E6CFAEDA-C80E-482F-A7F8-3A54D412CB2E}" destId="{1FD673F1-1136-41C3-8EE2-2E93769FC9C0}" srcOrd="0" destOrd="0" parTransId="{BF29E71B-A533-46D1-B8E3-B1A0F8E3CCB7}" sibTransId="{866910CF-DD20-4341-8168-9CA716190090}"/>
    <dgm:cxn modelId="{7D2FDDEA-E817-4F75-A35E-4D28FDF007F4}" srcId="{E6CFAEDA-C80E-482F-A7F8-3A54D412CB2E}" destId="{5488C776-1E83-42A9-A201-63523CE5C5BC}" srcOrd="1" destOrd="0" parTransId="{F8318E54-E48C-4EBA-BAD7-A0297C4D609F}" sibTransId="{5E672CB6-A181-43DC-976C-D328169879B7}"/>
    <dgm:cxn modelId="{244D11D8-14F0-4723-B2F6-F79F3BF2AF4A}" type="presOf" srcId="{3394C0C7-A535-4F70-8690-024E85C9EFE0}" destId="{12EAC39F-2163-4AB8-8DB0-4E5B6B36D0C6}" srcOrd="0" destOrd="0" presId="urn:microsoft.com/office/officeart/2005/8/layout/radial3"/>
    <dgm:cxn modelId="{818EA8D6-8B84-4428-BF5F-3F46AEC3EADD}" type="presOf" srcId="{1FD673F1-1136-41C3-8EE2-2E93769FC9C0}" destId="{8980447A-0078-4458-A8A8-1F23D2578919}" srcOrd="0" destOrd="0" presId="urn:microsoft.com/office/officeart/2005/8/layout/radial3"/>
    <dgm:cxn modelId="{7378DEB7-0558-4F9B-B3D6-ADF87F86412C}" type="presOf" srcId="{5488C776-1E83-42A9-A201-63523CE5C5BC}" destId="{C8C69BCF-D04D-41EE-8DCA-FFBD3BE1BD5F}" srcOrd="0" destOrd="0" presId="urn:microsoft.com/office/officeart/2005/8/layout/radial3"/>
    <dgm:cxn modelId="{1FB39828-465B-4DD0-8DFF-93C5F5492FB6}" srcId="{3394C0C7-A535-4F70-8690-024E85C9EFE0}" destId="{E6CFAEDA-C80E-482F-A7F8-3A54D412CB2E}" srcOrd="0" destOrd="0" parTransId="{F3BEA899-9386-4615-B415-F87D10D82B7F}" sibTransId="{C135C76D-0565-4188-AA27-CFB645ADE854}"/>
    <dgm:cxn modelId="{A67BC2E2-0F25-454A-B466-714C75212826}" srcId="{E6CFAEDA-C80E-482F-A7F8-3A54D412CB2E}" destId="{7630E2C4-7B36-44BB-BAB3-058A923548ED}" srcOrd="4" destOrd="0" parTransId="{CC617277-7E45-4CAF-A75B-FEA77C73E0E8}" sibTransId="{60656FF7-A43A-4F40-93B4-20057A3E4C44}"/>
    <dgm:cxn modelId="{F4D3D907-2EC5-4D5D-8806-7B191B9B44C1}" type="presParOf" srcId="{12EAC39F-2163-4AB8-8DB0-4E5B6B36D0C6}" destId="{4E8C0630-7554-4941-9655-3DDD0DC3E7BB}" srcOrd="0" destOrd="0" presId="urn:microsoft.com/office/officeart/2005/8/layout/radial3"/>
    <dgm:cxn modelId="{E95FA28A-4B71-4BD7-9EF6-7AE5C8F86446}" type="presParOf" srcId="{4E8C0630-7554-4941-9655-3DDD0DC3E7BB}" destId="{DB2AE166-83C9-4D42-9273-ABC279B85100}" srcOrd="0" destOrd="0" presId="urn:microsoft.com/office/officeart/2005/8/layout/radial3"/>
    <dgm:cxn modelId="{0E6FAA43-E326-4AD3-8FD8-2D1F37BF3F71}" type="presParOf" srcId="{4E8C0630-7554-4941-9655-3DDD0DC3E7BB}" destId="{8980447A-0078-4458-A8A8-1F23D2578919}" srcOrd="1" destOrd="0" presId="urn:microsoft.com/office/officeart/2005/8/layout/radial3"/>
    <dgm:cxn modelId="{4C78AD70-B28F-4BF6-9FDD-712840A8C245}" type="presParOf" srcId="{4E8C0630-7554-4941-9655-3DDD0DC3E7BB}" destId="{C8C69BCF-D04D-41EE-8DCA-FFBD3BE1BD5F}" srcOrd="2" destOrd="0" presId="urn:microsoft.com/office/officeart/2005/8/layout/radial3"/>
    <dgm:cxn modelId="{1CB5DBA1-2683-41CA-ABD7-6B6A320E7AEC}" type="presParOf" srcId="{4E8C0630-7554-4941-9655-3DDD0DC3E7BB}" destId="{68B71204-2B2F-429E-9848-75D697F94712}" srcOrd="3" destOrd="0" presId="urn:microsoft.com/office/officeart/2005/8/layout/radial3"/>
    <dgm:cxn modelId="{3C80BD57-D78D-4307-B726-C9FBA3226800}" type="presParOf" srcId="{4E8C0630-7554-4941-9655-3DDD0DC3E7BB}" destId="{293F5C55-62E2-474D-BE0D-20F7B20E9EE2}" srcOrd="4" destOrd="0" presId="urn:microsoft.com/office/officeart/2005/8/layout/radial3"/>
    <dgm:cxn modelId="{C513B91E-9333-4763-B9D9-711BA90DD2E5}" type="presParOf" srcId="{4E8C0630-7554-4941-9655-3DDD0DC3E7BB}" destId="{ABB4BB89-B4C5-4670-9A36-E842334EB403}" srcOrd="5" destOrd="0" presId="urn:microsoft.com/office/officeart/2005/8/layout/radial3"/>
    <dgm:cxn modelId="{F7B688F7-18BE-493D-8BFE-B202055F387F}" type="presParOf" srcId="{4E8C0630-7554-4941-9655-3DDD0DC3E7BB}" destId="{B3EBEDF2-CB44-4F46-A442-BEC8F90C9A95}" srcOrd="6" destOrd="0" presId="urn:microsoft.com/office/officeart/2005/8/layout/radial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E03DB1-F3EF-44E5-9371-0DCEE81E9B84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67C569D-3BF2-41BE-B41E-F706F82EEB22}">
      <dgm:prSet phldrT="[Текст]" custT="1"/>
      <dgm:spPr>
        <a:solidFill>
          <a:schemeClr val="tx2"/>
        </a:solidFill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600" dirty="0" smtClean="0"/>
            <a:t>На содержание государственных учреждений социального обслуживания в 2018 году выделены бюджетные ассигнования в сумме  </a:t>
          </a:r>
          <a:r>
            <a:rPr lang="ru-RU" sz="2000" b="1" i="0" dirty="0" smtClean="0"/>
            <a:t>1 418 145,0</a:t>
          </a:r>
          <a:r>
            <a:rPr lang="ru-RU" sz="1600" dirty="0" smtClean="0"/>
            <a:t> </a:t>
          </a:r>
          <a:r>
            <a:rPr lang="ru-RU" sz="1600" b="0" dirty="0" smtClean="0"/>
            <a:t>тыс. рублей</a:t>
          </a:r>
          <a:r>
            <a:rPr lang="ru-RU" sz="1600" b="1" dirty="0" smtClean="0"/>
            <a:t>. </a:t>
          </a:r>
          <a:endParaRPr lang="ru-RU" sz="1600" dirty="0"/>
        </a:p>
      </dgm:t>
    </dgm:pt>
    <dgm:pt modelId="{B95A9DAF-19EB-40DF-BC55-2C2F2A5D99B6}" type="parTrans" cxnId="{1FBA8D9A-5A11-4118-8807-B54ADC503B42}">
      <dgm:prSet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ru-RU"/>
        </a:p>
      </dgm:t>
    </dgm:pt>
    <dgm:pt modelId="{ABD4A48F-5827-40B6-BF44-01BA72830FD0}" type="sibTrans" cxnId="{1FBA8D9A-5A11-4118-8807-B54ADC503B42}">
      <dgm:prSet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ru-RU"/>
        </a:p>
      </dgm:t>
    </dgm:pt>
    <dgm:pt modelId="{1409A476-03E6-45AF-A9C2-62150E029F78}" type="pres">
      <dgm:prSet presAssocID="{6FE03DB1-F3EF-44E5-9371-0DCEE81E9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4829D-B2F7-46B0-B732-0F74C06FA502}" type="pres">
      <dgm:prSet presAssocID="{D67C569D-3BF2-41BE-B41E-F706F82EEB22}" presName="parentText" presStyleLbl="node1" presStyleIdx="0" presStyleCnt="1" custAng="0" custLinFactNeighborY="-87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A8D9A-5A11-4118-8807-B54ADC503B42}" srcId="{6FE03DB1-F3EF-44E5-9371-0DCEE81E9B84}" destId="{D67C569D-3BF2-41BE-B41E-F706F82EEB22}" srcOrd="0" destOrd="0" parTransId="{B95A9DAF-19EB-40DF-BC55-2C2F2A5D99B6}" sibTransId="{ABD4A48F-5827-40B6-BF44-01BA72830FD0}"/>
    <dgm:cxn modelId="{C75AD472-3064-47FF-88F4-1C3A3038901C}" type="presOf" srcId="{D67C569D-3BF2-41BE-B41E-F706F82EEB22}" destId="{1DB4829D-B2F7-46B0-B732-0F74C06FA502}" srcOrd="0" destOrd="0" presId="urn:microsoft.com/office/officeart/2005/8/layout/vList2"/>
    <dgm:cxn modelId="{FFCA3493-523D-450A-B5F4-09AF78900E04}" type="presOf" srcId="{6FE03DB1-F3EF-44E5-9371-0DCEE81E9B84}" destId="{1409A476-03E6-45AF-A9C2-62150E029F78}" srcOrd="0" destOrd="0" presId="urn:microsoft.com/office/officeart/2005/8/layout/vList2"/>
    <dgm:cxn modelId="{31B6EA43-F310-4108-9658-7CF49A91B46F}" type="presParOf" srcId="{1409A476-03E6-45AF-A9C2-62150E029F78}" destId="{1DB4829D-B2F7-46B0-B732-0F74C06FA5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03DB1-F3EF-44E5-9371-0DCEE81E9B84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67C569D-3BF2-41BE-B41E-F706F82EEB22}">
      <dgm:prSet phldrT="[Текст]" custT="1"/>
      <dgm:spPr>
        <a:solidFill>
          <a:schemeClr val="tx2"/>
        </a:solidFill>
      </dgm:spPr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u-RU" sz="1600" b="1" dirty="0" smtClean="0"/>
            <a:t>ЕДК на оплату ЖКУ получают </a:t>
          </a:r>
          <a:r>
            <a:rPr lang="ru-RU" sz="1800" b="1" dirty="0" smtClean="0"/>
            <a:t>336,44</a:t>
          </a:r>
          <a:r>
            <a:rPr lang="ru-RU" sz="1600" b="1" dirty="0" smtClean="0"/>
            <a:t> тыс. граждан:</a:t>
          </a:r>
          <a:endParaRPr lang="ru-RU" sz="1600" b="1" dirty="0"/>
        </a:p>
      </dgm:t>
    </dgm:pt>
    <dgm:pt modelId="{B95A9DAF-19EB-40DF-BC55-2C2F2A5D99B6}" type="parTrans" cxnId="{1FBA8D9A-5A11-4118-8807-B54ADC503B42}">
      <dgm:prSet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ru-RU"/>
        </a:p>
      </dgm:t>
    </dgm:pt>
    <dgm:pt modelId="{ABD4A48F-5827-40B6-BF44-01BA72830FD0}" type="sibTrans" cxnId="{1FBA8D9A-5A11-4118-8807-B54ADC503B42}">
      <dgm:prSet/>
      <dgm:spPr/>
      <dgm:t>
        <a:bodyPr/>
        <a:lstStyle/>
        <a:p>
          <a:pPr marL="0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ru-RU"/>
        </a:p>
      </dgm:t>
    </dgm:pt>
    <dgm:pt modelId="{1409A476-03E6-45AF-A9C2-62150E029F78}" type="pres">
      <dgm:prSet presAssocID="{6FE03DB1-F3EF-44E5-9371-0DCEE81E9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4829D-B2F7-46B0-B732-0F74C06FA502}" type="pres">
      <dgm:prSet presAssocID="{D67C569D-3BF2-41BE-B41E-F706F82EEB22}" presName="parentText" presStyleLbl="node1" presStyleIdx="0" presStyleCnt="1" custAng="0" custScaleY="58879" custLinFactNeighborY="-32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A8D9A-5A11-4118-8807-B54ADC503B42}" srcId="{6FE03DB1-F3EF-44E5-9371-0DCEE81E9B84}" destId="{D67C569D-3BF2-41BE-B41E-F706F82EEB22}" srcOrd="0" destOrd="0" parTransId="{B95A9DAF-19EB-40DF-BC55-2C2F2A5D99B6}" sibTransId="{ABD4A48F-5827-40B6-BF44-01BA72830FD0}"/>
    <dgm:cxn modelId="{4471F689-3942-4882-9E5C-9F0CCE129FB3}" type="presOf" srcId="{D67C569D-3BF2-41BE-B41E-F706F82EEB22}" destId="{1DB4829D-B2F7-46B0-B732-0F74C06FA502}" srcOrd="0" destOrd="0" presId="urn:microsoft.com/office/officeart/2005/8/layout/vList2"/>
    <dgm:cxn modelId="{C7664995-40A9-4553-8C8E-003DF522EA78}" type="presOf" srcId="{6FE03DB1-F3EF-44E5-9371-0DCEE81E9B84}" destId="{1409A476-03E6-45AF-A9C2-62150E029F78}" srcOrd="0" destOrd="0" presId="urn:microsoft.com/office/officeart/2005/8/layout/vList2"/>
    <dgm:cxn modelId="{6AB4E007-A61E-4B86-85CC-94F33E1F3499}" type="presParOf" srcId="{1409A476-03E6-45AF-A9C2-62150E029F78}" destId="{1DB4829D-B2F7-46B0-B732-0F74C06FA5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85E4D-F991-4AB0-A9F9-F8E0298FE307}">
      <dsp:nvSpPr>
        <dsp:cNvPr id="0" name=""/>
        <dsp:cNvSpPr/>
      </dsp:nvSpPr>
      <dsp:spPr>
        <a:xfrm>
          <a:off x="129853" y="72023"/>
          <a:ext cx="4176325" cy="1003824"/>
        </a:xfrm>
        <a:prstGeom prst="roundRect">
          <a:avLst/>
        </a:prstGeom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/>
            <a:t>Государственная программа «Социальная поддержка и защита населения Ульяновской области на 2014-2021 годы»</a:t>
          </a:r>
          <a:endParaRPr lang="ru-RU" sz="1300" kern="1200" dirty="0"/>
        </a:p>
      </dsp:txBody>
      <dsp:txXfrm>
        <a:off x="178856" y="121026"/>
        <a:ext cx="4078319" cy="905818"/>
      </dsp:txXfrm>
    </dsp:sp>
    <dsp:sp modelId="{D7E1126A-398C-43BA-B546-75848D2B7C99}">
      <dsp:nvSpPr>
        <dsp:cNvPr id="0" name=""/>
        <dsp:cNvSpPr/>
      </dsp:nvSpPr>
      <dsp:spPr>
        <a:xfrm>
          <a:off x="115613" y="1334118"/>
          <a:ext cx="4204789" cy="895241"/>
        </a:xfrm>
        <a:prstGeom prst="roundRect">
          <a:avLst/>
        </a:prstGeom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/>
            <a:t>«Развитие мер социальной поддержки отдельных категорий граждан»</a:t>
          </a:r>
          <a:endParaRPr lang="ru-RU" sz="1300" kern="1200" dirty="0"/>
        </a:p>
      </dsp:txBody>
      <dsp:txXfrm>
        <a:off x="159315" y="1377820"/>
        <a:ext cx="4117385" cy="807837"/>
      </dsp:txXfrm>
    </dsp:sp>
    <dsp:sp modelId="{DD2D2C95-0B87-491C-8E9F-10E2E6903D68}">
      <dsp:nvSpPr>
        <dsp:cNvPr id="0" name=""/>
        <dsp:cNvSpPr/>
      </dsp:nvSpPr>
      <dsp:spPr>
        <a:xfrm>
          <a:off x="143948" y="2405137"/>
          <a:ext cx="4180680" cy="645898"/>
        </a:xfrm>
        <a:prstGeom prst="roundRect">
          <a:avLst/>
        </a:prstGeom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«Семья и дети»</a:t>
          </a:r>
          <a:endParaRPr lang="ru-RU" sz="1400" kern="1200" dirty="0"/>
        </a:p>
      </dsp:txBody>
      <dsp:txXfrm>
        <a:off x="175478" y="2436667"/>
        <a:ext cx="4117620" cy="582838"/>
      </dsp:txXfrm>
    </dsp:sp>
    <dsp:sp modelId="{488C9505-BC46-4C4B-B252-9D9CD1F6B361}">
      <dsp:nvSpPr>
        <dsp:cNvPr id="0" name=""/>
        <dsp:cNvSpPr/>
      </dsp:nvSpPr>
      <dsp:spPr>
        <a:xfrm>
          <a:off x="143948" y="3419552"/>
          <a:ext cx="4180680" cy="638107"/>
        </a:xfrm>
        <a:prstGeom prst="roundRect">
          <a:avLst/>
        </a:prstGeom>
        <a:gradFill rotWithShape="0">
          <a:gsLst>
            <a:gs pos="0">
              <a:schemeClr val="tx2"/>
            </a:gs>
            <a:gs pos="80000">
              <a:schemeClr val="accent1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«Доступная среда»</a:t>
          </a:r>
          <a:r>
            <a:rPr lang="ru-RU" sz="1400" kern="1200" dirty="0" smtClean="0"/>
            <a:t>, </a:t>
          </a:r>
          <a:endParaRPr lang="ru-RU" sz="1400" kern="1200" dirty="0"/>
        </a:p>
      </dsp:txBody>
      <dsp:txXfrm>
        <a:off x="175098" y="3450702"/>
        <a:ext cx="4118380" cy="575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E166-83C9-4D42-9273-ABC279B85100}">
      <dsp:nvSpPr>
        <dsp:cNvPr id="0" name=""/>
        <dsp:cNvSpPr/>
      </dsp:nvSpPr>
      <dsp:spPr>
        <a:xfrm>
          <a:off x="1038550" y="884333"/>
          <a:ext cx="2171372" cy="2171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/>
            <a:t>СЕТЬ ГОСУДАРСТВЕННЫХ УЧРЕЖДЕНИЙ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mtClean="0"/>
            <a:t> </a:t>
          </a:r>
          <a:r>
            <a:rPr lang="ru-RU" sz="2800" b="1" kern="1200" smtClean="0"/>
            <a:t>40</a:t>
          </a:r>
          <a:endParaRPr lang="ru-RU" sz="2800" b="1" kern="1200" dirty="0"/>
        </a:p>
      </dsp:txBody>
      <dsp:txXfrm>
        <a:off x="1356540" y="1202323"/>
        <a:ext cx="1535392" cy="1535392"/>
      </dsp:txXfrm>
    </dsp:sp>
    <dsp:sp modelId="{8980447A-0078-4458-A8A8-1F23D2578919}">
      <dsp:nvSpPr>
        <dsp:cNvPr id="0" name=""/>
        <dsp:cNvSpPr/>
      </dsp:nvSpPr>
      <dsp:spPr>
        <a:xfrm>
          <a:off x="1452636" y="-128369"/>
          <a:ext cx="1343200" cy="13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smtClean="0"/>
            <a:t>Бюджетные </a:t>
          </a:r>
          <a:r>
            <a:rPr lang="ru-RU" sz="1600" kern="1200" smtClean="0"/>
            <a:t>4</a:t>
          </a:r>
          <a:endParaRPr lang="ru-RU" sz="1600" kern="1200" dirty="0"/>
        </a:p>
      </dsp:txBody>
      <dsp:txXfrm>
        <a:off x="1649343" y="68338"/>
        <a:ext cx="949786" cy="949786"/>
      </dsp:txXfrm>
    </dsp:sp>
    <dsp:sp modelId="{C8C69BCF-D04D-41EE-8DCA-FFBD3BE1BD5F}">
      <dsp:nvSpPr>
        <dsp:cNvPr id="0" name=""/>
        <dsp:cNvSpPr/>
      </dsp:nvSpPr>
      <dsp:spPr>
        <a:xfrm>
          <a:off x="2677251" y="578662"/>
          <a:ext cx="1343200" cy="13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Территориальное управление</a:t>
          </a:r>
          <a:r>
            <a:rPr lang="ru-RU" sz="1600" kern="1200" smtClean="0"/>
            <a:t>1</a:t>
          </a:r>
          <a:endParaRPr lang="ru-RU" sz="1600" kern="1200" dirty="0"/>
        </a:p>
      </dsp:txBody>
      <dsp:txXfrm>
        <a:off x="2873958" y="775369"/>
        <a:ext cx="949786" cy="949786"/>
      </dsp:txXfrm>
    </dsp:sp>
    <dsp:sp modelId="{68B71204-2B2F-429E-9848-75D697F94712}">
      <dsp:nvSpPr>
        <dsp:cNvPr id="0" name=""/>
        <dsp:cNvSpPr/>
      </dsp:nvSpPr>
      <dsp:spPr>
        <a:xfrm>
          <a:off x="2677251" y="1992724"/>
          <a:ext cx="1343200" cy="13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smtClean="0"/>
            <a:t>Социальной защиты населения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smtClean="0"/>
            <a:t>2</a:t>
          </a:r>
          <a:endParaRPr lang="ru-RU" sz="1600" kern="1200" baseline="0" dirty="0"/>
        </a:p>
      </dsp:txBody>
      <dsp:txXfrm>
        <a:off x="2873958" y="2189431"/>
        <a:ext cx="949786" cy="949786"/>
      </dsp:txXfrm>
    </dsp:sp>
    <dsp:sp modelId="{293F5C55-62E2-474D-BE0D-20F7B20E9EE2}">
      <dsp:nvSpPr>
        <dsp:cNvPr id="0" name=""/>
        <dsp:cNvSpPr/>
      </dsp:nvSpPr>
      <dsp:spPr>
        <a:xfrm>
          <a:off x="1452636" y="2699756"/>
          <a:ext cx="1343200" cy="13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smtClean="0"/>
            <a:t>Учреждения социального обслуживания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smtClean="0"/>
            <a:t>15</a:t>
          </a:r>
          <a:endParaRPr lang="ru-RU" sz="1600" kern="1200" baseline="0" dirty="0"/>
        </a:p>
      </dsp:txBody>
      <dsp:txXfrm>
        <a:off x="1649343" y="2896463"/>
        <a:ext cx="949786" cy="949786"/>
      </dsp:txXfrm>
    </dsp:sp>
    <dsp:sp modelId="{ABB4BB89-B4C5-4670-9A36-E842334EB403}">
      <dsp:nvSpPr>
        <dsp:cNvPr id="0" name=""/>
        <dsp:cNvSpPr/>
      </dsp:nvSpPr>
      <dsp:spPr>
        <a:xfrm>
          <a:off x="228022" y="1992724"/>
          <a:ext cx="1343200" cy="13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Детские дома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7</a:t>
          </a:r>
          <a:endParaRPr lang="ru-RU" sz="1600" kern="1200" dirty="0"/>
        </a:p>
      </dsp:txBody>
      <dsp:txXfrm>
        <a:off x="424729" y="2189431"/>
        <a:ext cx="949786" cy="949786"/>
      </dsp:txXfrm>
    </dsp:sp>
    <dsp:sp modelId="{B3EBEDF2-CB44-4F46-A442-BEC8F90C9A95}">
      <dsp:nvSpPr>
        <dsp:cNvPr id="0" name=""/>
        <dsp:cNvSpPr/>
      </dsp:nvSpPr>
      <dsp:spPr>
        <a:xfrm>
          <a:off x="228022" y="578662"/>
          <a:ext cx="1343200" cy="13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Автономные </a:t>
          </a:r>
          <a:r>
            <a:rPr lang="ru-RU" sz="1600" kern="1200" smtClean="0"/>
            <a:t>13</a:t>
          </a:r>
          <a:endParaRPr lang="ru-RU" sz="1600" kern="1200" dirty="0"/>
        </a:p>
      </dsp:txBody>
      <dsp:txXfrm>
        <a:off x="424729" y="775369"/>
        <a:ext cx="949786" cy="94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829D-B2F7-46B0-B732-0F74C06FA502}">
      <dsp:nvSpPr>
        <dsp:cNvPr id="0" name=""/>
        <dsp:cNvSpPr/>
      </dsp:nvSpPr>
      <dsp:spPr>
        <a:xfrm>
          <a:off x="0" y="200555"/>
          <a:ext cx="4203499" cy="1559025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kern="1200" dirty="0" smtClean="0"/>
            <a:t>На содержание государственных учреждений социального обслуживания в 2018 году выделены бюджетные ассигнования в сумме  </a:t>
          </a:r>
          <a:r>
            <a:rPr lang="ru-RU" sz="2000" b="1" i="0" kern="1200" dirty="0" smtClean="0"/>
            <a:t>1 418 145,0</a:t>
          </a:r>
          <a:r>
            <a:rPr lang="ru-RU" sz="1600" kern="1200" dirty="0" smtClean="0"/>
            <a:t> </a:t>
          </a:r>
          <a:r>
            <a:rPr lang="ru-RU" sz="1600" b="0" kern="1200" dirty="0" smtClean="0"/>
            <a:t>тыс. рублей</a:t>
          </a:r>
          <a:r>
            <a:rPr lang="ru-RU" sz="1600" b="1" kern="1200" dirty="0" smtClean="0"/>
            <a:t>. </a:t>
          </a:r>
          <a:endParaRPr lang="ru-RU" sz="1600" kern="1200" dirty="0"/>
        </a:p>
      </dsp:txBody>
      <dsp:txXfrm>
        <a:off x="76105" y="276660"/>
        <a:ext cx="4051289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829D-B2F7-46B0-B732-0F74C06FA502}">
      <dsp:nvSpPr>
        <dsp:cNvPr id="0" name=""/>
        <dsp:cNvSpPr/>
      </dsp:nvSpPr>
      <dsp:spPr>
        <a:xfrm>
          <a:off x="0" y="363685"/>
          <a:ext cx="4203499" cy="716439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600" b="1" kern="1200" dirty="0" smtClean="0"/>
            <a:t>ЕДК на оплату ЖКУ получают </a:t>
          </a:r>
          <a:r>
            <a:rPr lang="ru-RU" sz="1800" b="1" kern="1200" dirty="0" smtClean="0"/>
            <a:t>336,44</a:t>
          </a:r>
          <a:r>
            <a:rPr lang="ru-RU" sz="1600" b="1" kern="1200" dirty="0" smtClean="0"/>
            <a:t> тыс. граждан:</a:t>
          </a:r>
          <a:endParaRPr lang="ru-RU" sz="1600" b="1" kern="1200" dirty="0"/>
        </a:p>
      </dsp:txBody>
      <dsp:txXfrm>
        <a:off x="34974" y="398659"/>
        <a:ext cx="4133551" cy="64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66984" cy="499031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8319" y="0"/>
            <a:ext cx="2966984" cy="499031"/>
          </a:xfrm>
          <a:prstGeom prst="rect">
            <a:avLst/>
          </a:prstGeom>
        </p:spPr>
        <p:txBody>
          <a:bodyPr vert="horz" lIns="92112" tIns="46056" rIns="92112" bIns="46056" rtlCol="0"/>
          <a:lstStyle>
            <a:lvl1pPr algn="r">
              <a:defRPr sz="1200"/>
            </a:lvl1pPr>
          </a:lstStyle>
          <a:p>
            <a:fld id="{99621BED-7152-4B28-9C51-9FCB85317C1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749300"/>
            <a:ext cx="5402262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2" tIns="46056" rIns="92112" bIns="460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689" y="4740792"/>
            <a:ext cx="5477510" cy="4491276"/>
          </a:xfrm>
          <a:prstGeom prst="rect">
            <a:avLst/>
          </a:prstGeom>
        </p:spPr>
        <p:txBody>
          <a:bodyPr vert="horz" lIns="92112" tIns="46056" rIns="92112" bIns="460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79851"/>
            <a:ext cx="2966984" cy="499031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8319" y="9479851"/>
            <a:ext cx="2966984" cy="499031"/>
          </a:xfrm>
          <a:prstGeom prst="rect">
            <a:avLst/>
          </a:prstGeom>
        </p:spPr>
        <p:txBody>
          <a:bodyPr vert="horz" lIns="92112" tIns="46056" rIns="92112" bIns="46056" rtlCol="0" anchor="b"/>
          <a:lstStyle>
            <a:lvl1pPr algn="r">
              <a:defRPr sz="1200"/>
            </a:lvl1pPr>
          </a:lstStyle>
          <a:p>
            <a:fld id="{EDF29D48-5B0B-4135-9A88-13DB58739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5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2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1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1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1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7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4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8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4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5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82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81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48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15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9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16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81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07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3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4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4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2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2313" y="749300"/>
            <a:ext cx="5402262" cy="37417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29D48-5B0B-4135-9A88-13DB587397B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0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DA99-6F6A-4199-B0ED-0C3ABF1C69BF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114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D9C87-4363-4746-A1CA-315228B71BCF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222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004D-CECF-4577-8CBF-3D8EB915E8BE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106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45F2-1CA9-4166-8DD5-F8F02F600B4B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18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8B14-0B4F-4201-AC83-F229571E53CD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564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C8AA-C826-4A31-8445-78BC5ADFDA9D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028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DC2-B721-4BAD-8A68-F79565ED9DF5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04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4FC-7578-472F-BBCC-7FDF54E52255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548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56D-D0E3-4827-A87C-AB8D6AF63AF7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186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499F-3923-4DDA-A486-5E8A551B4D71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954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EEFD-85EF-450A-9939-66CCAB422182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086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B6A8-8579-4343-8F27-60E695665F2C}" type="datetime1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D667-9EFC-44D3-9EF5-7B9711034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8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g"/><Relationship Id="rId4" Type="http://schemas.openxmlformats.org/officeDocument/2006/relationships/image" Target="../media/image46.png"/><Relationship Id="rId9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8428" y="2492896"/>
            <a:ext cx="6840760" cy="2798427"/>
          </a:xfrm>
        </p:spPr>
        <p:txBody>
          <a:bodyPr>
            <a:noAutofit/>
          </a:bodyPr>
          <a:lstStyle/>
          <a:p>
            <a:pPr algn="l"/>
            <a:r>
              <a:rPr lang="ru-RU" sz="2500" b="1" dirty="0" smtClean="0">
                <a:solidFill>
                  <a:schemeClr val="bg1"/>
                </a:solidFill>
              </a:rPr>
              <a:t>ОТЧЁТ О РАБОТЕ ОТРАСЛИ СОЦИАЛЬНОЙ ЗАЩИТЫ МИНИСТЕРСТВА ЗДРАВООХРАНЕНИЯ, СЕМЬИ И СОЦИАЛЬНОГО БЛАГОПОЛУЧИЯ УЛЬЯНОВСКОЙ ОБЛАСТИ ЗА 2018 ГОД</a:t>
            </a:r>
            <a:br>
              <a:rPr lang="ru-RU" sz="2500" b="1" dirty="0" smtClean="0">
                <a:solidFill>
                  <a:schemeClr val="bg1"/>
                </a:solidFill>
              </a:rPr>
            </a:br>
            <a:r>
              <a:rPr lang="ru-RU" sz="2500" b="1" dirty="0" smtClean="0">
                <a:solidFill>
                  <a:schemeClr val="bg1"/>
                </a:solidFill>
              </a:rPr>
              <a:t>И ЗАДАЧИ МИНИСТЕРСТВА СЕМЕЙНОЙ, ДЕМОГРАФИЧЕСКОЙ ПОЛИТИКИ И СОЦИАЛЬНОГО БЛАГОПОЛУЧИЯ УЛЬЯНОВСКОЙ ОБЛАСТИ НА 2019 ГОД</a:t>
            </a:r>
            <a:endParaRPr lang="ru-RU" sz="250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27762" y="5807698"/>
            <a:ext cx="6827750" cy="1977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688428" y="447809"/>
            <a:ext cx="6840760" cy="1330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</a:rPr>
              <a:t>МИНИСТЕРСТВО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СЕМЕЙНОЙ, ДЕМОГРАФИЧЕСКОЙ ПОЛИТИКИ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СОЦИАЛЬНОГО БЛАГОПОЛУЧИЯ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Ульяновской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260648"/>
            <a:ext cx="14287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34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10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БЕСПЛАТНОЕ ПИТАНИЕ В ШКОЛАХ ДЕТЕЙ ИЗ МНОГОДЕТНЫХ И МАЛОИМУЩИХ СЕМЕЙ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4471" y="1196752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01072" y="1484784"/>
            <a:ext cx="43924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ФИНАНСИРОВАНИЕ ПИТАНИЯ ШКОЛЬНИКОВ:</a:t>
            </a:r>
          </a:p>
          <a:p>
            <a:pPr algn="ctr"/>
            <a:endParaRPr lang="ru-RU" sz="1600" b="1" dirty="0" smtClean="0"/>
          </a:p>
          <a:p>
            <a:r>
              <a:rPr lang="ru-RU" sz="1600" dirty="0" smtClean="0"/>
              <a:t>ЗАПЛАНИРОВАНО: 	  </a:t>
            </a:r>
            <a:r>
              <a:rPr lang="ru-RU" b="1" dirty="0" smtClean="0">
                <a:solidFill>
                  <a:schemeClr val="tx2"/>
                </a:solidFill>
              </a:rPr>
              <a:t>173 </a:t>
            </a:r>
            <a:r>
              <a:rPr lang="ru-RU" b="1" dirty="0">
                <a:solidFill>
                  <a:schemeClr val="tx2"/>
                </a:solidFill>
              </a:rPr>
              <a:t>937,18 </a:t>
            </a:r>
            <a:r>
              <a:rPr lang="ru-RU" sz="1600" dirty="0"/>
              <a:t>тыс. </a:t>
            </a:r>
            <a:r>
              <a:rPr lang="ru-RU" sz="1600" dirty="0" smtClean="0"/>
              <a:t>руб.</a:t>
            </a:r>
          </a:p>
          <a:p>
            <a:endParaRPr lang="ru-RU" sz="1600" dirty="0"/>
          </a:p>
          <a:p>
            <a:r>
              <a:rPr lang="ru-RU" sz="1600" dirty="0" smtClean="0"/>
              <a:t>ЗАТРАЧЕНО:                  </a:t>
            </a:r>
            <a:r>
              <a:rPr lang="ru-RU" b="1" dirty="0" smtClean="0">
                <a:solidFill>
                  <a:schemeClr val="tx2"/>
                </a:solidFill>
              </a:rPr>
              <a:t>161 126,54 </a:t>
            </a:r>
            <a:r>
              <a:rPr lang="ru-RU" sz="1400" dirty="0"/>
              <a:t>тыс. руб.</a:t>
            </a:r>
          </a:p>
          <a:p>
            <a:endParaRPr lang="ru-RU" sz="1400" dirty="0"/>
          </a:p>
          <a:p>
            <a:endParaRPr lang="ru-RU" sz="1600" dirty="0"/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00931"/>
              </p:ext>
            </p:extLst>
          </p:nvPr>
        </p:nvGraphicFramePr>
        <p:xfrm>
          <a:off x="173713" y="1484784"/>
          <a:ext cx="5355351" cy="4703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3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1756"/>
              </a:tblGrid>
              <a:tr h="852506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НА ТЕРРИТОРИИ ОБЛАСТИ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sz="2400" b="1" baseline="0" dirty="0" smtClean="0"/>
                        <a:t>388</a:t>
                      </a:r>
                      <a:r>
                        <a:rPr lang="ru-RU" b="1" baseline="0" dirty="0" smtClean="0"/>
                        <a:t> ОБЩЕОБРАЗОВАТЕЛЬНЫХ ОРГАНИЗАЦИЙ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88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114 005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0" baseline="0" dirty="0" smtClean="0"/>
                        <a:t>школьников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ОХВАЧЕНО</a:t>
                      </a:r>
                    </a:p>
                    <a:p>
                      <a:pPr algn="ctr"/>
                      <a:r>
                        <a:rPr lang="ru-RU" b="1" dirty="0" smtClean="0"/>
                        <a:t>87</a:t>
                      </a:r>
                      <a:r>
                        <a:rPr lang="ru-RU" b="1" baseline="0" dirty="0" smtClean="0"/>
                        <a:t> 011</a:t>
                      </a:r>
                      <a:r>
                        <a:rPr lang="ru-RU" baseline="0" dirty="0" smtClean="0"/>
                        <a:t> чел.</a:t>
                      </a:r>
                      <a:endParaRPr lang="ru-RU" dirty="0"/>
                    </a:p>
                  </a:txBody>
                  <a:tcPr anchor="ctr"/>
                </a:tc>
              </a:tr>
              <a:tr h="9177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13 517 </a:t>
                      </a:r>
                      <a:r>
                        <a:rPr lang="ru-RU" b="0" dirty="0" smtClean="0"/>
                        <a:t>детей из малообеспеченных</a:t>
                      </a:r>
                      <a:r>
                        <a:rPr lang="ru-RU" b="0" baseline="0" dirty="0" smtClean="0"/>
                        <a:t> семей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ОХВАЧЕНО</a:t>
                      </a:r>
                      <a:endParaRPr lang="ru-RU" b="0" baseline="0" dirty="0" smtClean="0"/>
                    </a:p>
                    <a:p>
                      <a:pPr algn="ctr"/>
                      <a:r>
                        <a:rPr lang="ru-RU" b="1" baseline="0" dirty="0" smtClean="0"/>
                        <a:t>10 941 чел.</a:t>
                      </a:r>
                      <a:endParaRPr lang="ru-RU" b="1" dirty="0"/>
                    </a:p>
                  </a:txBody>
                  <a:tcPr anchor="ctr"/>
                </a:tc>
              </a:tr>
              <a:tr h="98904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16 118 </a:t>
                      </a:r>
                      <a:r>
                        <a:rPr lang="ru-RU" b="0" dirty="0" smtClean="0"/>
                        <a:t>ребёнок из</a:t>
                      </a:r>
                      <a:r>
                        <a:rPr lang="ru-RU" b="0" baseline="0" dirty="0" smtClean="0"/>
                        <a:t> многодетных семей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ОХВАЧЕНО</a:t>
                      </a:r>
                      <a:endParaRPr lang="ru-RU" b="0" baseline="0" dirty="0" smtClean="0"/>
                    </a:p>
                    <a:p>
                      <a:pPr algn="ctr"/>
                      <a:r>
                        <a:rPr lang="ru-RU" b="1" baseline="0" dirty="0" smtClean="0"/>
                        <a:t>10 009 чел.</a:t>
                      </a:r>
                      <a:endParaRPr lang="ru-RU" b="1" dirty="0"/>
                    </a:p>
                  </a:txBody>
                  <a:tcPr anchor="ctr"/>
                </a:tc>
              </a:tr>
              <a:tr h="106563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1 021 ребёнок из семей, находящихся в социально-опасном</a:t>
                      </a:r>
                      <a:r>
                        <a:rPr lang="ru-RU" b="0" baseline="0" dirty="0" smtClean="0"/>
                        <a:t> положении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ОХВАЧЕНО</a:t>
                      </a:r>
                    </a:p>
                    <a:p>
                      <a:pPr algn="ctr"/>
                      <a:r>
                        <a:rPr lang="ru-RU" b="1" dirty="0" smtClean="0"/>
                        <a:t>1</a:t>
                      </a:r>
                      <a:r>
                        <a:rPr lang="ru-RU" b="1" baseline="0" dirty="0" smtClean="0"/>
                        <a:t> 003 чел.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685831" y="3438097"/>
            <a:ext cx="2024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1 999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/>
              <a:t>детей</a:t>
            </a:r>
          </a:p>
          <a:p>
            <a:pPr algn="ctr"/>
            <a:r>
              <a:rPr lang="ru-RU" sz="1600" dirty="0" smtClean="0"/>
              <a:t>из многодетных семей обеспечены ежемесячной денежной выплатой</a:t>
            </a:r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5601072" y="344129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11 782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/>
              <a:t>ребёнка</a:t>
            </a:r>
          </a:p>
          <a:p>
            <a:pPr algn="ctr"/>
            <a:r>
              <a:rPr lang="ru-RU" sz="1600" dirty="0" smtClean="0"/>
              <a:t>из многодетных семей обеспечены мерами социальной поддержки</a:t>
            </a:r>
            <a:endParaRPr lang="ru-RU" sz="1600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334" y="5189564"/>
            <a:ext cx="687708" cy="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185" y="5189564"/>
            <a:ext cx="687708" cy="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24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11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ПОДДЕРЖКА ИНВАЛИДОВ, УЧАСТНИКОВ ВЕЛИКОЙ ОТЕЧЕСТВЕННОЙ ВОЙНЫ И ПРИРАВНЕННЫХ К НИМ ЛИЦ, ТРУЖЕНИКОВ ТЫЛА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4471" y="1196752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272480" y="1916832"/>
            <a:ext cx="4536504" cy="4176464"/>
            <a:chOff x="272480" y="2168536"/>
            <a:chExt cx="4536504" cy="417646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010766" y="3879667"/>
              <a:ext cx="372320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792760" y="2168536"/>
              <a:ext cx="70418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015810" y="2300968"/>
              <a:ext cx="371816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010767" y="2676142"/>
              <a:ext cx="37232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2792760" y="2520575"/>
              <a:ext cx="7041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792760" y="3303603"/>
              <a:ext cx="70418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808654" y="3735651"/>
              <a:ext cx="7041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2792760" y="4527739"/>
              <a:ext cx="70418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2792760" y="4919943"/>
              <a:ext cx="7041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029696" y="3447619"/>
              <a:ext cx="3704279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029696" y="4693947"/>
              <a:ext cx="3779288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029696" y="5083055"/>
              <a:ext cx="37792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10" descr="http://cdn.onlinewebfonts.com/svg/img_472025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0" y="2727539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480" y="3951675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9" name="Прямая со стрелкой 68"/>
            <p:cNvCxnSpPr/>
            <p:nvPr/>
          </p:nvCxnSpPr>
          <p:spPr>
            <a:xfrm>
              <a:off x="2808654" y="5737761"/>
              <a:ext cx="704186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2808654" y="6129965"/>
              <a:ext cx="7041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010766" y="6345000"/>
              <a:ext cx="372320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029696" y="5912952"/>
              <a:ext cx="3704279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6" descr="http://clipground.com/images/market-hall-clipart-15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41277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80204"/>
              </p:ext>
            </p:extLst>
          </p:nvPr>
        </p:nvGraphicFramePr>
        <p:xfrm>
          <a:off x="5429546" y="1416631"/>
          <a:ext cx="4347990" cy="38160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56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1605"/>
              </a:tblGrid>
              <a:tr h="4967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В</a:t>
                      </a:r>
                      <a:r>
                        <a:rPr lang="ru-RU" sz="1600" b="0" baseline="0" dirty="0" smtClean="0"/>
                        <a:t> ОБЛАСТИ ПРОЖИВАЕТ </a:t>
                      </a:r>
                      <a:r>
                        <a:rPr lang="ru-RU" sz="1800" b="1" baseline="0" dirty="0" smtClean="0"/>
                        <a:t>15 433 </a:t>
                      </a:r>
                      <a:r>
                        <a:rPr lang="ru-RU" sz="1600" b="0" baseline="0" dirty="0" smtClean="0"/>
                        <a:t>ВЕТЕРАНА</a:t>
                      </a:r>
                      <a:endParaRPr lang="ru-RU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инвалиды</a:t>
                      </a:r>
                      <a:r>
                        <a:rPr lang="ru-RU" sz="1200" baseline="0" dirty="0" smtClean="0"/>
                        <a:t> Великой Отечественной войны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145</a:t>
                      </a:r>
                      <a:r>
                        <a:rPr lang="ru-RU" sz="120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4354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участники Великой Отечественной</a:t>
                      </a:r>
                      <a:r>
                        <a:rPr lang="ru-RU" sz="1200" baseline="0" dirty="0" smtClean="0"/>
                        <a:t> войны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447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aseline="0" dirty="0" smtClean="0"/>
                        <a:t>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солдаты последнего военного призыва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97</a:t>
                      </a:r>
                      <a:r>
                        <a:rPr lang="ru-RU" sz="1200" baseline="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50750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лица, награжденные знаком «Жителю блокадного Ленинграда»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84</a:t>
                      </a:r>
                      <a:r>
                        <a:rPr lang="ru-RU" sz="120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несовершеннолетние узники фашизма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124</a:t>
                      </a:r>
                      <a:r>
                        <a:rPr lang="ru-RU" sz="120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труженики тыла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11 064</a:t>
                      </a:r>
                      <a:r>
                        <a:rPr lang="ru-RU" sz="120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5509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вдовы ветеранов Великой Отечественной войны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3 472 </a:t>
                      </a:r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5385048" y="534476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14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ветеранам</a:t>
            </a:r>
          </a:p>
          <a:p>
            <a:pPr algn="ctr"/>
            <a:r>
              <a:rPr lang="ru-RU" sz="1400" dirty="0" smtClean="0"/>
              <a:t>осуществлён капитальный ремонт</a:t>
            </a:r>
            <a:endParaRPr lang="ru-RU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7545288" y="534476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22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ветеранам</a:t>
            </a:r>
          </a:p>
          <a:p>
            <a:pPr algn="ctr"/>
            <a:r>
              <a:rPr lang="ru-RU" sz="1400" dirty="0" smtClean="0"/>
              <a:t>осуществлён </a:t>
            </a:r>
          </a:p>
          <a:p>
            <a:pPr algn="ctr"/>
            <a:r>
              <a:rPr lang="ru-RU" sz="1400" dirty="0" smtClean="0"/>
              <a:t>текущий ремонт</a:t>
            </a:r>
            <a:endParaRPr lang="ru-RU" sz="1400" dirty="0"/>
          </a:p>
        </p:txBody>
      </p:sp>
      <p:pic>
        <p:nvPicPr>
          <p:cNvPr id="72" name="Picture 2" descr="http://cdn.onlinewebfonts.com/svg/img_62268.pn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4" y="492410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30346"/>
              </p:ext>
            </p:extLst>
          </p:nvPr>
        </p:nvGraphicFramePr>
        <p:xfrm>
          <a:off x="1029698" y="1340768"/>
          <a:ext cx="4226080" cy="37051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55150"/>
                <a:gridCol w="1670930"/>
              </a:tblGrid>
              <a:tr h="390327">
                <a:tc gridSpan="2">
                  <a:txBody>
                    <a:bodyPr/>
                    <a:lstStyle/>
                    <a:p>
                      <a:r>
                        <a:rPr lang="ru-RU" sz="1500" dirty="0" smtClean="0"/>
                        <a:t>ОБРАТИЛОСЬ</a:t>
                      </a:r>
                      <a:r>
                        <a:rPr lang="ru-RU" sz="1500" baseline="0" dirty="0" smtClean="0"/>
                        <a:t> ЗА ПОМОЩЬЮ: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r>
                        <a:rPr lang="ru-RU" sz="1500" dirty="0" smtClean="0">
                          <a:solidFill>
                            <a:schemeClr val="tx2"/>
                          </a:solidFill>
                        </a:rPr>
                        <a:t> ИНВАЛИДОВ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</a:rPr>
                        <a:t>2018 Г.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174</a:t>
                      </a:r>
                      <a:r>
                        <a:rPr lang="ru-RU" sz="1500" dirty="0" smtClean="0"/>
                        <a:t> ИНВАЛИДА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2017 Г.</a:t>
                      </a:r>
                      <a:endParaRPr lang="ru-RU" sz="1500" dirty="0"/>
                    </a:p>
                  </a:txBody>
                  <a:tcPr/>
                </a:tc>
              </a:tr>
              <a:tr h="390327">
                <a:tc gridSpan="2">
                  <a:txBody>
                    <a:bodyPr/>
                    <a:lstStyle/>
                    <a:p>
                      <a:r>
                        <a:rPr lang="ru-RU" sz="1500" dirty="0" smtClean="0"/>
                        <a:t>ПРЕДОСТАВЛЕНО</a:t>
                      </a:r>
                      <a:r>
                        <a:rPr lang="ru-RU" sz="1500" baseline="0" dirty="0" smtClean="0"/>
                        <a:t> ВЫПЛАТ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</a:rPr>
                        <a:t>67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</a:rPr>
                        <a:t>ИНВАЛИДАМ</a:t>
                      </a:r>
                      <a:endParaRPr lang="ru-RU" sz="15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</a:rPr>
                        <a:t>2018 Г.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50 </a:t>
                      </a:r>
                      <a:r>
                        <a:rPr lang="ru-RU" sz="1500" b="0" dirty="0" smtClean="0"/>
                        <a:t>ИНВАЛИДАМ</a:t>
                      </a:r>
                      <a:endParaRPr lang="ru-RU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2017 Г.</a:t>
                      </a:r>
                      <a:endParaRPr lang="ru-RU" sz="1500" dirty="0"/>
                    </a:p>
                  </a:txBody>
                  <a:tcPr/>
                </a:tc>
              </a:tr>
              <a:tr h="4310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ПРЕДОСТАВЛЕНО</a:t>
                      </a:r>
                      <a:r>
                        <a:rPr lang="ru-RU" sz="1400" baseline="0" dirty="0" smtClean="0"/>
                        <a:t> БЕСПЛАТНОГО ТРАНСПОРТА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</a:rPr>
                        <a:t>173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</a:rPr>
                        <a:t>ИНВАЛИДАМ</a:t>
                      </a:r>
                      <a:endParaRPr lang="ru-RU" sz="15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</a:rPr>
                        <a:t>2018 Г.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41754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124 </a:t>
                      </a:r>
                      <a:r>
                        <a:rPr lang="ru-RU" sz="1500" dirty="0" smtClean="0"/>
                        <a:t>ИНВАЛИДАМ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2017 Г.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2073"/>
              </p:ext>
            </p:extLst>
          </p:nvPr>
        </p:nvGraphicFramePr>
        <p:xfrm>
          <a:off x="1047707" y="4924107"/>
          <a:ext cx="4226080" cy="11709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55150"/>
                <a:gridCol w="1670930"/>
              </a:tblGrid>
              <a:tr h="390327">
                <a:tc gridSpan="2">
                  <a:txBody>
                    <a:bodyPr/>
                    <a:lstStyle/>
                    <a:p>
                      <a:r>
                        <a:rPr lang="ru-RU" sz="1500" dirty="0" smtClean="0"/>
                        <a:t>ОБЪЁМ</a:t>
                      </a:r>
                      <a:r>
                        <a:rPr lang="ru-RU" sz="1500" baseline="0" dirty="0" smtClean="0"/>
                        <a:t> ФИНАНСИРОВАНИЯ ИЗ СРЕДСТВ МО: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2"/>
                          </a:solidFill>
                        </a:rPr>
                        <a:t>3 283, 64 </a:t>
                      </a:r>
                      <a:r>
                        <a:rPr lang="ru-RU" sz="1500" b="0" dirty="0" smtClean="0">
                          <a:solidFill>
                            <a:schemeClr val="tx2"/>
                          </a:solidFill>
                        </a:rPr>
                        <a:t>тыс.</a:t>
                      </a:r>
                      <a:r>
                        <a:rPr lang="ru-RU" sz="1500" b="0" baseline="0" dirty="0" smtClean="0">
                          <a:solidFill>
                            <a:schemeClr val="tx2"/>
                          </a:solidFill>
                        </a:rPr>
                        <a:t> руб.</a:t>
                      </a:r>
                      <a:endParaRPr lang="ru-RU" sz="15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2"/>
                          </a:solidFill>
                        </a:rPr>
                        <a:t>2018 Г.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9032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2 999,</a:t>
                      </a:r>
                      <a:r>
                        <a:rPr lang="ru-RU" sz="1500" b="1" baseline="0" dirty="0" smtClean="0"/>
                        <a:t> 46 </a:t>
                      </a:r>
                      <a:r>
                        <a:rPr lang="ru-RU" sz="1500" dirty="0" smtClean="0"/>
                        <a:t>тыс. руб.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2017 Г.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60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59396" y="1196752"/>
            <a:ext cx="3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ТЕКУЩЕМ ГОДУ ДЛЯ НУЖД ИНВАЛИДОВ ОБОРУДОВАНО: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12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МОНИТОРИНГ ПО ВЫПОЛНЕНИЮ ПОЛОЖЕНИЙ КОНВЕНЦИИ ООН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9396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40807"/>
              </p:ext>
            </p:extLst>
          </p:nvPr>
        </p:nvGraphicFramePr>
        <p:xfrm>
          <a:off x="4304928" y="1916832"/>
          <a:ext cx="5245792" cy="42508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9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2160"/>
                <a:gridCol w="1228681"/>
                <a:gridCol w="945410"/>
              </a:tblGrid>
              <a:tr h="16798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Сфера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Общее кол-во ОСИ</a:t>
                      </a:r>
                      <a:r>
                        <a:rPr lang="ru-RU" sz="1200" b="0" baseline="0" dirty="0" smtClean="0"/>
                        <a:t> на территории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Кол-во ОСИ доступных для инвалидов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Доля доступных ОСИ (%)</a:t>
                      </a:r>
                      <a:endParaRPr lang="ru-RU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22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Здравоохранение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470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203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43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Образование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811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411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51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Соц. защита населения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129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75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Физкультура и спорт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192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39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Культура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583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54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Транспорт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1 086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493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45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Связь и информация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338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187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54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16798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Жилой фонд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</a:t>
                      </a:r>
                      <a:r>
                        <a:rPr lang="ru-RU" sz="1200" b="0" baseline="0" dirty="0" smtClean="0"/>
                        <a:t> 047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493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16798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Потребительский рынок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10 247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5 456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53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16798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Места приложения</a:t>
                      </a:r>
                      <a:r>
                        <a:rPr lang="ru-RU" sz="1200" b="0" baseline="0" dirty="0" smtClean="0"/>
                        <a:t> труда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108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81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74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16798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 ПО ОБЛАСТИ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20 019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7 813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037809" y="1988840"/>
            <a:ext cx="269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5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объектов здравоохранения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200" dirty="0" smtClean="0"/>
              <a:t>оборудовано в 2018 году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7808" y="2836341"/>
            <a:ext cx="269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объекта соц. обслуживания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200" dirty="0" smtClean="0"/>
              <a:t>оборудовано в 2018 году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37808" y="3628429"/>
            <a:ext cx="269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23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объекта культуры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200" dirty="0" smtClean="0"/>
              <a:t>оборудовано в 2018 году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7807" y="4511594"/>
            <a:ext cx="269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6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объектов спорта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200" dirty="0" smtClean="0"/>
              <a:t>оборудовано в 2018 году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7807" y="5428629"/>
            <a:ext cx="2691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5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объектов образования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200" dirty="0" smtClean="0"/>
              <a:t>оборудовано в 2018 году</a:t>
            </a:r>
          </a:p>
        </p:txBody>
      </p:sp>
      <p:pic>
        <p:nvPicPr>
          <p:cNvPr id="50" name="Picture 6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99" y="200134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00" y="277833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42" y="362777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88" y="4506531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00" y="540656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159397" y="1861742"/>
            <a:ext cx="3600075" cy="4303561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3713" y="1235974"/>
            <a:ext cx="3585759" cy="4929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259925" y="1150585"/>
            <a:ext cx="5256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 состоянию на 01.01.2019 года для инвалидов </a:t>
            </a:r>
            <a:r>
              <a:rPr lang="ru-RU" sz="1400" b="1" dirty="0" smtClean="0"/>
              <a:t>доступно</a:t>
            </a:r>
            <a:r>
              <a:rPr lang="ru-RU" sz="1400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39%</a:t>
            </a:r>
            <a:r>
              <a:rPr lang="ru-RU" sz="1400" b="1" dirty="0" smtClean="0"/>
              <a:t> объектов </a:t>
            </a:r>
            <a:r>
              <a:rPr lang="ru-RU" sz="1400" dirty="0" smtClean="0"/>
              <a:t>социальной инфраструктуры (ОСИ) Ульяновской области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3583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13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РЕАЛИЗАЦИЯ ПРОЕКТА </a:t>
            </a:r>
            <a:r>
              <a:rPr lang="ru-RU" sz="2000" dirty="0" smtClean="0">
                <a:solidFill>
                  <a:schemeClr val="tx2"/>
                </a:solidFill>
              </a:rPr>
              <a:t>«АКТИВНОЕ ДОЛГОЛЕТИЕ»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9396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04728" y="999928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120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endParaRPr lang="ru-RU" sz="1600" dirty="0"/>
          </a:p>
          <a:p>
            <a:pPr algn="ctr"/>
            <a:r>
              <a:rPr lang="ru-RU" sz="1400" dirty="0" smtClean="0"/>
              <a:t>центров активного долголетия открыто в Ульяновской области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7984" y="1061483"/>
            <a:ext cx="2019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&gt;</a:t>
            </a: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331 000 </a:t>
            </a:r>
          </a:p>
          <a:p>
            <a:pPr algn="ctr"/>
            <a:r>
              <a:rPr lang="ru-RU" sz="1400" dirty="0" smtClean="0"/>
              <a:t>граждан старшего поколения проживает в регионе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49829" y="1061483"/>
            <a:ext cx="2019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&gt;</a:t>
            </a: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10</a:t>
            </a:r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000</a:t>
            </a:r>
            <a:endParaRPr lang="ru-RU" sz="24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dirty="0" smtClean="0">
                <a:latin typeface="Cambria" panose="02040503050406030204" pitchFamily="18" charset="0"/>
              </a:rPr>
              <a:t>социально-значимых мероприятий проведено в 2018 году</a:t>
            </a:r>
            <a:endParaRPr lang="ru-RU" sz="14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18162"/>
              </p:ext>
            </p:extLst>
          </p:nvPr>
        </p:nvGraphicFramePr>
        <p:xfrm>
          <a:off x="194471" y="2275191"/>
          <a:ext cx="6558729" cy="36740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73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5385"/>
              </a:tblGrid>
              <a:tr h="4814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РЕАЛИЗОВАНЫ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ПРОЕКТЫ</a:t>
                      </a:r>
                      <a:endParaRPr lang="ru-RU" sz="16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</a:t>
                      </a:r>
                      <a:r>
                        <a:rPr lang="ru-RU" sz="1200" baseline="0" dirty="0" smtClean="0"/>
                        <a:t> проекта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Охват</a:t>
                      </a:r>
                      <a:endParaRPr lang="ru-RU" sz="1200" dirty="0"/>
                    </a:p>
                  </a:txBody>
                  <a:tcPr anchor="ctr"/>
                </a:tc>
              </a:tr>
              <a:tr h="42208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«Серебряное поколение в науке»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&gt;1000</a:t>
                      </a:r>
                      <a:r>
                        <a:rPr lang="ru-RU" sz="1200" b="1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Cambria" panose="02040503050406030204" pitchFamily="18" charset="0"/>
                        </a:rPr>
                        <a:t>чел.</a:t>
                      </a:r>
                      <a:endParaRPr lang="ru-RU" sz="12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41873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«Серебряные каникулы»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около</a:t>
                      </a:r>
                      <a:r>
                        <a:rPr lang="ru-RU" sz="1200" b="1" dirty="0" smtClean="0"/>
                        <a:t> 1500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0" baseline="0" dirty="0" smtClean="0"/>
                        <a:t>чел.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4918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«Серебряное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</a:rPr>
                        <a:t>волонтёрство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41 269</a:t>
                      </a:r>
                      <a:r>
                        <a:rPr lang="ru-RU" sz="120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48852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«Социальный туризм»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&gt;1</a:t>
                      </a:r>
                      <a:r>
                        <a:rPr lang="ru-RU" sz="1200" b="1" dirty="0" smtClean="0">
                          <a:latin typeface="Cambria" panose="02040503050406030204" pitchFamily="18" charset="0"/>
                        </a:rPr>
                        <a:t>3 </a:t>
                      </a:r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000</a:t>
                      </a:r>
                      <a:r>
                        <a:rPr lang="ru-RU" sz="1200" b="1" dirty="0" smtClean="0">
                          <a:latin typeface="+mn-lt"/>
                        </a:rPr>
                        <a:t> </a:t>
                      </a:r>
                      <a:r>
                        <a:rPr lang="ru-RU" sz="1200" b="0" dirty="0" smtClean="0">
                          <a:latin typeface="+mn-lt"/>
                        </a:rPr>
                        <a:t>чел.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anchor="ctr"/>
                </a:tc>
              </a:tr>
              <a:tr h="4187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</a:rPr>
                        <a:t>АкСАкал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10 511</a:t>
                      </a:r>
                      <a:r>
                        <a:rPr lang="ru-RU" sz="1200" dirty="0" smtClean="0"/>
                        <a:t> чел.</a:t>
                      </a:r>
                      <a:endParaRPr lang="ru-RU" sz="1200" dirty="0"/>
                    </a:p>
                  </a:txBody>
                  <a:tcPr anchor="ctr"/>
                </a:tc>
              </a:tr>
              <a:tr h="53394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«Тимуровцы информационного общества» 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13 779 </a:t>
                      </a:r>
                      <a:r>
                        <a:rPr lang="ru-RU" sz="1200" dirty="0" smtClean="0"/>
                        <a:t>чел.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461" y="1228804"/>
            <a:ext cx="2513345" cy="167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461" y="2996952"/>
            <a:ext cx="2483802" cy="153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461" y="4674120"/>
            <a:ext cx="2435799" cy="159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503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14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МЕРОПРИЯТИЯ, НАПРАВЛЕННЫЕ НА ПРОПАГАНДУ СЕМЕЙНЫХ ЦЕННОСТЕЙ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9396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СОЗДАНИЕ УСЛОВИЙ ДЛЯ УСТОЙЧИВОГО СЕМЕЙНОГО БЛАГОПОЛУЧИЯ                   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337" y="2989701"/>
            <a:ext cx="2720959" cy="130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040" y="1358817"/>
            <a:ext cx="2456342" cy="163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403" y="2716548"/>
            <a:ext cx="2579944" cy="172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570" y="1318772"/>
            <a:ext cx="2300440" cy="153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888" y="4117861"/>
            <a:ext cx="2300440" cy="147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48222"/>
              </p:ext>
            </p:extLst>
          </p:nvPr>
        </p:nvGraphicFramePr>
        <p:xfrm>
          <a:off x="272480" y="1412776"/>
          <a:ext cx="4536504" cy="43924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36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319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1 июня 2018 –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dirty="0" smtClean="0"/>
                        <a:t>ПОМОГИ</a:t>
                      </a:r>
                      <a:r>
                        <a:rPr lang="ru-RU" sz="1400" b="0" baseline="0" dirty="0" smtClean="0"/>
                        <a:t> СОБРАТЬСЯ В ШКОЛУ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044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12 мая</a:t>
                      </a:r>
                      <a:r>
                        <a:rPr lang="ru-RU" sz="1400" b="0" baseline="0" dirty="0" smtClean="0"/>
                        <a:t> 2018 -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«СЕМЬЯ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ГОДА-2018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471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21</a:t>
                      </a:r>
                      <a:r>
                        <a:rPr lang="ru-RU" sz="1400" b="0" baseline="0" dirty="0" smtClean="0"/>
                        <a:t> июня</a:t>
                      </a:r>
                      <a:r>
                        <a:rPr lang="ru-RU" sz="1400" b="0" dirty="0" smtClean="0"/>
                        <a:t> 2018</a:t>
                      </a:r>
                      <a:r>
                        <a:rPr lang="ru-RU" sz="1400" b="0" baseline="0" dirty="0" smtClean="0"/>
                        <a:t> – Женский форум «ЖЕНЩИНЫ УЛЬЯНОВСКОЙ ОБЛАСТИ ЗА БУДУЩЕЕ РЕГИОНА»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4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/>
                        <a:t>12 июля 2018 -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«РОДИ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ПАТРИОТА В ДЕНЬ РОССИИ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b="0" dirty="0" smtClean="0"/>
                    </a:p>
                  </a:txBody>
                  <a:tcPr anchor="ctr"/>
                </a:tc>
              </a:tr>
              <a:tr h="714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15 сентября 2018 – Фестиваль</a:t>
                      </a:r>
                      <a:r>
                        <a:rPr lang="ru-RU" sz="1400" b="0" baseline="0" dirty="0" smtClean="0"/>
                        <a:t> активного отдыха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КРЕПКА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СЕМЬЯ ТРАДИЦИЕЙ СВОЕЙ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b="0" dirty="0" smtClean="0"/>
                    </a:p>
                  </a:txBody>
                  <a:tcPr anchor="ctr"/>
                </a:tc>
              </a:tr>
              <a:tr h="714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30 декабря 2018 – Торжественное</a:t>
                      </a:r>
                      <a:r>
                        <a:rPr lang="ru-RU" sz="1400" b="0" baseline="0" dirty="0" smtClean="0"/>
                        <a:t> мероприятие в рамках благотворительной акции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«ЁЛКА ЖЕЛАНИЙ» </a:t>
                      </a:r>
                      <a:endParaRPr lang="ru-RU" sz="14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5288" y="4343109"/>
            <a:ext cx="2300440" cy="153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25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26519" y="1340768"/>
            <a:ext cx="3318369" cy="2448272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11681" y="1340768"/>
            <a:ext cx="5628583" cy="4896544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15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РЕАЛИЗАЦИЯ АКЦИИ «РОДИ ПАТРИОТА В ДЕНЬ РОССИИ» И ОБЛАСТНОЙ АГИТПОЕЗД «ЗА ЗДОРОВЫЙ ОБРАЗ ЖИЗНИ И ЗДОРОВУЮ, СЧАСТЛИВУЮ СЕМЬЮ» 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9397" y="1196752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СОЗДАНИЕ УСЛОВИЙ ДЛЯ УСТОЙЧИВОГО СЕМЕЙНОГО БЛАГОПОЛУЧИЯ                   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903274" y="2564904"/>
            <a:ext cx="2736304" cy="936104"/>
            <a:chOff x="1064568" y="1830464"/>
            <a:chExt cx="2736304" cy="662432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2000752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000672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/>
          </p:nvGrpSpPr>
          <p:grpSpPr>
            <a:xfrm>
              <a:off x="1064568" y="2022426"/>
              <a:ext cx="2736304" cy="470470"/>
              <a:chOff x="1096240" y="2022426"/>
              <a:chExt cx="2592734" cy="47047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096240" y="2022426"/>
                <a:ext cx="259273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106508" y="2492896"/>
                <a:ext cx="25824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2642538" y="2399034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6513" y="3011072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162946" y="23728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700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5301" y="30024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729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3211" y="1412776"/>
            <a:ext cx="29276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КОЛИЧЕСТВО УЧАСТНИЦ</a:t>
            </a:r>
          </a:p>
          <a:p>
            <a:r>
              <a:rPr lang="ru-RU" dirty="0" smtClean="0"/>
              <a:t>АКЦИИ </a:t>
            </a:r>
            <a:r>
              <a:rPr lang="ru-RU" dirty="0"/>
              <a:t>«РОДИ ПАТРИОТА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ДЕНЬ РОССИИ»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85872" y="4383073"/>
            <a:ext cx="3259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21 </a:t>
            </a:r>
            <a:r>
              <a:rPr lang="ru-RU" sz="1600" b="1" dirty="0" smtClean="0">
                <a:solidFill>
                  <a:schemeClr val="tx2"/>
                </a:solidFill>
              </a:rPr>
              <a:t>мальчик   и    </a:t>
            </a:r>
            <a:r>
              <a:rPr lang="ru-RU" sz="2400" b="1" dirty="0" smtClean="0">
                <a:solidFill>
                  <a:schemeClr val="tx2"/>
                </a:solidFill>
              </a:rPr>
              <a:t>12 </a:t>
            </a:r>
            <a:r>
              <a:rPr lang="ru-RU" sz="1600" b="1" dirty="0" smtClean="0">
                <a:solidFill>
                  <a:schemeClr val="tx2"/>
                </a:solidFill>
              </a:rPr>
              <a:t>девочек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dirty="0" smtClean="0"/>
              <a:t>родилось в Ульяновской области 12 июня 2018 года</a:t>
            </a:r>
            <a:endParaRPr lang="ru-RU" sz="1400" dirty="0"/>
          </a:p>
        </p:txBody>
      </p:sp>
      <p:pic>
        <p:nvPicPr>
          <p:cNvPr id="36" name="Picture 6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53" y="387970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8033" y="387970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85872" y="5344760"/>
            <a:ext cx="3259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443 </a:t>
            </a:r>
            <a:r>
              <a:rPr lang="ru-RU" sz="1600" b="1" dirty="0" smtClean="0">
                <a:solidFill>
                  <a:schemeClr val="tx2"/>
                </a:solidFill>
              </a:rPr>
              <a:t>мальчика и </a:t>
            </a:r>
            <a:r>
              <a:rPr lang="ru-RU" sz="2400" b="1" dirty="0" smtClean="0">
                <a:solidFill>
                  <a:schemeClr val="tx2"/>
                </a:solidFill>
              </a:rPr>
              <a:t>98 </a:t>
            </a:r>
            <a:r>
              <a:rPr lang="ru-RU" sz="1600" b="1" dirty="0" smtClean="0">
                <a:solidFill>
                  <a:schemeClr val="tx2"/>
                </a:solidFill>
              </a:rPr>
              <a:t>девочек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dirty="0" smtClean="0"/>
              <a:t>родилось в Ульяновской области в День России с 2005 года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079658" y="1281716"/>
            <a:ext cx="278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27</a:t>
            </a:r>
          </a:p>
          <a:p>
            <a:pPr algn="ctr"/>
            <a:r>
              <a:rPr lang="ru-RU" sz="1600" dirty="0" smtClean="0"/>
              <a:t>областных агитпоездов</a:t>
            </a:r>
          </a:p>
          <a:p>
            <a:pPr algn="ctr"/>
            <a:r>
              <a:rPr lang="ru-RU" sz="1600" dirty="0"/>
              <a:t>п</a:t>
            </a:r>
            <a:r>
              <a:rPr lang="ru-RU" sz="1600" dirty="0" smtClean="0"/>
              <a:t>роведено в 2018 году 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753200" y="127716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383 912</a:t>
            </a:r>
          </a:p>
          <a:p>
            <a:pPr algn="ctr"/>
            <a:r>
              <a:rPr lang="ru-RU" sz="1600" dirty="0" smtClean="0"/>
              <a:t>человек привлечено</a:t>
            </a:r>
          </a:p>
          <a:p>
            <a:pPr algn="ctr"/>
            <a:r>
              <a:rPr lang="ru-RU" sz="1600" dirty="0" smtClean="0"/>
              <a:t>к участию в акции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079658" y="2701369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730</a:t>
            </a:r>
          </a:p>
          <a:p>
            <a:pPr algn="ctr"/>
            <a:r>
              <a:rPr lang="ru-RU" sz="1600" dirty="0" smtClean="0"/>
              <a:t>человек закодировано</a:t>
            </a:r>
          </a:p>
          <a:p>
            <a:pPr algn="ctr"/>
            <a:r>
              <a:rPr lang="ru-RU" sz="1600" dirty="0"/>
              <a:t>о</a:t>
            </a:r>
            <a:r>
              <a:rPr lang="ru-RU" sz="1600" dirty="0" smtClean="0"/>
              <a:t>т алкогольной зависимости   </a:t>
            </a:r>
            <a:endParaRPr lang="ru-RU" sz="16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3156" y="2640366"/>
            <a:ext cx="2587108" cy="172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9054" y="4487005"/>
            <a:ext cx="2911606" cy="163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6755" y="4433656"/>
            <a:ext cx="2538773" cy="169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053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44813" y="1894528"/>
            <a:ext cx="3600075" cy="4201887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16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ОБЛАСТНАЯ АКЦИЯ «ПОМОГИ СОБРАТЬСЯ В ШКОЛУ» 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9397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СОЗДАНИЕ УСЛОВИЙ ДЛЯ УСТОЙЧИВОГО СЕМЕЙНОГО БЛАГОПОЛУЧИЯ                   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10747" y="4480664"/>
            <a:ext cx="2786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23 173</a:t>
            </a:r>
            <a:endParaRPr lang="ru-RU" sz="2400" b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dirty="0"/>
              <a:t>д</a:t>
            </a:r>
            <a:r>
              <a:rPr lang="ru-RU" sz="1400" dirty="0" smtClean="0"/>
              <a:t>етям оказана помощь с начала проведения акции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44812" y="1282382"/>
            <a:ext cx="3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По данным мониторинга на 01.09.2018 оказана помощь в приобретении: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2112" y="2051347"/>
            <a:ext cx="26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6 072</a:t>
            </a:r>
            <a:r>
              <a:rPr lang="ru-RU" dirty="0" smtClean="0"/>
              <a:t> </a:t>
            </a:r>
            <a:r>
              <a:rPr lang="ru-RU" sz="1200" dirty="0" smtClean="0"/>
              <a:t>школьной формы</a:t>
            </a:r>
          </a:p>
        </p:txBody>
      </p:sp>
      <p:pic>
        <p:nvPicPr>
          <p:cNvPr id="49" name="Picture 6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15" y="2034135"/>
            <a:ext cx="419540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359129" y="1268760"/>
            <a:ext cx="3585759" cy="4827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6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15" y="2709841"/>
            <a:ext cx="419540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15" y="3399049"/>
            <a:ext cx="419540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615" y="4112684"/>
            <a:ext cx="419540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472" y="4804327"/>
            <a:ext cx="419540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54" y="5524407"/>
            <a:ext cx="419540" cy="4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022111" y="2712487"/>
            <a:ext cx="26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7 667</a:t>
            </a:r>
            <a:r>
              <a:rPr lang="ru-RU" dirty="0" smtClean="0"/>
              <a:t> </a:t>
            </a:r>
            <a:r>
              <a:rPr lang="ru-RU" sz="1200" dirty="0" smtClean="0"/>
              <a:t>канцелярских товаров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22110" y="3410263"/>
            <a:ext cx="26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3 016</a:t>
            </a:r>
            <a:r>
              <a:rPr lang="ru-RU" dirty="0" smtClean="0"/>
              <a:t> </a:t>
            </a:r>
            <a:r>
              <a:rPr lang="ru-RU" sz="1200" dirty="0" smtClean="0"/>
              <a:t>спортивной одежды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00155" y="4137788"/>
            <a:ext cx="26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1 776</a:t>
            </a:r>
            <a:r>
              <a:rPr lang="ru-RU" dirty="0" smtClean="0"/>
              <a:t> </a:t>
            </a:r>
            <a:r>
              <a:rPr lang="ru-RU" sz="1200" dirty="0" smtClean="0"/>
              <a:t>спортивной обуви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0154" y="4863827"/>
            <a:ext cx="26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504 </a:t>
            </a:r>
            <a:r>
              <a:rPr lang="ru-RU" sz="1200" dirty="0" smtClean="0"/>
              <a:t>верхней одежды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22109" y="5579948"/>
            <a:ext cx="269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1 164</a:t>
            </a:r>
            <a:r>
              <a:rPr lang="ru-RU" dirty="0" smtClean="0"/>
              <a:t> </a:t>
            </a:r>
            <a:r>
              <a:rPr lang="ru-RU" sz="1200" dirty="0" smtClean="0"/>
              <a:t>обуви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10748" y="3101238"/>
            <a:ext cx="278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42</a:t>
            </a:r>
          </a:p>
          <a:p>
            <a:pPr algn="ctr"/>
            <a:r>
              <a:rPr lang="ru-RU" sz="1400" dirty="0" smtClean="0"/>
              <a:t>пункта по приёму канцтоваров и детских вещей организовано на территории МО Ульяновской области</a:t>
            </a:r>
            <a:endParaRPr lang="ru-RU" sz="1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110749" y="1231592"/>
            <a:ext cx="5678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БЛАГОТВОРИТЕЛЬНАЯ АКЦИЯ РЕАЛИЗУЕТСЯ С 1 ИЮНЯ ПО 31 АВГУСТА. </a:t>
            </a:r>
          </a:p>
          <a:p>
            <a:pPr algn="just"/>
            <a:r>
              <a:rPr lang="ru-RU" dirty="0" smtClean="0"/>
              <a:t>БОЛЬШОЕ ВНИМАНИЕ УДЕЛЯЕТСЯ МНОГОДЕТНЫМ СЕМЬЯМ, ОСОБЕННО СЕМЬЯМ, ВОСПИТЫВАЮЩИМ 5 И БОЛЕЕ ДЕТЕЙ</a:t>
            </a:r>
            <a:endParaRPr lang="ru-RU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875" y="2492896"/>
            <a:ext cx="2821663" cy="188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875" y="4365104"/>
            <a:ext cx="2881669" cy="192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30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128464" y="1340767"/>
            <a:ext cx="7560840" cy="4870333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17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РЕАЛИЗАЦИЯ МЕР СОЦИАЛЬНОЙ ПОДДЕРЖКИ И СТИМУЛИРОВАНИЕ РОЖДАЕМОСТИ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9397" y="1196752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СОЗДАНИЕ УСЛОВИЙ ДЛЯ УСТОЙЧИВОГО СЕМЕЙНОГО БЛАГОПОЛУЧИЯ                   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920550" y="2708921"/>
            <a:ext cx="2952328" cy="936103"/>
            <a:chOff x="848543" y="1830464"/>
            <a:chExt cx="2952328" cy="662431"/>
          </a:xfrm>
        </p:grpSpPr>
        <p:cxnSp>
          <p:nvCxnSpPr>
            <p:cNvPr id="31" name="Прямая со стрелкой 30"/>
            <p:cNvCxnSpPr/>
            <p:nvPr/>
          </p:nvCxnSpPr>
          <p:spPr>
            <a:xfrm>
              <a:off x="2074683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2074683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Группа 32"/>
            <p:cNvGrpSpPr/>
            <p:nvPr/>
          </p:nvGrpSpPr>
          <p:grpSpPr>
            <a:xfrm>
              <a:off x="848543" y="2022426"/>
              <a:ext cx="2952328" cy="470469"/>
              <a:chOff x="891550" y="2022426"/>
              <a:chExt cx="2797424" cy="470469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891550" y="2022426"/>
                <a:ext cx="279742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891550" y="2492895"/>
                <a:ext cx="27974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>
            <a:off x="2956552" y="2544127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56552" y="3140968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48543" y="249289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50 300 </a:t>
            </a:r>
            <a:r>
              <a:rPr lang="ru-RU" sz="1400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543" y="31409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59 600 </a:t>
            </a:r>
            <a:r>
              <a:rPr lang="ru-RU" sz="1400" dirty="0" smtClean="0"/>
              <a:t>чел.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48543" y="148478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ЧИСЛЕННОСТЬ ПОЛУЧАТЕЛЕЙ</a:t>
            </a:r>
          </a:p>
          <a:p>
            <a:r>
              <a:rPr lang="ru-RU" dirty="0" smtClean="0"/>
              <a:t>ЕЖЕМЕСЯЧНОГО ПОСОБИЯ</a:t>
            </a:r>
          </a:p>
          <a:p>
            <a:r>
              <a:rPr lang="ru-RU" dirty="0" smtClean="0"/>
              <a:t>НА РЕБЁНКА</a:t>
            </a:r>
            <a:endParaRPr lang="ru-RU" dirty="0"/>
          </a:p>
        </p:txBody>
      </p:sp>
      <p:pic>
        <p:nvPicPr>
          <p:cNvPr id="46" name="Picture 2" descr="https://brandbazar.shop/wp-content/uploads/2017/09/oplat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4" y="144884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812471" y="3834857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ЧИСЛЕННОСТЬ ПОЛУЧАТЕЛЕЙ</a:t>
            </a:r>
          </a:p>
          <a:p>
            <a:r>
              <a:rPr lang="ru-RU" dirty="0" smtClean="0"/>
              <a:t>ЕЖЕМЕСЯЧНОГО ПОСОБИЯ</a:t>
            </a:r>
          </a:p>
          <a:p>
            <a:r>
              <a:rPr lang="ru-RU" dirty="0" smtClean="0"/>
              <a:t>ПО УХОДУ ЗА РЕБЁНКОМ</a:t>
            </a:r>
            <a:endParaRPr lang="ru-RU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920550" y="5050844"/>
            <a:ext cx="2952328" cy="936103"/>
            <a:chOff x="848543" y="1830464"/>
            <a:chExt cx="2952328" cy="662431"/>
          </a:xfrm>
        </p:grpSpPr>
        <p:cxnSp>
          <p:nvCxnSpPr>
            <p:cNvPr id="50" name="Прямая со стрелкой 49"/>
            <p:cNvCxnSpPr/>
            <p:nvPr/>
          </p:nvCxnSpPr>
          <p:spPr>
            <a:xfrm>
              <a:off x="2074683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2074683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/>
            <p:cNvGrpSpPr/>
            <p:nvPr/>
          </p:nvGrpSpPr>
          <p:grpSpPr>
            <a:xfrm>
              <a:off x="848543" y="2022426"/>
              <a:ext cx="2952328" cy="470469"/>
              <a:chOff x="891550" y="2022426"/>
              <a:chExt cx="2797424" cy="470469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891550" y="2022426"/>
                <a:ext cx="279742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891550" y="2492895"/>
                <a:ext cx="27974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2956552" y="4886050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6552" y="5482891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848543" y="4834819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5 700 </a:t>
            </a:r>
            <a:r>
              <a:rPr lang="ru-RU" sz="1400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8543" y="548289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10 100 </a:t>
            </a:r>
            <a:r>
              <a:rPr lang="ru-RU" sz="1400" dirty="0" smtClean="0"/>
              <a:t>чел.</a:t>
            </a:r>
            <a:endParaRPr lang="ru-RU" sz="1400" dirty="0"/>
          </a:p>
        </p:txBody>
      </p:sp>
      <p:grpSp>
        <p:nvGrpSpPr>
          <p:cNvPr id="75" name="Группа 74"/>
          <p:cNvGrpSpPr/>
          <p:nvPr/>
        </p:nvGrpSpPr>
        <p:grpSpPr>
          <a:xfrm>
            <a:off x="4616507" y="2707912"/>
            <a:ext cx="2952328" cy="936103"/>
            <a:chOff x="848543" y="1830464"/>
            <a:chExt cx="2952328" cy="662431"/>
          </a:xfrm>
        </p:grpSpPr>
        <p:cxnSp>
          <p:nvCxnSpPr>
            <p:cNvPr id="76" name="Прямая со стрелкой 75"/>
            <p:cNvCxnSpPr/>
            <p:nvPr/>
          </p:nvCxnSpPr>
          <p:spPr>
            <a:xfrm>
              <a:off x="2074683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2074683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/>
            <p:cNvGrpSpPr/>
            <p:nvPr/>
          </p:nvGrpSpPr>
          <p:grpSpPr>
            <a:xfrm>
              <a:off x="848543" y="2022426"/>
              <a:ext cx="2952328" cy="470469"/>
              <a:chOff x="891550" y="2022426"/>
              <a:chExt cx="2797424" cy="470469"/>
            </a:xfrm>
          </p:grpSpPr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891550" y="2022426"/>
                <a:ext cx="279742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891550" y="2492895"/>
                <a:ext cx="27974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/>
          <p:cNvSpPr txBox="1"/>
          <p:nvPr/>
        </p:nvSpPr>
        <p:spPr>
          <a:xfrm>
            <a:off x="6652509" y="2543118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52509" y="3139959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4544500" y="2491887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367 </a:t>
            </a:r>
            <a:r>
              <a:rPr lang="ru-RU" sz="1400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44500" y="3139959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92 </a:t>
            </a:r>
            <a:r>
              <a:rPr lang="ru-RU" sz="1400" dirty="0" smtClean="0"/>
              <a:t>чел.</a:t>
            </a:r>
            <a:endParaRPr lang="ru-RU" sz="1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520951" y="1483775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БЕРЕМЕННЫЕ ЖЕНЩИНЫ, ПОЛУЧИВШИЕ ВЫПЛАТУ </a:t>
            </a:r>
          </a:p>
          <a:p>
            <a:r>
              <a:rPr lang="ru-RU" dirty="0" smtClean="0"/>
              <a:t>НА ПИТАНИЕ</a:t>
            </a:r>
            <a:endParaRPr lang="ru-RU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4616507" y="5052419"/>
            <a:ext cx="2952328" cy="936103"/>
            <a:chOff x="848543" y="1830464"/>
            <a:chExt cx="2952328" cy="662431"/>
          </a:xfrm>
        </p:grpSpPr>
        <p:cxnSp>
          <p:nvCxnSpPr>
            <p:cNvPr id="87" name="Прямая со стрелкой 86"/>
            <p:cNvCxnSpPr/>
            <p:nvPr/>
          </p:nvCxnSpPr>
          <p:spPr>
            <a:xfrm>
              <a:off x="2074683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2074683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Группа 88"/>
            <p:cNvGrpSpPr/>
            <p:nvPr/>
          </p:nvGrpSpPr>
          <p:grpSpPr>
            <a:xfrm>
              <a:off x="848543" y="2022426"/>
              <a:ext cx="2952328" cy="470469"/>
              <a:chOff x="891550" y="2022426"/>
              <a:chExt cx="2797424" cy="470469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891550" y="2022426"/>
                <a:ext cx="2797424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891550" y="2492895"/>
                <a:ext cx="27974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6652509" y="4887625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52509" y="5484466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4544500" y="483639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308 </a:t>
            </a:r>
            <a:r>
              <a:rPr lang="ru-RU" sz="1400" dirty="0" smtClean="0">
                <a:solidFill>
                  <a:schemeClr val="tx2"/>
                </a:solidFill>
              </a:rPr>
              <a:t>чел.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44500" y="548446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146 </a:t>
            </a:r>
            <a:r>
              <a:rPr lang="ru-RU" sz="1400" dirty="0" smtClean="0"/>
              <a:t>чел.</a:t>
            </a:r>
            <a:endParaRPr lang="ru-RU" sz="1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520951" y="3828282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КОРМЯЩИЕ МАТЕРИ, ПОЛУЧИВШИЕ ВЫПЛАТУ </a:t>
            </a:r>
          </a:p>
          <a:p>
            <a:r>
              <a:rPr lang="ru-RU" dirty="0" smtClean="0"/>
              <a:t>НА ПИТАНИЕ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7802713" y="1908992"/>
            <a:ext cx="1974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11</a:t>
            </a:r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711</a:t>
            </a:r>
          </a:p>
          <a:p>
            <a:pPr algn="ctr"/>
            <a:r>
              <a:rPr lang="ru-RU" sz="1400" dirty="0"/>
              <a:t>м</a:t>
            </a:r>
            <a:r>
              <a:rPr lang="ru-RU" sz="1400" dirty="0" smtClean="0"/>
              <a:t>ногодетных семей зарегистрировано на территории области</a:t>
            </a:r>
            <a:endParaRPr lang="ru-RU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803862" y="3065857"/>
            <a:ext cx="1974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218</a:t>
            </a:r>
          </a:p>
          <a:p>
            <a:pPr algn="ctr"/>
            <a:r>
              <a:rPr lang="ru-RU" sz="1400" dirty="0" smtClean="0"/>
              <a:t>семей получили компенсационную выплату на оплату путёвок</a:t>
            </a:r>
            <a:endParaRPr lang="ru-RU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02713" y="4481825"/>
            <a:ext cx="1974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16 153</a:t>
            </a:r>
          </a:p>
          <a:p>
            <a:pPr algn="ctr"/>
            <a:r>
              <a:rPr lang="ru-RU" sz="1400" dirty="0" smtClean="0"/>
              <a:t>детей получили ежегодную выплату на школьную форму и спортивную одежду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0969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18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СОЗДАНИЕ УСЛОВИЙ ДЛЯ УСТОЙЧИВОГО СЕМЕЙНОГО БЛАГОПОЛУЧИЯ                   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3713" y="476672"/>
            <a:ext cx="961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РЕАЛИЗАЦИЯ ВЕДОМСТВЕННОГО ПРОЕКТА «РОССИИ ВАЖЕН КАЖДЫЙ РЕБЁНОК»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59397" y="1196752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75327"/>
              </p:ext>
            </p:extLst>
          </p:nvPr>
        </p:nvGraphicFramePr>
        <p:xfrm>
          <a:off x="4286702" y="1377999"/>
          <a:ext cx="5211582" cy="32031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11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319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</a:t>
                      </a:r>
                      <a:r>
                        <a:rPr lang="ru-RU" sz="1800" b="0" baseline="0" dirty="0" smtClean="0"/>
                        <a:t> РАМКАХ ПРОЕКТА ОРГАНИЗОВАНЫ МЕРОПРИЯТИЯ</a:t>
                      </a:r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7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22 мая</a:t>
                      </a:r>
                      <a:r>
                        <a:rPr lang="ru-RU" sz="1400" b="0" baseline="0" dirty="0" smtClean="0"/>
                        <a:t> 2018 - конкурс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«Учимся быть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счастливыми!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04</a:t>
                      </a:r>
                      <a:r>
                        <a:rPr lang="ru-RU" sz="1400" b="0" baseline="0" dirty="0" smtClean="0"/>
                        <a:t> июня</a:t>
                      </a:r>
                      <a:r>
                        <a:rPr lang="ru-RU" sz="1400" b="0" dirty="0" smtClean="0"/>
                        <a:t> 2018</a:t>
                      </a:r>
                      <a:r>
                        <a:rPr lang="ru-RU" sz="1400" b="0" baseline="0" dirty="0" smtClean="0"/>
                        <a:t> –  конкурс сочинений </a:t>
                      </a:r>
                      <a:r>
                        <a:rPr lang="ru-RU" sz="1400" b="1" baseline="0" dirty="0" smtClean="0"/>
                        <a:t>«Когда я стану папой»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/>
                        <a:t>14 июня 2018 –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празднование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Дня отца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17 октября</a:t>
                      </a:r>
                      <a:r>
                        <a:rPr lang="ru-RU" sz="1400" b="0" baseline="0" dirty="0" smtClean="0"/>
                        <a:t> 2018 –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baseline="0" dirty="0" smtClean="0"/>
                        <a:t>День Аиста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17911" y="1367696"/>
            <a:ext cx="31425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реализуется </a:t>
            </a:r>
          </a:p>
          <a:p>
            <a:pPr algn="ctr"/>
            <a:r>
              <a:rPr lang="ru-RU" b="1" dirty="0" smtClean="0"/>
              <a:t>по двум направлениям: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2"/>
                </a:solidFill>
              </a:rPr>
              <a:t>социализация и реабилитация</a:t>
            </a:r>
            <a:r>
              <a:rPr lang="ru-RU" sz="1400" dirty="0" smtClean="0"/>
              <a:t> </a:t>
            </a:r>
            <a:r>
              <a:rPr lang="ru-RU" sz="1400" dirty="0"/>
              <a:t>детей-сирот и детей, оставшихся без попечения родителей, в условиях пребывания приближенных к семейным в детских </a:t>
            </a:r>
            <a:r>
              <a:rPr lang="ru-RU" sz="1400" dirty="0" smtClean="0"/>
              <a:t>домах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tx2"/>
                </a:solidFill>
              </a:rPr>
              <a:t>развитие семейных форм устройства</a:t>
            </a:r>
            <a:r>
              <a:rPr lang="ru-RU" sz="1400" dirty="0"/>
              <a:t> детей-сирот и детей, оставшихся без попечения </a:t>
            </a:r>
            <a:r>
              <a:rPr lang="ru-RU" sz="1400" dirty="0" smtClean="0"/>
              <a:t>родителей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857" y="4705365"/>
            <a:ext cx="2736301" cy="174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8858" y="4713526"/>
            <a:ext cx="2500827" cy="166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28" y="4713526"/>
            <a:ext cx="2668484" cy="166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448944" y="2492897"/>
            <a:ext cx="4980552" cy="3626198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19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СОЦИАЛЬНОЕ ОБСЛУЖИВАНИЕ ГРАЖДАН СТАРШЕГО ПОКОЛЕНИЯ И ИНВАЛИДОВ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СОЦИАЛЬНОЕ ОБСЛУЖИВАНИЕ ГРАЖДАН ПОЖИЛОГО ВОЗРАСТА И ИНВАЛИДОВ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59397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488" y="1268760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2 892</a:t>
            </a:r>
          </a:p>
          <a:p>
            <a:pPr algn="ctr"/>
            <a:r>
              <a:rPr lang="ru-RU" sz="1400" dirty="0" smtClean="0"/>
              <a:t>человека получили социальные услуги в стационарной форме в 2018 году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46860" y="1268760"/>
            <a:ext cx="280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5 888 </a:t>
            </a:r>
          </a:p>
          <a:p>
            <a:pPr algn="ctr"/>
            <a:r>
              <a:rPr lang="ru-RU" sz="1400" dirty="0" smtClean="0"/>
              <a:t>человек получили социальные услуги на дому в 2018 году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5674" y="1268760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4 668 </a:t>
            </a:r>
          </a:p>
          <a:p>
            <a:pPr algn="ctr"/>
            <a:r>
              <a:rPr lang="ru-RU" sz="1400" dirty="0" smtClean="0"/>
              <a:t>человек получили социальные услуги в полустационарной форме в 2018 году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92960" y="2852936"/>
            <a:ext cx="46805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 smtClean="0"/>
              <a:t>НА ОБСЛУЖИВАНИИ НА ДОМУ ПО СОСТОЯНИЮ НА 1 ЯНВАРЯ 2019 СОСТОЯТ: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 smtClean="0"/>
              <a:t>12</a:t>
            </a:r>
            <a:r>
              <a:rPr lang="ru-RU" sz="1700" dirty="0" smtClean="0"/>
              <a:t> инвалидов ВОВ</a:t>
            </a:r>
            <a:r>
              <a:rPr lang="en-US" sz="1700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b="1" dirty="0" smtClean="0"/>
              <a:t>25</a:t>
            </a:r>
            <a:r>
              <a:rPr lang="ru-RU" sz="1700" dirty="0" smtClean="0"/>
              <a:t> участников ВОВ</a:t>
            </a:r>
            <a:r>
              <a:rPr lang="en-US" sz="1700" dirty="0" smtClean="0"/>
              <a:t>;</a:t>
            </a:r>
          </a:p>
          <a:p>
            <a:endParaRPr lang="en-US" sz="1700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 smtClean="0">
                <a:latin typeface="Cambria" panose="02040503050406030204" pitchFamily="18" charset="0"/>
              </a:rPr>
              <a:t>522</a:t>
            </a:r>
            <a:r>
              <a:rPr lang="en-US" sz="1700" dirty="0" smtClean="0">
                <a:latin typeface="Cambria" panose="02040503050406030204" pitchFamily="18" charset="0"/>
              </a:rPr>
              <a:t> </a:t>
            </a:r>
            <a:r>
              <a:rPr lang="ru-RU" sz="1700" dirty="0" smtClean="0">
                <a:latin typeface="Cambria" panose="02040503050406030204" pitchFamily="18" charset="0"/>
              </a:rPr>
              <a:t>труженика тыла</a:t>
            </a:r>
            <a:r>
              <a:rPr lang="en-US" sz="1700" dirty="0" smtClean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7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700" b="1" dirty="0" smtClean="0">
                <a:latin typeface="Cambria" panose="02040503050406030204" pitchFamily="18" charset="0"/>
              </a:rPr>
              <a:t>121</a:t>
            </a:r>
            <a:r>
              <a:rPr lang="ru-RU" sz="1700" dirty="0">
                <a:latin typeface="Cambria" panose="02040503050406030204" pitchFamily="18" charset="0"/>
              </a:rPr>
              <a:t> </a:t>
            </a:r>
            <a:r>
              <a:rPr lang="ru-RU" sz="1700" dirty="0" smtClean="0">
                <a:latin typeface="Cambria" panose="02040503050406030204" pitchFamily="18" charset="0"/>
              </a:rPr>
              <a:t>вдова участников ВОВ</a:t>
            </a:r>
            <a:r>
              <a:rPr lang="en-US" sz="1700" dirty="0" smtClean="0">
                <a:latin typeface="Cambria" panose="02040503050406030204" pitchFamily="18" charset="0"/>
              </a:rPr>
              <a:t>.</a:t>
            </a:r>
            <a:endParaRPr lang="ru-RU" sz="1700" dirty="0">
              <a:latin typeface="Cambria" panose="020405030504060302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18" y="2374501"/>
            <a:ext cx="3041854" cy="2031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18" y="4526270"/>
            <a:ext cx="3041854" cy="171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294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73713" y="2060848"/>
            <a:ext cx="4675531" cy="412966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ФИНАНСИРОВАНИЕ ОТРАСЛИ</a:t>
            </a:r>
            <a:r>
              <a:rPr lang="ru-RU" sz="1600" dirty="0" smtClean="0">
                <a:solidFill>
                  <a:srgbClr val="A50021"/>
                </a:solidFill>
              </a:rPr>
              <a:t>						                </a:t>
            </a:r>
            <a:r>
              <a:rPr lang="ru-RU" sz="1600" dirty="0" smtClean="0">
                <a:solidFill>
                  <a:schemeClr val="tx2"/>
                </a:solidFill>
              </a:rPr>
              <a:t>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РЕАЛИЗАЦИЯ ФЕДЕРАЛЬНЫХ И ОБЛАСТНЫХ ГОСУДАРСТВЕННЫХ ПРОГРАММ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4471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62142" y="1124744"/>
            <a:ext cx="8727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Бюджетные ассигнования </a:t>
            </a:r>
            <a:r>
              <a:rPr lang="ru-RU" dirty="0" smtClean="0"/>
              <a:t>на </a:t>
            </a:r>
            <a:r>
              <a:rPr lang="ru-RU" dirty="0"/>
              <a:t>социальный блок на 2018 год по состоянию на 01 января 2019 </a:t>
            </a:r>
            <a:r>
              <a:rPr lang="ru-RU" dirty="0" smtClean="0"/>
              <a:t>года утверждены в сумме </a:t>
            </a:r>
            <a:r>
              <a:rPr lang="ru-RU" sz="2000" b="1" dirty="0" smtClean="0">
                <a:solidFill>
                  <a:schemeClr val="tx2"/>
                </a:solidFill>
              </a:rPr>
              <a:t>11 849 314,6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тыс. руб. 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08670" y="6459216"/>
            <a:ext cx="958086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122154" y="1836244"/>
            <a:ext cx="8727390" cy="85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dn.onlinewebfonts.com/svg/img_62268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3" y="119688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22021913"/>
              </p:ext>
            </p:extLst>
          </p:nvPr>
        </p:nvGraphicFramePr>
        <p:xfrm>
          <a:off x="1062142" y="1563654"/>
          <a:ext cx="3550814" cy="376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Овал 2"/>
          <p:cNvSpPr/>
          <p:nvPr/>
        </p:nvSpPr>
        <p:spPr>
          <a:xfrm>
            <a:off x="1163456" y="4897700"/>
            <a:ext cx="216024" cy="216024"/>
          </a:xfrm>
          <a:prstGeom prst="ellipse">
            <a:avLst/>
          </a:prstGeom>
          <a:gradFill>
            <a:gsLst>
              <a:gs pos="0">
                <a:schemeClr val="tx2"/>
              </a:gs>
              <a:gs pos="80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63456" y="5439582"/>
            <a:ext cx="216024" cy="21602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79480" y="4843830"/>
            <a:ext cx="346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Средства федерального бюджета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79480" y="5393705"/>
            <a:ext cx="346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Средства областного бюджета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53000" y="2060848"/>
            <a:ext cx="4605185" cy="4129668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666149668"/>
              </p:ext>
            </p:extLst>
          </p:nvPr>
        </p:nvGraphicFramePr>
        <p:xfrm>
          <a:off x="5025079" y="2132856"/>
          <a:ext cx="4464496" cy="405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56137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20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СОЦИАЛЬНОЕ ОБСЛУЖИВАНИЕ ГРАЖДАН СТАРШЕГО ПОКОЛЕНИЯ И ИНВАЛИДОВ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РАБОТА С ЛИЦАМИ БЕЗ ОПРЕДЕЛЕННОГО МЕСТА ЖИТЕЛЬСТВА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159397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758790"/>
              </p:ext>
            </p:extLst>
          </p:nvPr>
        </p:nvGraphicFramePr>
        <p:xfrm>
          <a:off x="4016896" y="1149388"/>
          <a:ext cx="5616624" cy="51599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77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8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99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ОКАЗАННЫЕ УСЛУГИ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СПЕЦИАЛИСТАМИ ЦЕНТРА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99936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юридические консультации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411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72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по восстановлению родственных связей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01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 по мерам социальной поддержки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227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501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психологическая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501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вещевая помощь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сухих пайков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2 736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в определении гражданства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по утрате паспортов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в оформлении полиса ОМС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в оформлении пенсии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8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в оформлении паспорта гражданина РФ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в получении СНИЛС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4528" y="1395675"/>
            <a:ext cx="28083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28</a:t>
            </a:r>
          </a:p>
          <a:p>
            <a:r>
              <a:rPr lang="ru-RU" sz="1400" dirty="0" smtClean="0"/>
              <a:t>людям предоставлялось временное проживание в Центре социальной адаптации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4528" y="2721419"/>
            <a:ext cx="28083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87</a:t>
            </a:r>
          </a:p>
          <a:p>
            <a:r>
              <a:rPr lang="ru-RU" sz="1400" dirty="0" smtClean="0"/>
              <a:t>лицам без определенного места жительства оказаны срочные услуги в Центре социальной адаптации за 2018 год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528" y="4246056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75</a:t>
            </a:r>
          </a:p>
          <a:p>
            <a:r>
              <a:rPr lang="ru-RU" sz="1400" dirty="0" smtClean="0"/>
              <a:t>лицам, оказавшимся в трудной жизненной ситуации оказаны срочные услуги в Центре социальной адаптации за 2018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651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187" y="3068960"/>
            <a:ext cx="2271397" cy="326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21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4471" y="188640"/>
            <a:ext cx="9595066" cy="5126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ИСПОЛНЕНИЕ УКАЗОВ ПРЕЗИДЕНТА РОССИЙСКОЙ ФЕДЕРАЦИИ                         2018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В. В. ПУТИНА                   				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4471" y="836712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6781" y="1052736"/>
            <a:ext cx="47042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исполнение  Указа Президента Российской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национальных целях и стратегических задачах развития Российской Федерации на период до 2024 года»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7 мая 2018 года № 204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Ульяновской области реализуется проект «Демография».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25008" y="1056206"/>
            <a:ext cx="47042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Министерство реализует </a:t>
            </a:r>
            <a:r>
              <a:rPr lang="ru-RU" sz="2000" b="1" dirty="0" smtClean="0">
                <a:solidFill>
                  <a:schemeClr val="tx2"/>
                </a:solidFill>
              </a:rPr>
              <a:t>два</a:t>
            </a:r>
            <a:r>
              <a:rPr lang="ru-RU" dirty="0" smtClean="0"/>
              <a:t> направления из пяти: </a:t>
            </a:r>
          </a:p>
          <a:p>
            <a:endParaRPr lang="ru-RU" sz="20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проект </a:t>
            </a:r>
            <a:r>
              <a:rPr lang="ru-RU" sz="1600" dirty="0"/>
              <a:t>«Финансовая поддержка </a:t>
            </a:r>
            <a:r>
              <a:rPr lang="ru-RU" sz="1600" dirty="0" smtClean="0"/>
              <a:t>семей</a:t>
            </a:r>
          </a:p>
          <a:p>
            <a:r>
              <a:rPr lang="ru-RU" sz="1600" dirty="0" smtClean="0"/>
              <a:t>при </a:t>
            </a:r>
            <a:r>
              <a:rPr lang="ru-RU" sz="1600" dirty="0"/>
              <a:t>рождении детей</a:t>
            </a:r>
            <a:r>
              <a:rPr lang="ru-RU" sz="1600" dirty="0" smtClean="0"/>
              <a:t>». </a:t>
            </a:r>
          </a:p>
          <a:p>
            <a:r>
              <a:rPr lang="ru-RU" sz="1600" b="1" dirty="0" smtClean="0"/>
              <a:t>Направлен </a:t>
            </a:r>
            <a:r>
              <a:rPr lang="ru-RU" sz="1600" b="1" dirty="0"/>
              <a:t>на финансовую поддержку семей с </a:t>
            </a:r>
            <a:r>
              <a:rPr lang="ru-RU" sz="1600" b="1" dirty="0" smtClean="0"/>
              <a:t>детьми</a:t>
            </a:r>
            <a:r>
              <a:rPr lang="ru-RU" sz="1600" dirty="0" smtClean="0"/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Основной показатель </a:t>
            </a:r>
            <a:r>
              <a:rPr lang="ru-RU" dirty="0" smtClean="0"/>
              <a:t>– </a:t>
            </a:r>
            <a:r>
              <a:rPr lang="ru-RU" sz="1600" dirty="0" smtClean="0"/>
              <a:t>повышение суммарного коэффициента рождаемости с 1,533 в 2019 году до 1,635 в 2024 году.</a:t>
            </a:r>
            <a:endParaRPr lang="ru-RU" sz="1600" dirty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Проект «Разработка и </a:t>
            </a:r>
            <a:r>
              <a:rPr lang="ru-RU" sz="1600" dirty="0" smtClean="0">
                <a:ea typeface="Times New Roman" panose="02020603050405020304" pitchFamily="18" charset="0"/>
              </a:rPr>
              <a:t>реализация</a:t>
            </a:r>
          </a:p>
          <a:p>
            <a:r>
              <a:rPr lang="ru-RU" sz="1600" dirty="0" smtClean="0">
                <a:ea typeface="Times New Roman" panose="02020603050405020304" pitchFamily="18" charset="0"/>
              </a:rPr>
              <a:t>программы </a:t>
            </a:r>
            <a:r>
              <a:rPr lang="ru-RU" sz="1600" dirty="0">
                <a:ea typeface="Times New Roman" panose="02020603050405020304" pitchFamily="18" charset="0"/>
              </a:rPr>
              <a:t>системной поддержки и повышения качества жизни граждан старшего поколения «Старшее поколение</a:t>
            </a:r>
            <a:r>
              <a:rPr lang="ru-RU" sz="1600" dirty="0" smtClean="0">
                <a:ea typeface="Times New Roman" panose="02020603050405020304" pitchFamily="18" charset="0"/>
              </a:rPr>
              <a:t>».</a:t>
            </a:r>
          </a:p>
          <a:p>
            <a:r>
              <a:rPr lang="ru-RU" sz="1600" b="1" dirty="0" smtClean="0">
                <a:ea typeface="Times New Roman" panose="02020603050405020304" pitchFamily="18" charset="0"/>
              </a:rPr>
              <a:t>Направлен </a:t>
            </a:r>
            <a:r>
              <a:rPr lang="ru-RU" sz="1600" b="1" dirty="0">
                <a:ea typeface="Times New Roman" panose="02020603050405020304" pitchFamily="18" charset="0"/>
              </a:rPr>
              <a:t>на увеличение периода активного долголетия и продолжительности здоровой жизни </a:t>
            </a:r>
            <a:r>
              <a:rPr lang="ru-RU" sz="1600" b="1" dirty="0" smtClean="0">
                <a:ea typeface="Times New Roman" panose="02020603050405020304" pitchFamily="18" charset="0"/>
              </a:rPr>
              <a:t>человека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41000" y="1052735"/>
            <a:ext cx="4788219" cy="5112569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41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22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71668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КАДРОВАЯ ПОЛИТИКА	                   				                           2018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620688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328" y="4308192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23</a:t>
            </a:r>
          </a:p>
          <a:p>
            <a:pPr algn="ctr"/>
            <a:r>
              <a:rPr lang="ru-RU" sz="1600" dirty="0" smtClean="0"/>
              <a:t>сотрудника Министерства прошли курсы повышения квалификации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8328" y="2704086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9</a:t>
            </a:r>
          </a:p>
          <a:p>
            <a:pPr algn="ctr"/>
            <a:r>
              <a:rPr lang="ru-RU" sz="1600" dirty="0" smtClean="0"/>
              <a:t>сотрудников включены в кадровый резерв Министерства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328" y="77747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Разработано распоряжение </a:t>
            </a:r>
            <a:r>
              <a:rPr lang="ru-RU" dirty="0"/>
              <a:t>Правительства Ульяновской области </a:t>
            </a:r>
            <a:r>
              <a:rPr lang="ru-RU" b="1" dirty="0"/>
              <a:t>«О создании Министерства семейной, демографической политики и социального </a:t>
            </a:r>
            <a:r>
              <a:rPr lang="ru-RU" b="1" dirty="0" smtClean="0"/>
              <a:t>благо-получия </a:t>
            </a:r>
            <a:r>
              <a:rPr lang="ru-RU" b="1" dirty="0"/>
              <a:t>Ульяновской области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1065" y="2704086"/>
            <a:ext cx="28083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250</a:t>
            </a:r>
          </a:p>
          <a:p>
            <a:pPr algn="ctr"/>
            <a:r>
              <a:rPr lang="ru-RU" sz="1600" dirty="0" smtClean="0"/>
              <a:t>сотрудникам вручены благодарственные письма Министерства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9287" y="2704086"/>
            <a:ext cx="28083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5</a:t>
            </a:r>
          </a:p>
          <a:p>
            <a:pPr algn="ctr"/>
            <a:r>
              <a:rPr lang="ru-RU" sz="1600" dirty="0" smtClean="0"/>
              <a:t>человек поощрены знаком </a:t>
            </a:r>
            <a:r>
              <a:rPr lang="ru-RU" sz="1600" dirty="0"/>
              <a:t>Губернатора Ульяновской области «За трудовую доблесть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1065" y="4308192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</a:p>
          <a:p>
            <a:pPr algn="ctr"/>
            <a:r>
              <a:rPr lang="ru-RU" sz="1600" dirty="0"/>
              <a:t>человек награждён почётным знаком Губернатора Ульяновской области «За безупречную службу» </a:t>
            </a:r>
            <a:r>
              <a:rPr lang="en-US" sz="1600" dirty="0"/>
              <a:t>III</a:t>
            </a:r>
            <a:r>
              <a:rPr lang="ru-RU" sz="1600" dirty="0"/>
              <a:t> степени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29287" y="4303027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</a:t>
            </a:r>
          </a:p>
          <a:p>
            <a:pPr algn="ctr"/>
            <a:r>
              <a:rPr lang="ru-RU" sz="1600" dirty="0"/>
              <a:t>людям присвоено почётное звание «Заслуженный работник социальной защиты населения Ульяновской области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707942"/>
            <a:ext cx="9906000" cy="1079351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5725" y="2139918"/>
            <a:ext cx="838177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НАГРАЖДЕНИЕ И ПООЩРЕНИЕ СОТРУДНИКОВ СИСТЕМЫ</a:t>
            </a:r>
            <a:endParaRPr lang="ru-RU" sz="24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560" y="213285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1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707942"/>
            <a:ext cx="9906000" cy="1208890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23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4471" y="188640"/>
            <a:ext cx="9595066" cy="28803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2"/>
                </a:solidFill>
              </a:rPr>
              <a:t>ДЕЯТЕЛЬНОСТЬ ОГКУСЗН </a:t>
            </a:r>
            <a:r>
              <a:rPr lang="ru-RU" sz="2000" dirty="0" smtClean="0">
                <a:solidFill>
                  <a:schemeClr val="tx2"/>
                </a:solidFill>
              </a:rPr>
              <a:t>«ЕОЦСВ»       				                           2018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4471" y="620688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3512" y="764705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Осуществлено своевременное, качественное и целевое исполнение бюджетных обязательств согласно заявкам на финансирование мер социальной </a:t>
            </a:r>
            <a:r>
              <a:rPr lang="ru-RU" dirty="0" err="1" smtClean="0"/>
              <a:t>поддерки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648 758</a:t>
            </a:r>
            <a:r>
              <a:rPr lang="ru-RU" dirty="0" smtClean="0"/>
              <a:t> получателям на сумму </a:t>
            </a:r>
            <a:r>
              <a:rPr lang="ru-RU" sz="2400" b="1" dirty="0" smtClean="0">
                <a:solidFill>
                  <a:schemeClr val="tx2"/>
                </a:solidFill>
              </a:rPr>
              <a:t>7 781 909,5 </a:t>
            </a:r>
            <a:r>
              <a:rPr lang="ru-RU" dirty="0" smtClean="0"/>
              <a:t>тыс. рублей.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8773"/>
              </p:ext>
            </p:extLst>
          </p:nvPr>
        </p:nvGraphicFramePr>
        <p:xfrm>
          <a:off x="563512" y="2091950"/>
          <a:ext cx="8856984" cy="40733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856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</a:t>
                      </a:r>
                      <a:r>
                        <a:rPr lang="ru-RU" sz="1800" b="0" baseline="0" dirty="0" smtClean="0"/>
                        <a:t> рамках создания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Единой государственной информационной системы социального обеспечения произведены следующие мероприятия:</a:t>
                      </a:r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954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загрузка фактов назначений в ЕГИССО через кабинет поставщика информации   январь-май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некорректных фактов назначений и подготовка списков для отработки</a:t>
                      </a:r>
                      <a:endParaRPr lang="ru-RU" sz="1400" b="1" baseline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методических рекомендаций ПФР по подготовке, формированию  и передаче в ЕГИССО фактов назначений МСП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мероприятий по удалению из ЕГИССО всех ранее загруженных фактов назначений </a:t>
                      </a:r>
                      <a:endParaRPr lang="ru-RU" sz="1400" b="1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ЕГИССО всех фактов назначений за период с января по июнь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загрузка фактов назначений на постоянной основе 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 загрузка в ЕГИССО реестра организаций, предоставляющих социальные услуги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848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4689" y="3308076"/>
            <a:ext cx="7644848" cy="2929236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24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4471" y="188640"/>
            <a:ext cx="9595066" cy="2880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ЗАДАЧИ НА 2019 ГОД						                           2018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4471" y="620688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3475" y="764705"/>
            <a:ext cx="6231693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ПЕРВОЕ.</a:t>
            </a:r>
          </a:p>
          <a:p>
            <a:pPr algn="just">
              <a:lnSpc>
                <a:spcPct val="115000"/>
              </a:lnSpc>
            </a:pPr>
            <a:r>
              <a:rPr lang="ru-RU" sz="1700" b="1" dirty="0" smtClean="0"/>
              <a:t>Необходимо </a:t>
            </a:r>
            <a:r>
              <a:rPr lang="ru-RU" sz="1700" b="1" dirty="0"/>
              <a:t>продолжить совершенствование</a:t>
            </a:r>
            <a:r>
              <a:rPr lang="ru-RU" sz="1700" dirty="0"/>
              <a:t> всего спектра мер социальной поддержки, создавая новые формы оказания социальной помощи.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7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474" y="2100044"/>
            <a:ext cx="623169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ea typeface="Calibri" panose="020F0502020204030204" pitchFamily="34" charset="0"/>
                <a:cs typeface="Times New Roman" panose="02020603050405020304" pitchFamily="18" charset="0"/>
              </a:rPr>
              <a:t>Совместно с заинтересованными ведомствами </a:t>
            </a:r>
            <a:r>
              <a:rPr lang="ru-RU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необходимо обеспечить достижение показателя «Количество граждан с доходами ниже прожиточного минимума» на уровне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15,1%.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60712" y="3360240"/>
            <a:ext cx="7311813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ВТОРОЕ.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рамках социально-демографического развития </a:t>
            </a:r>
            <a:r>
              <a:rPr lang="ru-RU" b="1" dirty="0" smtClean="0">
                <a:solidFill>
                  <a:schemeClr val="tx2"/>
                </a:solidFill>
              </a:rPr>
              <a:t>необходимо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обеспечить </a:t>
            </a:r>
            <a:r>
              <a:rPr lang="ru-RU" b="1" dirty="0"/>
              <a:t>достижение</a:t>
            </a:r>
            <a:r>
              <a:rPr lang="ru-RU" dirty="0"/>
              <a:t> показателя «Естественный прирост населения на 1000 человек населения» на уровне -3,7.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продолжить </a:t>
            </a:r>
            <a:r>
              <a:rPr lang="ru-RU" b="1" dirty="0"/>
              <a:t>усовершенствование</a:t>
            </a:r>
            <a:r>
              <a:rPr lang="ru-RU" dirty="0"/>
              <a:t> критериев распоряжения капиталом «Семья» </a:t>
            </a:r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/>
              <a:t>активизация </a:t>
            </a:r>
            <a:r>
              <a:rPr lang="ru-RU" b="1" dirty="0"/>
              <a:t>работы</a:t>
            </a:r>
            <a:r>
              <a:rPr lang="ru-RU" dirty="0"/>
              <a:t> по социальной профилактике абортов, обеспечение комплексной социальной помощи беременным женщинам, оказавшимся в трудной жизненной ситуации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707942"/>
            <a:ext cx="6753200" cy="2595702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770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4689" y="3505919"/>
            <a:ext cx="7644848" cy="2773344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707941"/>
            <a:ext cx="6753200" cy="2797977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25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4471" y="188640"/>
            <a:ext cx="9595066" cy="2880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ЗАДАЧИ НА 2019 ГОД						                           2018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4471" y="620688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3475" y="764705"/>
            <a:ext cx="623169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ТРЕТЬЕ.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700" b="1" dirty="0" smtClean="0"/>
              <a:t>Необходимо </a:t>
            </a:r>
            <a:r>
              <a:rPr lang="ru-RU" sz="1700" b="1" dirty="0"/>
              <a:t>увеличить</a:t>
            </a:r>
            <a:r>
              <a:rPr lang="ru-RU" sz="1700" dirty="0"/>
              <a:t> охват граждан старшего поколения, вовлечённых в мероприятия проекта «Активное долголетие» до </a:t>
            </a:r>
            <a:r>
              <a:rPr lang="ru-RU" b="1" dirty="0">
                <a:solidFill>
                  <a:schemeClr val="tx2"/>
                </a:solidFill>
              </a:rPr>
              <a:t>50%</a:t>
            </a:r>
            <a:r>
              <a:rPr lang="ru-RU" sz="1700" dirty="0"/>
              <a:t> от общего количества граждан старшего </a:t>
            </a:r>
            <a:r>
              <a:rPr lang="ru-RU" sz="1700" dirty="0" smtClean="0"/>
              <a:t>поколения.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ru-RU" sz="1700" b="1" dirty="0" smtClean="0"/>
              <a:t>Необходимо </a:t>
            </a:r>
            <a:r>
              <a:rPr lang="ru-RU" sz="1700" b="1" dirty="0"/>
              <a:t>обеспечить</a:t>
            </a:r>
            <a:r>
              <a:rPr lang="ru-RU" sz="1700" dirty="0"/>
              <a:t> достижение показателя «Ожидаемая продолжительность жизни при рождении» на уровне </a:t>
            </a:r>
            <a:r>
              <a:rPr lang="ru-RU" b="1" dirty="0">
                <a:solidFill>
                  <a:schemeClr val="tx2"/>
                </a:solidFill>
              </a:rPr>
              <a:t>73,44 лет.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0712" y="3639925"/>
            <a:ext cx="7311813" cy="202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ЧЕТВЕРТОЕ.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/>
              <a:t>Необходимо </a:t>
            </a:r>
            <a:r>
              <a:rPr lang="ru-RU" sz="1700" b="1" dirty="0"/>
              <a:t>обеспечить</a:t>
            </a:r>
            <a:r>
              <a:rPr lang="ru-RU" sz="1700" dirty="0"/>
              <a:t> подготовку документации для строительства нового спального корпуса психоневрологического интерната на базе областного автономного учреждения социального обслуживания </a:t>
            </a:r>
            <a:r>
              <a:rPr lang="ru-RU" sz="1700" b="1" dirty="0"/>
              <a:t>"Специальный дом-интернат для престарелых и инвалидов в с. </a:t>
            </a:r>
            <a:r>
              <a:rPr lang="ru-RU" sz="1700" b="1" dirty="0" err="1"/>
              <a:t>Акшуат</a:t>
            </a:r>
            <a:r>
              <a:rPr lang="ru-RU" sz="1700" b="1" dirty="0"/>
              <a:t>" </a:t>
            </a:r>
            <a:r>
              <a:rPr lang="ru-RU" sz="1700" dirty="0"/>
              <a:t>в 2021-2022 </a:t>
            </a:r>
            <a:r>
              <a:rPr lang="ru-RU" sz="1700" dirty="0" smtClean="0"/>
              <a:t>гг. </a:t>
            </a:r>
            <a:endParaRPr lang="ru-RU" sz="1700" dirty="0" smtClean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4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856656" y="3429000"/>
            <a:ext cx="7932881" cy="2520280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707941"/>
            <a:ext cx="7041232" cy="2721059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26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4471" y="188640"/>
            <a:ext cx="9595066" cy="28803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/>
                </a:solidFill>
              </a:rPr>
              <a:t>ЗАДАЧИ НА 2019 ГОД						                           2018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4471" y="620688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4471" y="764705"/>
            <a:ext cx="6630737" cy="2339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a typeface="Times New Roman" panose="02020603050405020304" pitchFamily="18" charset="0"/>
              </a:rPr>
              <a:t>ПЯТОЕ</a:t>
            </a: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В области охраны прав несовершеннолетних </a:t>
            </a:r>
            <a:r>
              <a:rPr lang="ru-RU" b="1" dirty="0" smtClean="0"/>
              <a:t>необходимо: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700" b="1" dirty="0" smtClean="0"/>
              <a:t>достичь сокращения </a:t>
            </a:r>
            <a:r>
              <a:rPr lang="ru-RU" sz="1700" dirty="0" smtClean="0"/>
              <a:t>численности детей, состоящих на учете в региональном банке о детях, оставшихся без попечения родителей, Ульяновской области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700" b="1" dirty="0" smtClean="0"/>
              <a:t>семейное устройство</a:t>
            </a:r>
            <a:r>
              <a:rPr lang="ru-RU" sz="1700" dirty="0" smtClean="0"/>
              <a:t> детей-сирот и детей, оставшихся без попечения родителей</a:t>
            </a:r>
            <a:endParaRPr lang="ru-RU" sz="1700" dirty="0" smtClean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6696" y="3573016"/>
            <a:ext cx="7455829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ШЕСТОЕ.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Реализация мероприятий  </a:t>
            </a:r>
            <a:r>
              <a:rPr lang="ru-RU" dirty="0"/>
              <a:t>подпрограммы Ульяновской области </a:t>
            </a:r>
            <a:r>
              <a:rPr lang="ru-RU" b="1" dirty="0"/>
              <a:t>«Формирование системы комплексной реабилитации (</a:t>
            </a:r>
            <a:r>
              <a:rPr lang="ru-RU" b="1" dirty="0" err="1"/>
              <a:t>абилитации</a:t>
            </a:r>
            <a:r>
              <a:rPr lang="ru-RU" b="1" dirty="0"/>
              <a:t>) инвалидов, в том числе детей-инвалидов»</a:t>
            </a:r>
            <a:endParaRPr lang="ru-RU" b="1" dirty="0" smtClean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40792"/>
              </p:ext>
            </p:extLst>
          </p:nvPr>
        </p:nvGraphicFramePr>
        <p:xfrm>
          <a:off x="848544" y="1751882"/>
          <a:ext cx="8712968" cy="40533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66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61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A2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rgbClr val="A2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883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повышение качества предоставления реабилитационных услуг для инвалидов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800</a:t>
                      </a:r>
                      <a:r>
                        <a:rPr lang="ru-RU" sz="2200" dirty="0" smtClean="0"/>
                        <a:t> тыс.</a:t>
                      </a:r>
                      <a:r>
                        <a:rPr lang="ru-RU" sz="2200" baseline="0" dirty="0" smtClean="0"/>
                        <a:t> руб.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комплекс информационных, просветительских и общественных мероприятий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933,6</a:t>
                      </a:r>
                      <a:r>
                        <a:rPr lang="ru-RU" sz="2200" dirty="0" smtClean="0"/>
                        <a:t> тыс. руб.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приобретение двух микроавтобусов для перевозки инвалидов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3</a:t>
                      </a:r>
                      <a:r>
                        <a:rPr lang="ru-RU" sz="2200" b="1" baseline="0" dirty="0" smtClean="0"/>
                        <a:t> </a:t>
                      </a:r>
                      <a:r>
                        <a:rPr lang="ru-RU" sz="2200" b="1" dirty="0" smtClean="0"/>
                        <a:t>300 </a:t>
                      </a:r>
                      <a:r>
                        <a:rPr lang="ru-RU" sz="2200" dirty="0" smtClean="0"/>
                        <a:t>тыс. руб.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выполнение мероприятий по повышению уровня доступности приоритетных объектов социальной защиты населения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2 242,1 </a:t>
                      </a:r>
                      <a:r>
                        <a:rPr lang="ru-RU" sz="2200" dirty="0" smtClean="0"/>
                        <a:t>тыс. руб.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8126" y="1268760"/>
            <a:ext cx="872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Средства областного бюджета</a:t>
            </a:r>
            <a:r>
              <a:rPr lang="ru-RU" dirty="0" smtClean="0">
                <a:solidFill>
                  <a:srgbClr val="A20000"/>
                </a:solidFill>
              </a:rPr>
              <a:t> </a:t>
            </a:r>
            <a:r>
              <a:rPr lang="ru-RU" dirty="0" smtClean="0"/>
              <a:t>были направлены: </a:t>
            </a:r>
            <a:endParaRPr lang="ru-RU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2" y="216762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2" y="297084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2" y="365200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2" y="451724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ФИНАНСИРОВАНИЕ ОТРАСЛИ</a:t>
            </a:r>
            <a:r>
              <a:rPr lang="ru-RU" sz="1600" dirty="0" smtClean="0">
                <a:solidFill>
                  <a:srgbClr val="A50021"/>
                </a:solidFill>
              </a:rPr>
              <a:t>						                </a:t>
            </a:r>
            <a:r>
              <a:rPr lang="ru-RU" sz="1600" dirty="0" smtClean="0">
                <a:solidFill>
                  <a:schemeClr val="tx2"/>
                </a:solidFill>
              </a:rPr>
              <a:t>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РЕАЛИЗАЦИЯ ФЕДЕРАЛЬНЫХ И ОБЛАСТНЫХ ГОСУДАРСТВЕННЫХ ПРОГРАММ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94471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tx2"/>
                </a:solidFill>
              </a:rPr>
              <a:t>3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08670" y="6459216"/>
            <a:ext cx="958086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04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59646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48251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4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78307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14229"/>
              </p:ext>
            </p:extLst>
          </p:nvPr>
        </p:nvGraphicFramePr>
        <p:xfrm>
          <a:off x="992560" y="2204864"/>
          <a:ext cx="8712968" cy="40758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0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6958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A2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rgbClr val="A2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8247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effectLst/>
                        </a:rPr>
                        <a:t>на предоставление мер</a:t>
                      </a:r>
                      <a:r>
                        <a:rPr lang="ru-RU" sz="1500" kern="1200" baseline="0" dirty="0" smtClean="0">
                          <a:effectLst/>
                        </a:rPr>
                        <a:t> социальной поддержки </a:t>
                      </a:r>
                      <a:r>
                        <a:rPr lang="ru-RU" sz="1500" kern="1200" dirty="0" smtClean="0">
                          <a:effectLst/>
                        </a:rPr>
                        <a:t>ветеранам труда, труженикам тыла, реабилитированным лицам и лицам, признанными пострадавшими от политических репрессий, ветеранам труда Ульяновской области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3 444 346 ,7 </a:t>
                      </a:r>
                      <a:r>
                        <a:rPr lang="ru-RU" sz="2000" dirty="0" smtClean="0"/>
                        <a:t>тыс.</a:t>
                      </a:r>
                      <a:r>
                        <a:rPr lang="ru-RU" sz="2000" baseline="0" dirty="0" smtClean="0"/>
                        <a:t>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8247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effectLst/>
                        </a:rPr>
                        <a:t>на предоставление мер</a:t>
                      </a:r>
                      <a:r>
                        <a:rPr lang="ru-RU" sz="1500" kern="1200" baseline="0" dirty="0" smtClean="0">
                          <a:effectLst/>
                        </a:rPr>
                        <a:t> социальной поддержки </a:t>
                      </a:r>
                      <a:r>
                        <a:rPr lang="ru-RU" sz="1500" kern="1200" dirty="0" smtClean="0">
                          <a:effectLst/>
                        </a:rPr>
                        <a:t>педагогическим работникам образовательных учреждений, работающим и проживающим в сельской местности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381 029 </a:t>
                      </a:r>
                      <a:r>
                        <a:rPr lang="ru-RU" sz="2000" dirty="0" smtClean="0"/>
                        <a:t>тыс.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1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Выплата именного капитала «Семья»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</a:t>
                      </a:r>
                      <a:r>
                        <a:rPr lang="ru-RU" sz="2000" b="1" baseline="0" dirty="0" smtClean="0"/>
                        <a:t> 905,5 </a:t>
                      </a:r>
                      <a:r>
                        <a:rPr lang="ru-RU" sz="2000" dirty="0" smtClean="0"/>
                        <a:t>тыс.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на выплату пособий на ребёнка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182 420,3 </a:t>
                      </a:r>
                      <a:r>
                        <a:rPr lang="ru-RU" sz="2000" dirty="0" smtClean="0"/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0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 предоставление мер социальной поддержки </a:t>
                      </a:r>
                      <a:r>
                        <a:rPr lang="ru-RU" sz="1600" kern="1200" dirty="0" smtClean="0">
                          <a:effectLst/>
                        </a:rPr>
                        <a:t>многодетным семьям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295</a:t>
                      </a:r>
                      <a:r>
                        <a:rPr lang="ru-RU" sz="2000" b="1" baseline="0" dirty="0" smtClean="0"/>
                        <a:t> 614,4 </a:t>
                      </a:r>
                      <a:r>
                        <a:rPr lang="ru-RU" sz="2000" baseline="0" dirty="0" smtClean="0"/>
                        <a:t>тыс. руб.</a:t>
                      </a:r>
                      <a:endParaRPr lang="ru-RU" sz="2000" dirty="0"/>
                    </a:p>
                  </a:txBody>
                  <a:tcPr/>
                </a:tc>
              </a:tr>
              <a:tr h="346784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ПРЕДОСТАВЛЕНИЕ МЕР СОЦИАЛЬНОЙ ПОДДЕРЖКИ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4471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194471" y="6478307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2142" y="1124744"/>
            <a:ext cx="872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Бюджетные ассигнования </a:t>
            </a:r>
            <a:r>
              <a:rPr lang="ru-RU" dirty="0" smtClean="0"/>
              <a:t>на предоставление мер социальной поддержки составили </a:t>
            </a:r>
            <a:r>
              <a:rPr lang="ru-RU" sz="2000" b="1" dirty="0" smtClean="0">
                <a:solidFill>
                  <a:schemeClr val="tx2"/>
                </a:solidFill>
              </a:rPr>
              <a:t>6 642 673,9 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тыс. руб. Исполнение составило </a:t>
            </a:r>
            <a:r>
              <a:rPr lang="ru-RU" b="1" dirty="0">
                <a:solidFill>
                  <a:schemeClr val="tx2"/>
                </a:solidFill>
              </a:rPr>
              <a:t>6 </a:t>
            </a:r>
            <a:r>
              <a:rPr lang="ru-RU" b="1" dirty="0" smtClean="0">
                <a:solidFill>
                  <a:schemeClr val="tx2"/>
                </a:solidFill>
              </a:rPr>
              <a:t>618 853,4</a:t>
            </a:r>
            <a:r>
              <a:rPr lang="ru-RU" dirty="0" smtClean="0">
                <a:solidFill>
                  <a:srgbClr val="A50021"/>
                </a:solidFill>
              </a:rPr>
              <a:t> </a:t>
            </a:r>
            <a:r>
              <a:rPr lang="ru-RU" dirty="0"/>
              <a:t>тыс. </a:t>
            </a:r>
            <a:r>
              <a:rPr lang="ru-RU" dirty="0" err="1" smtClean="0"/>
              <a:t>руб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chemeClr val="tx2"/>
                </a:solidFill>
              </a:rPr>
              <a:t>99,6 %.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1" name="Picture 2" descr="http://cdn.onlinewebfonts.com/svg/img_62268.pn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3" y="119675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90" y="3565689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93" y="435777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62" y="5113929"/>
            <a:ext cx="4301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93" y="2708920"/>
            <a:ext cx="612000" cy="5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ФИНАНСИРОВАНИЕ ОТРАСЛИ					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71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5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57430"/>
              </p:ext>
            </p:extLst>
          </p:nvPr>
        </p:nvGraphicFramePr>
        <p:xfrm>
          <a:off x="901240" y="1196752"/>
          <a:ext cx="8712968" cy="4523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66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61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211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A2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rgbClr val="A2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925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effectLst/>
                        </a:rPr>
                        <a:t>на предоставление выплат на  обеспечение полноценным питанием беременных женщин и кормящих матерей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2 072,6 </a:t>
                      </a:r>
                      <a:r>
                        <a:rPr lang="ru-RU" sz="2000" dirty="0" smtClean="0"/>
                        <a:t>тыс.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1700" kern="1200" dirty="0" smtClean="0">
                          <a:effectLst/>
                        </a:rPr>
                        <a:t>на ежегодную  выплату ко Дню Победы «Детям войны»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83 862,7 </a:t>
                      </a:r>
                      <a:r>
                        <a:rPr lang="ru-RU" sz="2000" dirty="0" smtClean="0"/>
                        <a:t>тыс.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8444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effectLst/>
                        </a:rPr>
                        <a:t>Расходы на выплаты для компенсации расходов на оплату жилых помещений и коммунальных услуг отдельным категориям граждан </a:t>
                      </a:r>
                      <a:endParaRPr lang="ru-RU" sz="1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127</a:t>
                      </a:r>
                      <a:r>
                        <a:rPr lang="ru-RU" sz="2000" b="1" baseline="0" dirty="0" smtClean="0"/>
                        <a:t> 815,7 </a:t>
                      </a:r>
                      <a:r>
                        <a:rPr lang="ru-RU" sz="2000" dirty="0" smtClean="0"/>
                        <a:t>тыс.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 Расходы на предоставление субсидий отдельным категориям граждан на оплату жилого помещения и коммунальных услуг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444 215,4 </a:t>
                      </a:r>
                      <a:r>
                        <a:rPr lang="ru-RU" sz="2000" dirty="0" smtClean="0"/>
                        <a:t>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Расходы на ремонт жилых помещений, принадлежащих детям-сиротам и детям, оставшимся без попечения родителей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2 695,4 </a:t>
                      </a:r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ПРЕДОСТАВЛЕНИЕ МЕР СОЦИАЛЬНОЙ ПОДДЕРЖКИ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94471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5" y="1700808"/>
            <a:ext cx="1163815" cy="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90" y="314096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93" y="242088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90" y="4893404"/>
            <a:ext cx="612000" cy="5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ФИНАНСИРОВАНИЕ ОТРАСЛИ					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findicons.com/files/icons/2770/ios_7_icons/512/mone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" y="4047243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56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541062" y="1599122"/>
            <a:ext cx="4248474" cy="4470429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852182927"/>
              </p:ext>
            </p:extLst>
          </p:nvPr>
        </p:nvGraphicFramePr>
        <p:xfrm>
          <a:off x="5541061" y="1890677"/>
          <a:ext cx="4248474" cy="391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6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63097663"/>
              </p:ext>
            </p:extLst>
          </p:nvPr>
        </p:nvGraphicFramePr>
        <p:xfrm>
          <a:off x="749501" y="1340768"/>
          <a:ext cx="4203499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ОБЕСПЕЧЕНИЕ ДЕЯТЕЛЬНОСТИ ГОСУДАРСТВЕННЫХ УЧРЕЖДЕНИЙ, АППАРАТА И ТЕРРИТОРИАЛЬНОГО УПРАВЛЕНИЯ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4471" y="1268760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76536" y="2996952"/>
            <a:ext cx="4069697" cy="3073171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89854989"/>
              </p:ext>
            </p:extLst>
          </p:nvPr>
        </p:nvGraphicFramePr>
        <p:xfrm>
          <a:off x="848544" y="3016566"/>
          <a:ext cx="4119785" cy="320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ФИНАНСИРОВАНИЕ ОТРАСЛИ					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60194" y="1412777"/>
            <a:ext cx="4792836" cy="4896543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7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64860906"/>
              </p:ext>
            </p:extLst>
          </p:nvPr>
        </p:nvGraphicFramePr>
        <p:xfrm>
          <a:off x="749501" y="1124744"/>
          <a:ext cx="4203499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20177230"/>
              </p:ext>
            </p:extLst>
          </p:nvPr>
        </p:nvGraphicFramePr>
        <p:xfrm>
          <a:off x="848544" y="2656526"/>
          <a:ext cx="4119785" cy="320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089" y="551002"/>
            <a:ext cx="87273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января 2010 года всем </a:t>
            </a:r>
            <a:r>
              <a:rPr lang="ru-RU" sz="1600" b="1" dirty="0">
                <a:solidFill>
                  <a:schemeClr val="tx2"/>
                </a:solidFill>
              </a:rPr>
              <a:t>льготникам предоставляется ежемесячная денежная компенсация</a:t>
            </a:r>
            <a:r>
              <a:rPr lang="ru-RU" sz="1600" dirty="0"/>
              <a:t> расходов на оплату жилого помещения </a:t>
            </a:r>
          </a:p>
          <a:p>
            <a:r>
              <a:rPr lang="ru-RU" sz="1600" dirty="0"/>
              <a:t>и коммунальных 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9176" y="2348880"/>
            <a:ext cx="374441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федеральные льготники – </a:t>
            </a:r>
            <a:r>
              <a:rPr lang="ru-RU" sz="1600" b="1" dirty="0" smtClean="0"/>
              <a:t>108,68</a:t>
            </a:r>
            <a:r>
              <a:rPr lang="ru-RU" sz="1400" dirty="0" smtClean="0"/>
              <a:t> тыс. граждан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39176" y="3068960"/>
            <a:ext cx="374441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региональные льготники – </a:t>
            </a:r>
            <a:r>
              <a:rPr lang="ru-RU" sz="1600" b="1" dirty="0" smtClean="0"/>
              <a:t>227,77</a:t>
            </a:r>
            <a:r>
              <a:rPr lang="ru-RU" sz="1400" dirty="0" smtClean="0"/>
              <a:t> тыс. граждан</a:t>
            </a:r>
            <a:endParaRPr lang="ru-RU" sz="1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992561" y="4077071"/>
            <a:ext cx="3888431" cy="936104"/>
            <a:chOff x="1064568" y="1830464"/>
            <a:chExt cx="3888431" cy="662432"/>
          </a:xfrm>
        </p:grpSpPr>
        <p:cxnSp>
          <p:nvCxnSpPr>
            <p:cNvPr id="27" name="Прямая со стрелкой 26"/>
            <p:cNvCxnSpPr/>
            <p:nvPr/>
          </p:nvCxnSpPr>
          <p:spPr>
            <a:xfrm>
              <a:off x="2576735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576735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28"/>
            <p:cNvGrpSpPr/>
            <p:nvPr/>
          </p:nvGrpSpPr>
          <p:grpSpPr>
            <a:xfrm>
              <a:off x="1064568" y="2022426"/>
              <a:ext cx="3888431" cy="470470"/>
              <a:chOff x="1096240" y="2022426"/>
              <a:chExt cx="3684410" cy="470470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1096240" y="2022426"/>
                <a:ext cx="368441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106508" y="2492896"/>
                <a:ext cx="36741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3512840" y="3861048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12840" y="4496092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009505" y="385175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336,44 тыс.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1577" y="449982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326,8 тыс.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5220" y="5126839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52 531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получателей</a:t>
            </a:r>
          </a:p>
          <a:p>
            <a:pPr algn="just"/>
            <a:r>
              <a:rPr lang="ru-RU" sz="1200" dirty="0" smtClean="0"/>
              <a:t>карточек-уведомлений о начислении ЕДК на оплату ЖКУ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457056" y="1408949"/>
            <a:ext cx="4248474" cy="4896543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601073" y="1490900"/>
            <a:ext cx="3993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Показатель «Доля семей, получающих субсидии» составил </a:t>
            </a:r>
            <a:r>
              <a:rPr lang="ru-RU" sz="2400" b="1" dirty="0" smtClean="0">
                <a:solidFill>
                  <a:schemeClr val="tx2"/>
                </a:solidFill>
              </a:rPr>
              <a:t>7,57%</a:t>
            </a:r>
            <a:endParaRPr lang="ru-RU" sz="20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5637077" y="2813411"/>
            <a:ext cx="3888431" cy="936104"/>
            <a:chOff x="1064568" y="1830464"/>
            <a:chExt cx="3888431" cy="662432"/>
          </a:xfrm>
        </p:grpSpPr>
        <p:cxnSp>
          <p:nvCxnSpPr>
            <p:cNvPr id="42" name="Прямая со стрелкой 41"/>
            <p:cNvCxnSpPr/>
            <p:nvPr/>
          </p:nvCxnSpPr>
          <p:spPr>
            <a:xfrm>
              <a:off x="2576735" y="1830464"/>
              <a:ext cx="72000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2576735" y="2276872"/>
              <a:ext cx="72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43"/>
            <p:cNvGrpSpPr/>
            <p:nvPr/>
          </p:nvGrpSpPr>
          <p:grpSpPr>
            <a:xfrm>
              <a:off x="1064568" y="2022426"/>
              <a:ext cx="3888431" cy="470470"/>
              <a:chOff x="1096240" y="2022426"/>
              <a:chExt cx="3684410" cy="470470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96240" y="2022426"/>
                <a:ext cx="3684410" cy="0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106508" y="2492896"/>
                <a:ext cx="36741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/>
          <p:cNvSpPr txBox="1"/>
          <p:nvPr/>
        </p:nvSpPr>
        <p:spPr>
          <a:xfrm>
            <a:off x="8073269" y="2589814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2018 Г.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73270" y="3263898"/>
            <a:ext cx="94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Г.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896749" y="262131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38 912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89104" y="32510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37 684 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22032" y="428516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38 912 </a:t>
            </a:r>
            <a:r>
              <a:rPr lang="ru-RU" sz="2000" dirty="0" smtClean="0">
                <a:solidFill>
                  <a:schemeClr val="tx2"/>
                </a:solidFill>
              </a:rPr>
              <a:t>получателей</a:t>
            </a:r>
          </a:p>
          <a:p>
            <a:pPr algn="just"/>
            <a:r>
              <a:rPr lang="ru-RU" sz="1200" dirty="0" smtClean="0"/>
              <a:t>субсидий от общей численности семей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033080" y="5157616"/>
            <a:ext cx="29523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1 805 </a:t>
            </a:r>
            <a:r>
              <a:rPr lang="ru-RU" sz="2000" dirty="0" smtClean="0">
                <a:solidFill>
                  <a:schemeClr val="tx2"/>
                </a:solidFill>
              </a:rPr>
              <a:t>рублей</a:t>
            </a:r>
          </a:p>
          <a:p>
            <a:pPr algn="just"/>
            <a:r>
              <a:rPr lang="ru-RU" sz="1200" dirty="0" smtClean="0"/>
              <a:t>средняя величина субсидии на семью в месяц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54300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44489" y="1340768"/>
            <a:ext cx="5250432" cy="4740178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8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РЕАЛИЗАЦИЯ МЕРОПРИЯТИЙ КОМПЛЕКСНОЙ ПРОГРАММЫ «ЗАБОТА»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4471" y="980728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26784"/>
              </p:ext>
            </p:extLst>
          </p:nvPr>
        </p:nvGraphicFramePr>
        <p:xfrm>
          <a:off x="1122570" y="1725001"/>
          <a:ext cx="4392488" cy="137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9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3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Расходы</a:t>
                      </a:r>
                      <a:r>
                        <a:rPr lang="ru-RU" sz="1800" baseline="0" dirty="0" smtClean="0"/>
                        <a:t> на выполнение мероприятий:</a:t>
                      </a:r>
                      <a:endParaRPr lang="ru-RU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90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332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835,55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тыс. рублей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2018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9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327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/>
                        <a:t>591,92</a:t>
                      </a:r>
                      <a:r>
                        <a:rPr lang="ru-RU" baseline="0" dirty="0" smtClean="0"/>
                        <a:t>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>
            <a:off x="3714858" y="2551554"/>
            <a:ext cx="720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14858" y="2966364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8361" y="3957444"/>
            <a:ext cx="40786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ВЫПОЛНЕНИЕ ПЛАНА СОСТАВИЛО:</a:t>
            </a:r>
          </a:p>
          <a:p>
            <a:endParaRPr lang="ru-RU" sz="16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99,73%                     </a:t>
            </a:r>
            <a:r>
              <a:rPr lang="ru-RU" dirty="0" smtClean="0">
                <a:solidFill>
                  <a:schemeClr val="tx2"/>
                </a:solidFill>
              </a:rPr>
              <a:t>2018 Г.</a:t>
            </a:r>
          </a:p>
          <a:p>
            <a:endParaRPr lang="ru-RU" b="1" dirty="0" smtClean="0"/>
          </a:p>
          <a:p>
            <a:r>
              <a:rPr lang="ru-RU" b="1" dirty="0" smtClean="0"/>
              <a:t>102%                         </a:t>
            </a:r>
            <a:r>
              <a:rPr lang="ru-RU" dirty="0" smtClean="0"/>
              <a:t>2017 Г.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202690" y="4639786"/>
            <a:ext cx="720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202690" y="5198612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s://findicons.com/files/icons/2770/ios_7_icons/512/mone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1" y="162880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61" y="386104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621560" y="1268760"/>
            <a:ext cx="40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Низкий процент </a:t>
            </a:r>
            <a:r>
              <a:rPr lang="ru-RU" sz="1600" dirty="0" smtClean="0"/>
              <a:t>выполнения финансирования в районах: </a:t>
            </a:r>
            <a:endParaRPr lang="ru-RU" sz="1600" dirty="0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79052"/>
              </p:ext>
            </p:extLst>
          </p:nvPr>
        </p:nvGraphicFramePr>
        <p:xfrm>
          <a:off x="5734399" y="2060848"/>
          <a:ext cx="3509080" cy="18230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3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748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СТАРОКУЛАТКИНСКИЙ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УЛЬЯНОВСКИЙ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5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БАЗАРНОСЫЗГАНСКИЙ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898" y="4026936"/>
            <a:ext cx="3126529" cy="220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57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821228" y="1382721"/>
            <a:ext cx="3954109" cy="4347633"/>
          </a:xfrm>
          <a:prstGeom prst="rect">
            <a:avLst/>
          </a:prstGeom>
          <a:solidFill>
            <a:schemeClr val="tx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4471" y="6434675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243479" y="6423280"/>
            <a:ext cx="546061" cy="365125"/>
          </a:xfrm>
        </p:spPr>
        <p:txBody>
          <a:bodyPr/>
          <a:lstStyle/>
          <a:p>
            <a:fld id="{D647D667-9EFC-44D3-9EF5-7B9711034161}" type="slidenum">
              <a:rPr lang="ru-RU" sz="1600" smtClean="0">
                <a:solidFill>
                  <a:schemeClr val="tx2"/>
                </a:solidFill>
              </a:rPr>
              <a:pPr/>
              <a:t>9</a:t>
            </a:fld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273480" y="6453336"/>
            <a:ext cx="0" cy="32667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94471" y="6453336"/>
            <a:ext cx="9079009" cy="305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2"/>
                </a:solidFill>
              </a:rPr>
              <a:t>МИНИСТЕРСТВО СЕМЕЙНОЙ, ДЕМОГРАФИЧЕСКОЙ ПОЛИТИКИ И СОЦИАЛЬНОГО БЛАГОПОЛУЧИЯ УЛЬЯНОВСКОЙ ОБЛАСТИ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13" y="476672"/>
            <a:ext cx="961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ПРЕДОСТАВЛЕНИЕ МЕР СОЦИАЛЬНОЙ ПОДДЕРЖКИ БЕРЕМЕННЫМ ЖЕНЩИНАМ</a:t>
            </a:r>
            <a:endParaRPr lang="ru-RU" sz="2000" dirty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4471" y="1052736"/>
            <a:ext cx="9580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4471" y="116632"/>
            <a:ext cx="9595066" cy="3050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ПОВЫШЕНИЕ АДРЕСНОСТИ ПРЕДОСТАВЛЕНИЯ МЕР СОЦИАЛЬНОЙ ПОДДЕРЖКИ	                2018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4471" y="404664"/>
            <a:ext cx="959506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752437"/>
              </p:ext>
            </p:extLst>
          </p:nvPr>
        </p:nvGraphicFramePr>
        <p:xfrm>
          <a:off x="807713" y="1268760"/>
          <a:ext cx="4810530" cy="137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62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Состоящие</a:t>
                      </a:r>
                      <a:r>
                        <a:rPr lang="ru-RU" sz="1800" baseline="0" dirty="0" smtClean="0"/>
                        <a:t> на учёте в учреждениях здравоохранения беременные женщины: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9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                  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5 458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2018 Г.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90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</a:t>
                      </a:r>
                      <a:r>
                        <a:rPr lang="ru-RU" b="1" dirty="0" smtClean="0"/>
                        <a:t>6124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>
            <a:off x="2653125" y="2094879"/>
            <a:ext cx="720000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653125" y="2454919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64" y="1279484"/>
            <a:ext cx="1163815" cy="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4946" y="2996952"/>
            <a:ext cx="2481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2 340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беременных</a:t>
            </a:r>
          </a:p>
          <a:p>
            <a:pPr algn="ctr"/>
            <a:r>
              <a:rPr lang="ru-RU" sz="1600" dirty="0" smtClean="0"/>
              <a:t>обеспечены мерами социальной поддержки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372957" y="299695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1 472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беременных</a:t>
            </a:r>
          </a:p>
          <a:p>
            <a:pPr algn="ctr"/>
            <a:r>
              <a:rPr lang="ru-RU" sz="1600" dirty="0" smtClean="0"/>
              <a:t>обеспечены льготным</a:t>
            </a:r>
          </a:p>
          <a:p>
            <a:pPr algn="ctr"/>
            <a:r>
              <a:rPr lang="ru-RU" sz="1600" dirty="0" smtClean="0"/>
              <a:t>проездом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12115" y="4581128"/>
            <a:ext cx="2524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1 617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беременных</a:t>
            </a:r>
          </a:p>
          <a:p>
            <a:pPr algn="ctr"/>
            <a:r>
              <a:rPr lang="ru-RU" sz="1600" dirty="0" smtClean="0"/>
              <a:t>обеспечены продуктовыми наборами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372957" y="4581128"/>
            <a:ext cx="2524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11 758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детей</a:t>
            </a:r>
          </a:p>
          <a:p>
            <a:pPr algn="ctr"/>
            <a:r>
              <a:rPr lang="ru-RU" sz="1600" dirty="0" smtClean="0"/>
              <a:t>родилось в 2018</a:t>
            </a:r>
          </a:p>
          <a:p>
            <a:pPr algn="ctr"/>
            <a:r>
              <a:rPr lang="ru-RU" sz="1600" dirty="0" smtClean="0"/>
              <a:t>году</a:t>
            </a:r>
            <a:endParaRPr lang="ru-RU" sz="16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800" y="3153822"/>
            <a:ext cx="313741" cy="3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350" y="4749086"/>
            <a:ext cx="313741" cy="3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58" y="3180170"/>
            <a:ext cx="313741" cy="2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57" y="4754282"/>
            <a:ext cx="313741" cy="3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5961112" y="1556792"/>
            <a:ext cx="3814225" cy="1212381"/>
            <a:chOff x="2662908" y="745832"/>
            <a:chExt cx="4095270" cy="1330875"/>
          </a:xfrm>
          <a:solidFill>
            <a:schemeClr val="tx2"/>
          </a:solidFill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662908" y="745832"/>
              <a:ext cx="4095270" cy="133087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703311" y="855455"/>
              <a:ext cx="3955351" cy="10081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ru-RU" dirty="0" smtClean="0"/>
                <a:t>ДИНАМИКА </a:t>
              </a:r>
              <a:r>
                <a:rPr lang="ru-RU" dirty="0"/>
                <a:t>по количеству беременных женщин, состоящих на учёте на 31 декабря 2018 года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48180" y="3157225"/>
            <a:ext cx="37850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«Новоспасский район» - </a:t>
            </a:r>
            <a:r>
              <a:rPr lang="ru-RU" sz="1400" b="1" dirty="0"/>
              <a:t>87</a:t>
            </a:r>
            <a:r>
              <a:rPr lang="ru-RU" sz="1200" dirty="0"/>
              <a:t> (2017 год –78);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«Ульяновский район» - </a:t>
            </a:r>
            <a:r>
              <a:rPr lang="ru-RU" sz="1400" b="1" dirty="0"/>
              <a:t>66</a:t>
            </a:r>
            <a:r>
              <a:rPr lang="ru-RU" sz="1200" dirty="0"/>
              <a:t> (2017 год – 62);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«Радищевский район» - </a:t>
            </a:r>
            <a:r>
              <a:rPr lang="ru-RU" sz="1400" b="1" dirty="0"/>
              <a:t>37</a:t>
            </a:r>
            <a:r>
              <a:rPr lang="ru-RU" sz="1200" dirty="0"/>
              <a:t> (2017 год  – 28);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«Сурский район» - </a:t>
            </a:r>
            <a:r>
              <a:rPr lang="ru-RU" sz="1400" b="1" dirty="0"/>
              <a:t>48</a:t>
            </a:r>
            <a:r>
              <a:rPr lang="ru-RU" sz="1200" dirty="0"/>
              <a:t> (2017 год  – 38);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«Чердаклинский район» - </a:t>
            </a:r>
            <a:r>
              <a:rPr lang="ru-RU" sz="1400" b="1" dirty="0"/>
              <a:t>98</a:t>
            </a:r>
            <a:r>
              <a:rPr lang="ru-RU" sz="1200" dirty="0"/>
              <a:t> (2017 год – 92);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/>
              <a:t> «Старокулаткинский район» - </a:t>
            </a:r>
            <a:r>
              <a:rPr lang="ru-RU" sz="1400" b="1" dirty="0" smtClean="0"/>
              <a:t>22</a:t>
            </a:r>
            <a:r>
              <a:rPr lang="ru-RU" sz="1200" dirty="0" smtClean="0"/>
              <a:t> (2017 год – 18)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 «</a:t>
            </a:r>
            <a:r>
              <a:rPr lang="ru-RU" sz="1200" dirty="0" smtClean="0"/>
              <a:t>Инзенский район» </a:t>
            </a:r>
            <a:r>
              <a:rPr lang="ru-RU" sz="1200" dirty="0"/>
              <a:t>- </a:t>
            </a:r>
            <a:r>
              <a:rPr lang="ru-RU" sz="1400" b="1" dirty="0"/>
              <a:t>96</a:t>
            </a:r>
            <a:r>
              <a:rPr lang="ru-RU" sz="1200" dirty="0"/>
              <a:t> (2017 год  – 97); </a:t>
            </a:r>
            <a:endParaRPr lang="ru-RU" sz="1200" dirty="0" smtClean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«Сенгилеевский район» - </a:t>
            </a:r>
            <a:r>
              <a:rPr lang="ru-RU" sz="1400" b="1" dirty="0"/>
              <a:t>60 </a:t>
            </a:r>
            <a:r>
              <a:rPr lang="ru-RU" sz="1200" dirty="0"/>
              <a:t>(2017 год – 62);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/>
              <a:t>«Базарносызганский район» - </a:t>
            </a:r>
            <a:r>
              <a:rPr lang="ru-RU" sz="1400" b="1" dirty="0"/>
              <a:t>23</a:t>
            </a:r>
            <a:r>
              <a:rPr lang="ru-RU" sz="1200" dirty="0"/>
              <a:t> (2017 год – 22)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05487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8587</TotalTime>
  <Words>2897</Words>
  <Application>Microsoft Office PowerPoint</Application>
  <PresentationFormat>Лист A4 (210x297 мм)</PresentationFormat>
  <Paragraphs>565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Courier New</vt:lpstr>
      <vt:lpstr>Rockwell</vt:lpstr>
      <vt:lpstr>Times New Roman</vt:lpstr>
      <vt:lpstr>Wingdings</vt:lpstr>
      <vt:lpstr>Тема Office</vt:lpstr>
      <vt:lpstr>ОТЧЁТ О РАБОТЕ ОТРАСЛИ СОЦИАЛЬНОЙ ЗАЩИТЫ МИНИСТЕРСТВА ЗДРАВООХРАНЕНИЯ, СЕМЬИ И СОЦИАЛЬНОГО БЛАГОПОЛУЧИЯ УЛЬЯНОВСКОЙ ОБЛАСТИ ЗА 2018 ГОД И ЗАДАЧИ МИНИСТЕРСТВА СЕМЕЙНОЙ, ДЕМОГРАФИЧЕСКОЙ ПОЛИТИКИ И СОЦИАЛЬНОГО БЛАГОПОЛУЧИЯ УЛЬЯНОВСКОЙ ОБЛАСТИ НА 2019 ГОД</vt:lpstr>
      <vt:lpstr>ФИНАНСИРОВАНИЕ ОТРАСЛИ                      2018</vt:lpstr>
      <vt:lpstr>ФИНАНСИРОВАНИЕ ОТРАСЛИ                      2018</vt:lpstr>
      <vt:lpstr>ФИНАНСИРОВАНИЕ ОТРАСЛИ                      2018</vt:lpstr>
      <vt:lpstr>ФИНАНСИРОВАНИЕ ОТРАСЛИ                      2018</vt:lpstr>
      <vt:lpstr>ФИНАНСИРОВАНИЕ ОТРАСЛИ                      2018</vt:lpstr>
      <vt:lpstr>ПОВЫШЕНИЕ АДРЕСНОСТИ ПРЕДОСТАВЛЕНИЯ МЕР СОЦИАЛЬНОЙ ПОДДЕРЖКИ                 2018</vt:lpstr>
      <vt:lpstr>ПОВЫШЕНИЕ АДРЕСНОСТИ ПРЕДОСТАВЛЕНИЯ МЕР СОЦИАЛЬНОЙ ПОДДЕРЖКИ                 2018</vt:lpstr>
      <vt:lpstr>ПОВЫШЕНИЕ АДРЕСНОСТИ ПРЕДОСТАВЛЕНИЯ МЕР СОЦИАЛЬНОЙ ПОДДЕРЖКИ                 2018</vt:lpstr>
      <vt:lpstr>ПОВЫШЕНИЕ АДРЕСНОСТИ ПРЕДОСТАВЛЕНИЯ МЕР СОЦИАЛЬНОЙ ПОДДЕРЖКИ                 2018</vt:lpstr>
      <vt:lpstr>ПОВЫШЕНИЕ АДРЕСНОСТИ ПРЕДОСТАВЛЕНИЯ МЕР СОЦИАЛЬНОЙ ПОДДЕРЖКИ                 2018</vt:lpstr>
      <vt:lpstr>ПОВЫШЕНИЕ АДРЕСНОСТИ ПРЕДОСТАВЛЕНИЯ МЕР СОЦИАЛЬНОЙ ПОДДЕРЖКИ                 2018</vt:lpstr>
      <vt:lpstr>ПОВЫШЕНИЕ АДРЕСНОСТИ ПРЕДОСТАВЛЕНИЯ МЕР СОЦИАЛЬНОЙ ПОДДЕРЖКИ                 2018</vt:lpstr>
      <vt:lpstr>СОЗДАНИЕ УСЛОВИЙ ДЛЯ УСТОЙЧИВОГО СЕМЕЙНОГО БЛАГОПОЛУЧИЯ                                    2018</vt:lpstr>
      <vt:lpstr>СОЗДАНИЕ УСЛОВИЙ ДЛЯ УСТОЙЧИВОГО СЕМЕЙНОГО БЛАГОПОЛУЧИЯ                                    2018</vt:lpstr>
      <vt:lpstr>СОЗДАНИЕ УСЛОВИЙ ДЛЯ УСТОЙЧИВОГО СЕМЕЙНОГО БЛАГОПОЛУЧИЯ                                    2018</vt:lpstr>
      <vt:lpstr>СОЗДАНИЕ УСЛОВИЙ ДЛЯ УСТОЙЧИВОГО СЕМЕЙНОГО БЛАГОПОЛУЧИЯ                                    2018</vt:lpstr>
      <vt:lpstr>СОЗДАНИЕ УСЛОВИЙ ДЛЯ УСТОЙЧИВОГО СЕМЕЙНОГО БЛАГОПОЛУЧИЯ                                    2018</vt:lpstr>
      <vt:lpstr>СОЦИАЛЬНОЕ ОБСЛУЖИВАНИЕ ГРАЖДАН СТАРШЕГО ПОКОЛЕНИЯ И ИНВАЛИДОВ                 2018</vt:lpstr>
      <vt:lpstr>СОЦИАЛЬНОЕ ОБСЛУЖИВАНИЕ ГРАЖДАН СТАРШЕГО ПОКОЛЕНИЯ И ИНВАЛИДОВ                 2018</vt:lpstr>
      <vt:lpstr>ИСПОЛНЕНИЕ УКАЗОВ ПРЕЗИДЕНТА РОССИЙСКОЙ ФЕДЕРАЦИИ                         2018 В. В. ПУТИНА                       </vt:lpstr>
      <vt:lpstr>КАДРОВАЯ ПОЛИТИКА                                                   2018</vt:lpstr>
      <vt:lpstr>ДЕЯТЕЛЬНОСТЬ ОГКУСЗН «ЕОЦСВ»                                      2018</vt:lpstr>
      <vt:lpstr>ЗАДАЧИ НА 2019 ГОД                                 2018</vt:lpstr>
      <vt:lpstr>ЗАДАЧИ НА 2019 ГОД                                 2018</vt:lpstr>
      <vt:lpstr>ЗАДАЧИ НА 2019 ГОД                                 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публичной декларации целей и задач Министерства искусства и культурной политики Ульяновской области</dc:title>
  <dc:creator>пользователь</dc:creator>
  <cp:lastModifiedBy>Rinat</cp:lastModifiedBy>
  <cp:revision>390</cp:revision>
  <cp:lastPrinted>2019-01-28T15:39:29Z</cp:lastPrinted>
  <dcterms:created xsi:type="dcterms:W3CDTF">2018-03-10T05:01:51Z</dcterms:created>
  <dcterms:modified xsi:type="dcterms:W3CDTF">2019-03-05T11:34:13Z</dcterms:modified>
</cp:coreProperties>
</file>