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07" r:id="rId2"/>
    <p:sldId id="882" r:id="rId3"/>
    <p:sldId id="883" r:id="rId4"/>
    <p:sldId id="884" r:id="rId5"/>
    <p:sldId id="902" r:id="rId6"/>
    <p:sldId id="885" r:id="rId7"/>
    <p:sldId id="878" r:id="rId8"/>
    <p:sldId id="891" r:id="rId9"/>
    <p:sldId id="914" r:id="rId10"/>
    <p:sldId id="915" r:id="rId11"/>
    <p:sldId id="917" r:id="rId12"/>
    <p:sldId id="918" r:id="rId13"/>
    <p:sldId id="919" r:id="rId14"/>
    <p:sldId id="920" r:id="rId15"/>
    <p:sldId id="908" r:id="rId16"/>
    <p:sldId id="911" r:id="rId17"/>
    <p:sldId id="912" r:id="rId18"/>
    <p:sldId id="913" r:id="rId19"/>
    <p:sldId id="922" r:id="rId20"/>
    <p:sldId id="903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D00000"/>
    <a:srgbClr val="3205AF"/>
    <a:srgbClr val="3B1165"/>
    <a:srgbClr val="8D57B5"/>
    <a:srgbClr val="DCC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7980" autoAdjust="0"/>
  </p:normalViewPr>
  <p:slideViewPr>
    <p:cSldViewPr>
      <p:cViewPr>
        <p:scale>
          <a:sx n="66" d="100"/>
          <a:sy n="66" d="100"/>
        </p:scale>
        <p:origin x="-1692" y="-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0171941679682682E-4"/>
          <c:w val="1"/>
          <c:h val="0.9889236163302116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6 мес. 2014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6105</c:v>
                </c:pt>
                <c:pt idx="1">
                  <c:v>5468</c:v>
                </c:pt>
                <c:pt idx="2">
                  <c:v>5960</c:v>
                </c:pt>
                <c:pt idx="3">
                  <c:v>5229</c:v>
                </c:pt>
                <c:pt idx="4">
                  <c:v>5789</c:v>
                </c:pt>
                <c:pt idx="5">
                  <c:v>3502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52576"/>
        <c:axId val="33754112"/>
      </c:lineChart>
      <c:catAx>
        <c:axId val="337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754112"/>
        <c:crosses val="autoZero"/>
        <c:auto val="1"/>
        <c:lblAlgn val="ctr"/>
        <c:lblOffset val="100"/>
        <c:noMultiLvlLbl val="0"/>
      </c:catAx>
      <c:valAx>
        <c:axId val="33754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752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47247815376831E-2"/>
          <c:y val="4.6003279728178373E-2"/>
          <c:w val="0.93665275218462363"/>
          <c:h val="0.9261551957189941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Лист2!$A$1:$A$5</c:f>
              <c:strCache>
                <c:ptCount val="5"/>
                <c:pt idx="0">
                  <c:v>НС тугоухость</c:v>
                </c:pt>
                <c:pt idx="1">
                  <c:v>Вибр. болезнь</c:v>
                </c:pt>
                <c:pt idx="2">
                  <c:v>П-кр. Радикулопатии</c:v>
                </c:pt>
                <c:pt idx="3">
                  <c:v>Хр. проф. бронхит</c:v>
                </c:pt>
                <c:pt idx="4">
                  <c:v>Пневмокониоз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37.1</c:v>
                </c:pt>
                <c:pt idx="1">
                  <c:v>24.9</c:v>
                </c:pt>
                <c:pt idx="2">
                  <c:v>16.100000000000001</c:v>
                </c:pt>
                <c:pt idx="3">
                  <c:v>13.1</c:v>
                </c:pt>
                <c:pt idx="4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24128"/>
        <c:axId val="33830016"/>
        <c:axId val="0"/>
      </c:bar3DChart>
      <c:catAx>
        <c:axId val="33824128"/>
        <c:scaling>
          <c:orientation val="minMax"/>
        </c:scaling>
        <c:delete val="1"/>
        <c:axPos val="b"/>
        <c:majorTickMark val="out"/>
        <c:minorTickMark val="none"/>
        <c:tickLblPos val="none"/>
        <c:crossAx val="33830016"/>
        <c:crosses val="autoZero"/>
        <c:auto val="1"/>
        <c:lblAlgn val="ctr"/>
        <c:lblOffset val="100"/>
        <c:noMultiLvlLbl val="0"/>
      </c:catAx>
      <c:valAx>
        <c:axId val="3383001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24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9956949227863583E-2"/>
          <c:w val="1"/>
          <c:h val="0.93848600155538253"/>
        </c:manualLayout>
      </c:layout>
      <c:lineChart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6 мес. 2014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3931</c:v>
                </c:pt>
                <c:pt idx="1">
                  <c:v>3200</c:v>
                </c:pt>
                <c:pt idx="2">
                  <c:v>3244</c:v>
                </c:pt>
                <c:pt idx="3">
                  <c:v>3220</c:v>
                </c:pt>
                <c:pt idx="4">
                  <c:v>2999</c:v>
                </c:pt>
                <c:pt idx="5">
                  <c:v>2630</c:v>
                </c:pt>
                <c:pt idx="6">
                  <c:v>855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80704"/>
        <c:axId val="33894784"/>
      </c:lineChart>
      <c:catAx>
        <c:axId val="3388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894784"/>
        <c:crosses val="autoZero"/>
        <c:auto val="1"/>
        <c:lblAlgn val="ctr"/>
        <c:lblOffset val="100"/>
        <c:noMultiLvlLbl val="0"/>
      </c:catAx>
      <c:valAx>
        <c:axId val="33894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88070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66367174777353E-2"/>
          <c:y val="0"/>
          <c:w val="0.40989113515463632"/>
          <c:h val="0.907616084985257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строительство - 646 чел.</c:v>
                </c:pt>
                <c:pt idx="1">
                  <c:v>обрабатывающие производства - 472 чел.</c:v>
                </c:pt>
                <c:pt idx="2">
                  <c:v>сельское хозяйство - 316 чел.</c:v>
                </c:pt>
                <c:pt idx="3">
                  <c:v>транспорт и связь - 307 чел.</c:v>
                </c:pt>
                <c:pt idx="4">
                  <c:v>добыча полезных ископемых - 207 чел.</c:v>
                </c:pt>
                <c:pt idx="5">
                  <c:v>производство и распределение электроэнергии - 147 чел.</c:v>
                </c:pt>
                <c:pt idx="6">
                  <c:v>оптовая и розничная торговля; ремонт трансп. средств, бытовых изделий и др. - 145 чел.</c:v>
                </c:pt>
                <c:pt idx="7">
                  <c:v>государственное управление и военная безопасность - 109 чел.</c:v>
                </c:pt>
                <c:pt idx="8">
                  <c:v>предоставление социальных, коммунальных и др.услуг - 73 чел.</c:v>
                </c:pt>
                <c:pt idx="9">
                  <c:v>образование - 42 чел.</c:v>
                </c:pt>
                <c:pt idx="10">
                  <c:v>финансовая деятельность - 20 чел.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</c:v>
                </c:pt>
                <c:pt idx="1">
                  <c:v>17</c:v>
                </c:pt>
                <c:pt idx="2">
                  <c:v>11</c:v>
                </c:pt>
                <c:pt idx="3">
                  <c:v>10.9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4.5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0705658410835727"/>
          <c:y val="9.2282774680808811E-4"/>
          <c:w val="0.57640711829807612"/>
          <c:h val="0.99907729890477281"/>
        </c:manualLayout>
      </c:layout>
      <c:overlay val="0"/>
      <c:txPr>
        <a:bodyPr/>
        <a:lstStyle/>
        <a:p>
          <a:pPr>
            <a:defRPr sz="1200">
              <a:latin typeface="Antique Olive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BB63A-CB95-42F6-94F3-504169227072}" type="doc">
      <dgm:prSet loTypeId="urn:microsoft.com/office/officeart/2005/8/layout/hProcess7#1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1F6ED8A-0AC0-4C24-B6AC-D43821AC47A4}">
      <dgm:prSet phldrT="[Текст]" custT="1"/>
      <dgm:spPr/>
      <dgm:t>
        <a:bodyPr/>
        <a:lstStyle/>
        <a:p>
          <a:r>
            <a:rPr lang="ru-RU" sz="1400" b="1" dirty="0" smtClean="0"/>
            <a:t>от 03.04.2014 № ОГ-П12-85пр</a:t>
          </a:r>
          <a:endParaRPr lang="ru-RU" sz="1400" b="1" dirty="0"/>
        </a:p>
      </dgm:t>
    </dgm:pt>
    <dgm:pt modelId="{C3231FE5-1AF8-4F2E-A3C2-9BE8815F0C5C}" type="parTrans" cxnId="{8800E79F-ABCD-41F3-8A57-65B48ABF4640}">
      <dgm:prSet/>
      <dgm:spPr/>
      <dgm:t>
        <a:bodyPr/>
        <a:lstStyle/>
        <a:p>
          <a:endParaRPr lang="ru-RU"/>
        </a:p>
      </dgm:t>
    </dgm:pt>
    <dgm:pt modelId="{BA24FD3A-B4B3-40FD-8A3C-0FD07B26EF7F}" type="sibTrans" cxnId="{8800E79F-ABCD-41F3-8A57-65B48ABF4640}">
      <dgm:prSet/>
      <dgm:spPr/>
      <dgm:t>
        <a:bodyPr/>
        <a:lstStyle/>
        <a:p>
          <a:endParaRPr lang="ru-RU"/>
        </a:p>
      </dgm:t>
    </dgm:pt>
    <dgm:pt modelId="{3E1EEDB9-543D-4F2E-881F-18F4615CEC50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endParaRPr lang="ru-RU" sz="2400" dirty="0" smtClean="0"/>
        </a:p>
        <a:p>
          <a:pPr algn="l">
            <a:spcAft>
              <a:spcPts val="0"/>
            </a:spcAft>
          </a:pPr>
          <a:endParaRPr lang="ru-RU" sz="2400" dirty="0" smtClean="0"/>
        </a:p>
        <a:p>
          <a:pPr algn="l">
            <a:spcAft>
              <a:spcPts val="0"/>
            </a:spcAft>
          </a:pPr>
          <a:r>
            <a:rPr lang="ru-RU" sz="2400" dirty="0" smtClean="0"/>
            <a:t>Поручение Заместителя Председателя Правительства Российской Федерации</a:t>
          </a:r>
          <a:br>
            <a:rPr lang="ru-RU" sz="2400" dirty="0" smtClean="0"/>
          </a:br>
          <a:r>
            <a:rPr lang="ru-RU" sz="2400" dirty="0" smtClean="0"/>
            <a:t>О.Ю. </a:t>
          </a:r>
          <a:r>
            <a:rPr lang="ru-RU" sz="2400" dirty="0" err="1" smtClean="0"/>
            <a:t>Голодец</a:t>
          </a:r>
          <a:endParaRPr lang="ru-RU" sz="2400" dirty="0"/>
        </a:p>
      </dgm:t>
    </dgm:pt>
    <dgm:pt modelId="{F3F6AE2E-0096-42AF-83AA-A7347EB76AED}" type="parTrans" cxnId="{4A35E625-1479-4AF7-A243-05A9AC158C0A}">
      <dgm:prSet/>
      <dgm:spPr/>
      <dgm:t>
        <a:bodyPr/>
        <a:lstStyle/>
        <a:p>
          <a:endParaRPr lang="ru-RU"/>
        </a:p>
      </dgm:t>
    </dgm:pt>
    <dgm:pt modelId="{A6028FBF-CF09-4982-A392-7E3CA13E1603}" type="sibTrans" cxnId="{4A35E625-1479-4AF7-A243-05A9AC158C0A}">
      <dgm:prSet/>
      <dgm:spPr/>
      <dgm:t>
        <a:bodyPr/>
        <a:lstStyle/>
        <a:p>
          <a:endParaRPr lang="ru-RU"/>
        </a:p>
      </dgm:t>
    </dgm:pt>
    <dgm:pt modelId="{648F03BF-6316-47B5-9116-07C06859BBEC}">
      <dgm:prSet phldrT="[Текст]" custT="1"/>
      <dgm:spPr/>
      <dgm:t>
        <a:bodyPr/>
        <a:lstStyle/>
        <a:p>
          <a:r>
            <a:rPr lang="ru-RU" sz="1400" b="1" dirty="0" smtClean="0"/>
            <a:t>Приказ Минтруда России </a:t>
          </a:r>
          <a:br>
            <a:rPr lang="ru-RU" sz="1400" b="1" dirty="0" smtClean="0"/>
          </a:br>
          <a:r>
            <a:rPr lang="ru-RU" sz="1400" b="1" dirty="0" smtClean="0"/>
            <a:t>от 22.04.2014 № 270</a:t>
          </a:r>
          <a:endParaRPr lang="ru-RU" sz="1400" b="1" dirty="0"/>
        </a:p>
      </dgm:t>
    </dgm:pt>
    <dgm:pt modelId="{5238D119-255C-41D8-91E5-CA29D520A46E}" type="parTrans" cxnId="{99B9853F-1E57-4919-A0FD-BB9BFD478036}">
      <dgm:prSet/>
      <dgm:spPr/>
      <dgm:t>
        <a:bodyPr/>
        <a:lstStyle/>
        <a:p>
          <a:endParaRPr lang="ru-RU"/>
        </a:p>
      </dgm:t>
    </dgm:pt>
    <dgm:pt modelId="{EA4C6FF2-BB75-44E5-8721-F647C47F598E}" type="sibTrans" cxnId="{99B9853F-1E57-4919-A0FD-BB9BFD478036}">
      <dgm:prSet/>
      <dgm:spPr/>
      <dgm:t>
        <a:bodyPr/>
        <a:lstStyle/>
        <a:p>
          <a:endParaRPr lang="ru-RU"/>
        </a:p>
      </dgm:t>
    </dgm:pt>
    <dgm:pt modelId="{2F1EFCE1-D059-4AE3-B48D-73D763095CF3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2400" dirty="0" smtClean="0"/>
        </a:p>
        <a:p>
          <a:pPr>
            <a:spcAft>
              <a:spcPts val="0"/>
            </a:spcAft>
          </a:pPr>
          <a:endParaRPr lang="ru-RU" sz="2400" dirty="0" smtClean="0"/>
        </a:p>
        <a:p>
          <a:pPr>
            <a:spcAft>
              <a:spcPts val="0"/>
            </a:spcAft>
          </a:pPr>
          <a:r>
            <a:rPr lang="ru-RU" sz="2400" dirty="0" smtClean="0"/>
            <a:t>Создание рабочей группы по проведению мониторинга Методики</a:t>
          </a:r>
          <a:endParaRPr lang="ru-RU" sz="2400" dirty="0"/>
        </a:p>
      </dgm:t>
    </dgm:pt>
    <dgm:pt modelId="{BCCB831E-1549-468C-B9C2-04A1971FEC8B}" type="parTrans" cxnId="{D9EDE2FA-7938-43E6-A185-270235F94D77}">
      <dgm:prSet/>
      <dgm:spPr/>
      <dgm:t>
        <a:bodyPr/>
        <a:lstStyle/>
        <a:p>
          <a:endParaRPr lang="ru-RU"/>
        </a:p>
      </dgm:t>
    </dgm:pt>
    <dgm:pt modelId="{85F07630-D5DB-4FDA-9468-AA5175A56FE8}" type="sibTrans" cxnId="{D9EDE2FA-7938-43E6-A185-270235F94D77}">
      <dgm:prSet/>
      <dgm:spPr/>
      <dgm:t>
        <a:bodyPr/>
        <a:lstStyle/>
        <a:p>
          <a:endParaRPr lang="ru-RU"/>
        </a:p>
      </dgm:t>
    </dgm:pt>
    <dgm:pt modelId="{91645857-004C-4087-814C-1179B9663808}">
      <dgm:prSet phldrT="[Текст]" custT="1"/>
      <dgm:spPr/>
      <dgm:t>
        <a:bodyPr/>
        <a:lstStyle/>
        <a:p>
          <a:r>
            <a:rPr lang="ru-RU" sz="1400" b="1" dirty="0" smtClean="0"/>
            <a:t>Приказ Минтруда России </a:t>
          </a:r>
          <a:br>
            <a:rPr lang="ru-RU" sz="1400" b="1" dirty="0" smtClean="0"/>
          </a:br>
          <a:r>
            <a:rPr lang="ru-RU" sz="1400" b="1" dirty="0" smtClean="0"/>
            <a:t>от 07.08.2014 № 546</a:t>
          </a:r>
          <a:endParaRPr lang="ru-RU" sz="1400" b="1" dirty="0"/>
        </a:p>
      </dgm:t>
    </dgm:pt>
    <dgm:pt modelId="{7B55B024-C3C7-4A51-8325-1B65FA37A53F}" type="parTrans" cxnId="{34EC4CEC-410E-4996-A5E9-4916A9D3D002}">
      <dgm:prSet/>
      <dgm:spPr/>
      <dgm:t>
        <a:bodyPr/>
        <a:lstStyle/>
        <a:p>
          <a:endParaRPr lang="ru-RU"/>
        </a:p>
      </dgm:t>
    </dgm:pt>
    <dgm:pt modelId="{6FEB3269-BA84-4FF2-B4FF-FD5934E9BB1D}" type="sibTrans" cxnId="{34EC4CEC-410E-4996-A5E9-4916A9D3D002}">
      <dgm:prSet/>
      <dgm:spPr/>
      <dgm:t>
        <a:bodyPr/>
        <a:lstStyle/>
        <a:p>
          <a:endParaRPr lang="ru-RU"/>
        </a:p>
      </dgm:t>
    </dgm:pt>
    <dgm:pt modelId="{7A3924EF-9CD9-4FCC-855C-42BF9D955C12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2400" dirty="0" smtClean="0"/>
        </a:p>
        <a:p>
          <a:pPr>
            <a:spcAft>
              <a:spcPts val="0"/>
            </a:spcAft>
          </a:pPr>
          <a:endParaRPr lang="ru-RU" sz="2400" dirty="0" smtClean="0"/>
        </a:p>
        <a:p>
          <a:pPr>
            <a:spcAft>
              <a:spcPts val="0"/>
            </a:spcAft>
          </a:pPr>
          <a:r>
            <a:rPr lang="ru-RU" sz="2400" dirty="0" smtClean="0"/>
            <a:t>Анкета для проведения мониторинга</a:t>
          </a:r>
        </a:p>
        <a:p>
          <a:pPr>
            <a:spcAft>
              <a:spcPts val="0"/>
            </a:spcAft>
          </a:pPr>
          <a:r>
            <a:rPr lang="ru-RU" sz="2400" dirty="0" smtClean="0"/>
            <a:t>Методики</a:t>
          </a:r>
          <a:endParaRPr lang="ru-RU" sz="2400" dirty="0"/>
        </a:p>
      </dgm:t>
    </dgm:pt>
    <dgm:pt modelId="{1DE468BA-1170-42C9-BC62-9F0D17AD2CFD}" type="parTrans" cxnId="{0A941A66-5463-400B-B891-13D7ED34C6C1}">
      <dgm:prSet/>
      <dgm:spPr/>
      <dgm:t>
        <a:bodyPr/>
        <a:lstStyle/>
        <a:p>
          <a:endParaRPr lang="ru-RU"/>
        </a:p>
      </dgm:t>
    </dgm:pt>
    <dgm:pt modelId="{8AF4AC0D-6415-4B54-A570-D0272B534AE8}" type="sibTrans" cxnId="{0A941A66-5463-400B-B891-13D7ED34C6C1}">
      <dgm:prSet/>
      <dgm:spPr/>
      <dgm:t>
        <a:bodyPr/>
        <a:lstStyle/>
        <a:p>
          <a:endParaRPr lang="ru-RU"/>
        </a:p>
      </dgm:t>
    </dgm:pt>
    <dgm:pt modelId="{3D4A45D9-ADF7-4CD1-B10E-9F49833E3569}" type="pres">
      <dgm:prSet presAssocID="{878BB63A-CB95-42F6-94F3-5041692270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5317F-8707-490F-94F1-9A8B24E24268}" type="pres">
      <dgm:prSet presAssocID="{61F6ED8A-0AC0-4C24-B6AC-D43821AC47A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29B6A-E77D-4C47-8FFF-6D173526113E}" type="pres">
      <dgm:prSet presAssocID="{61F6ED8A-0AC0-4C24-B6AC-D43821AC47A4}" presName="bgRect" presStyleLbl="node1" presStyleIdx="0" presStyleCnt="3" custLinFactNeighborX="-23" custLinFactNeighborY="-306"/>
      <dgm:spPr/>
      <dgm:t>
        <a:bodyPr/>
        <a:lstStyle/>
        <a:p>
          <a:endParaRPr lang="ru-RU"/>
        </a:p>
      </dgm:t>
    </dgm:pt>
    <dgm:pt modelId="{DDDA7321-1029-4D97-A5E0-4A1DCEB52993}" type="pres">
      <dgm:prSet presAssocID="{61F6ED8A-0AC0-4C24-B6AC-D43821AC47A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6CE8-CC53-429C-8A06-0737BE543B6C}" type="pres">
      <dgm:prSet presAssocID="{61F6ED8A-0AC0-4C24-B6AC-D43821AC47A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304E7-8391-46BF-9415-541EC673B2BD}" type="pres">
      <dgm:prSet presAssocID="{BA24FD3A-B4B3-40FD-8A3C-0FD07B26EF7F}" presName="hSp" presStyleCnt="0"/>
      <dgm:spPr/>
      <dgm:t>
        <a:bodyPr/>
        <a:lstStyle/>
        <a:p>
          <a:endParaRPr lang="ru-RU"/>
        </a:p>
      </dgm:t>
    </dgm:pt>
    <dgm:pt modelId="{4F81A723-7282-4BC5-BBF3-9967E1BAB9EA}" type="pres">
      <dgm:prSet presAssocID="{BA24FD3A-B4B3-40FD-8A3C-0FD07B26EF7F}" presName="vProcSp" presStyleCnt="0"/>
      <dgm:spPr/>
      <dgm:t>
        <a:bodyPr/>
        <a:lstStyle/>
        <a:p>
          <a:endParaRPr lang="ru-RU"/>
        </a:p>
      </dgm:t>
    </dgm:pt>
    <dgm:pt modelId="{31F374FE-3CB6-43F5-8EAC-1C7D4BC9A834}" type="pres">
      <dgm:prSet presAssocID="{BA24FD3A-B4B3-40FD-8A3C-0FD07B26EF7F}" presName="vSp1" presStyleCnt="0"/>
      <dgm:spPr/>
      <dgm:t>
        <a:bodyPr/>
        <a:lstStyle/>
        <a:p>
          <a:endParaRPr lang="ru-RU"/>
        </a:p>
      </dgm:t>
    </dgm:pt>
    <dgm:pt modelId="{23F2AD5F-017C-4478-8FB9-BCC7AA6E9B8F}" type="pres">
      <dgm:prSet presAssocID="{BA24FD3A-B4B3-40FD-8A3C-0FD07B26EF7F}" presName="simulatedConn" presStyleLbl="solidFgAcc1" presStyleIdx="0" presStyleCnt="2"/>
      <dgm:spPr/>
      <dgm:t>
        <a:bodyPr/>
        <a:lstStyle/>
        <a:p>
          <a:endParaRPr lang="ru-RU"/>
        </a:p>
      </dgm:t>
    </dgm:pt>
    <dgm:pt modelId="{64DFB183-4D10-48DF-A22B-97C6C91FB5EC}" type="pres">
      <dgm:prSet presAssocID="{BA24FD3A-B4B3-40FD-8A3C-0FD07B26EF7F}" presName="vSp2" presStyleCnt="0"/>
      <dgm:spPr/>
      <dgm:t>
        <a:bodyPr/>
        <a:lstStyle/>
        <a:p>
          <a:endParaRPr lang="ru-RU"/>
        </a:p>
      </dgm:t>
    </dgm:pt>
    <dgm:pt modelId="{6053E2D5-E333-4581-B30D-D54700B6F652}" type="pres">
      <dgm:prSet presAssocID="{BA24FD3A-B4B3-40FD-8A3C-0FD07B26EF7F}" presName="sibTrans" presStyleCnt="0"/>
      <dgm:spPr/>
      <dgm:t>
        <a:bodyPr/>
        <a:lstStyle/>
        <a:p>
          <a:endParaRPr lang="ru-RU"/>
        </a:p>
      </dgm:t>
    </dgm:pt>
    <dgm:pt modelId="{2EC8D0BC-6D70-4ACD-9301-4593886E232D}" type="pres">
      <dgm:prSet presAssocID="{648F03BF-6316-47B5-9116-07C06859BBEC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89DDB-0711-4194-8E41-49E0CD0F417C}" type="pres">
      <dgm:prSet presAssocID="{648F03BF-6316-47B5-9116-07C06859BBEC}" presName="bgRect" presStyleLbl="node1" presStyleIdx="1" presStyleCnt="3" custScaleX="95180"/>
      <dgm:spPr/>
      <dgm:t>
        <a:bodyPr/>
        <a:lstStyle/>
        <a:p>
          <a:endParaRPr lang="ru-RU"/>
        </a:p>
      </dgm:t>
    </dgm:pt>
    <dgm:pt modelId="{B80A84F0-FC8C-4EA9-95C6-2D3C004290B7}" type="pres">
      <dgm:prSet presAssocID="{648F03BF-6316-47B5-9116-07C06859BBE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AF754-4FA5-4B6B-9CC8-E6D1B2E1E1EA}" type="pres">
      <dgm:prSet presAssocID="{648F03BF-6316-47B5-9116-07C06859BBE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D8323-C95F-4B44-ABC1-B67B05EBF48A}" type="pres">
      <dgm:prSet presAssocID="{EA4C6FF2-BB75-44E5-8721-F647C47F598E}" presName="hSp" presStyleCnt="0"/>
      <dgm:spPr/>
      <dgm:t>
        <a:bodyPr/>
        <a:lstStyle/>
        <a:p>
          <a:endParaRPr lang="ru-RU"/>
        </a:p>
      </dgm:t>
    </dgm:pt>
    <dgm:pt modelId="{B9CF446F-1663-4150-AB0C-A1729C07C60B}" type="pres">
      <dgm:prSet presAssocID="{EA4C6FF2-BB75-44E5-8721-F647C47F598E}" presName="vProcSp" presStyleCnt="0"/>
      <dgm:spPr/>
      <dgm:t>
        <a:bodyPr/>
        <a:lstStyle/>
        <a:p>
          <a:endParaRPr lang="ru-RU"/>
        </a:p>
      </dgm:t>
    </dgm:pt>
    <dgm:pt modelId="{C9E7AA3C-2E3F-451A-8451-530A930F0F31}" type="pres">
      <dgm:prSet presAssocID="{EA4C6FF2-BB75-44E5-8721-F647C47F598E}" presName="vSp1" presStyleCnt="0"/>
      <dgm:spPr/>
      <dgm:t>
        <a:bodyPr/>
        <a:lstStyle/>
        <a:p>
          <a:endParaRPr lang="ru-RU"/>
        </a:p>
      </dgm:t>
    </dgm:pt>
    <dgm:pt modelId="{DBE4C111-79D5-484E-B9CB-322A51AA8F76}" type="pres">
      <dgm:prSet presAssocID="{EA4C6FF2-BB75-44E5-8721-F647C47F598E}" presName="simulatedConn" presStyleLbl="solidFgAcc1" presStyleIdx="1" presStyleCnt="2"/>
      <dgm:spPr/>
      <dgm:t>
        <a:bodyPr/>
        <a:lstStyle/>
        <a:p>
          <a:endParaRPr lang="ru-RU"/>
        </a:p>
      </dgm:t>
    </dgm:pt>
    <dgm:pt modelId="{2A2BF070-E6FC-4FDC-A900-3FCF4539F4BC}" type="pres">
      <dgm:prSet presAssocID="{EA4C6FF2-BB75-44E5-8721-F647C47F598E}" presName="vSp2" presStyleCnt="0"/>
      <dgm:spPr/>
      <dgm:t>
        <a:bodyPr/>
        <a:lstStyle/>
        <a:p>
          <a:endParaRPr lang="ru-RU"/>
        </a:p>
      </dgm:t>
    </dgm:pt>
    <dgm:pt modelId="{FA4388A3-27A9-4A44-9A37-988541690BAC}" type="pres">
      <dgm:prSet presAssocID="{EA4C6FF2-BB75-44E5-8721-F647C47F598E}" presName="sibTrans" presStyleCnt="0"/>
      <dgm:spPr/>
      <dgm:t>
        <a:bodyPr/>
        <a:lstStyle/>
        <a:p>
          <a:endParaRPr lang="ru-RU"/>
        </a:p>
      </dgm:t>
    </dgm:pt>
    <dgm:pt modelId="{8B89AA25-1D86-4B32-BDC7-8C1A7CE98BFE}" type="pres">
      <dgm:prSet presAssocID="{91645857-004C-4087-814C-1179B966380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DE519-00DC-42AC-8B93-8E3A25E5E5CE}" type="pres">
      <dgm:prSet presAssocID="{91645857-004C-4087-814C-1179B9663808}" presName="bgRect" presStyleLbl="node1" presStyleIdx="2" presStyleCnt="3" custScaleX="93843" custScaleY="101897"/>
      <dgm:spPr/>
      <dgm:t>
        <a:bodyPr/>
        <a:lstStyle/>
        <a:p>
          <a:endParaRPr lang="ru-RU"/>
        </a:p>
      </dgm:t>
    </dgm:pt>
    <dgm:pt modelId="{46683551-924C-457A-82FB-2F83789FF311}" type="pres">
      <dgm:prSet presAssocID="{91645857-004C-4087-814C-1179B966380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27D95-E52A-44D5-978C-A5A8C2A9260D}" type="pres">
      <dgm:prSet presAssocID="{91645857-004C-4087-814C-1179B966380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CFD2D-6C78-407B-B0FC-B0B6FD7E8967}" type="presOf" srcId="{91645857-004C-4087-814C-1179B9663808}" destId="{46683551-924C-457A-82FB-2F83789FF311}" srcOrd="1" destOrd="0" presId="urn:microsoft.com/office/officeart/2005/8/layout/hProcess7#1"/>
    <dgm:cxn modelId="{505BFBD4-59F2-4D52-AB61-2CA853AC6218}" type="presOf" srcId="{878BB63A-CB95-42F6-94F3-504169227072}" destId="{3D4A45D9-ADF7-4CD1-B10E-9F49833E3569}" srcOrd="0" destOrd="0" presId="urn:microsoft.com/office/officeart/2005/8/layout/hProcess7#1"/>
    <dgm:cxn modelId="{8800E79F-ABCD-41F3-8A57-65B48ABF4640}" srcId="{878BB63A-CB95-42F6-94F3-504169227072}" destId="{61F6ED8A-0AC0-4C24-B6AC-D43821AC47A4}" srcOrd="0" destOrd="0" parTransId="{C3231FE5-1AF8-4F2E-A3C2-9BE8815F0C5C}" sibTransId="{BA24FD3A-B4B3-40FD-8A3C-0FD07B26EF7F}"/>
    <dgm:cxn modelId="{0A941A66-5463-400B-B891-13D7ED34C6C1}" srcId="{91645857-004C-4087-814C-1179B9663808}" destId="{7A3924EF-9CD9-4FCC-855C-42BF9D955C12}" srcOrd="0" destOrd="0" parTransId="{1DE468BA-1170-42C9-BC62-9F0D17AD2CFD}" sibTransId="{8AF4AC0D-6415-4B54-A570-D0272B534AE8}"/>
    <dgm:cxn modelId="{0B83FD49-7CA1-4F45-BBCD-80F3AF2F7D17}" type="presOf" srcId="{91645857-004C-4087-814C-1179B9663808}" destId="{3DBDE519-00DC-42AC-8B93-8E3A25E5E5CE}" srcOrd="0" destOrd="0" presId="urn:microsoft.com/office/officeart/2005/8/layout/hProcess7#1"/>
    <dgm:cxn modelId="{1D77DAE7-5657-4485-9E98-0A442C9FA126}" type="presOf" srcId="{7A3924EF-9CD9-4FCC-855C-42BF9D955C12}" destId="{E4927D95-E52A-44D5-978C-A5A8C2A9260D}" srcOrd="0" destOrd="0" presId="urn:microsoft.com/office/officeart/2005/8/layout/hProcess7#1"/>
    <dgm:cxn modelId="{F9F8CF19-8214-4E2F-A318-7D7749137E67}" type="presOf" srcId="{2F1EFCE1-D059-4AE3-B48D-73D763095CF3}" destId="{56AAF754-4FA5-4B6B-9CC8-E6D1B2E1E1EA}" srcOrd="0" destOrd="0" presId="urn:microsoft.com/office/officeart/2005/8/layout/hProcess7#1"/>
    <dgm:cxn modelId="{336DA5B4-5C30-49EC-8D43-BF9B274448F4}" type="presOf" srcId="{61F6ED8A-0AC0-4C24-B6AC-D43821AC47A4}" destId="{DDDA7321-1029-4D97-A5E0-4A1DCEB52993}" srcOrd="1" destOrd="0" presId="urn:microsoft.com/office/officeart/2005/8/layout/hProcess7#1"/>
    <dgm:cxn modelId="{D9EDE2FA-7938-43E6-A185-270235F94D77}" srcId="{648F03BF-6316-47B5-9116-07C06859BBEC}" destId="{2F1EFCE1-D059-4AE3-B48D-73D763095CF3}" srcOrd="0" destOrd="0" parTransId="{BCCB831E-1549-468C-B9C2-04A1971FEC8B}" sibTransId="{85F07630-D5DB-4FDA-9468-AA5175A56FE8}"/>
    <dgm:cxn modelId="{4A35E625-1479-4AF7-A243-05A9AC158C0A}" srcId="{61F6ED8A-0AC0-4C24-B6AC-D43821AC47A4}" destId="{3E1EEDB9-543D-4F2E-881F-18F4615CEC50}" srcOrd="0" destOrd="0" parTransId="{F3F6AE2E-0096-42AF-83AA-A7347EB76AED}" sibTransId="{A6028FBF-CF09-4982-A392-7E3CA13E1603}"/>
    <dgm:cxn modelId="{8E9693F8-BD54-4996-8828-9E0A6D5D3473}" type="presOf" srcId="{648F03BF-6316-47B5-9116-07C06859BBEC}" destId="{EAA89DDB-0711-4194-8E41-49E0CD0F417C}" srcOrd="0" destOrd="0" presId="urn:microsoft.com/office/officeart/2005/8/layout/hProcess7#1"/>
    <dgm:cxn modelId="{C8471B2E-EEF5-47A0-8633-D81025642761}" type="presOf" srcId="{648F03BF-6316-47B5-9116-07C06859BBEC}" destId="{B80A84F0-FC8C-4EA9-95C6-2D3C004290B7}" srcOrd="1" destOrd="0" presId="urn:microsoft.com/office/officeart/2005/8/layout/hProcess7#1"/>
    <dgm:cxn modelId="{F1EF022B-CF6D-4DB0-85E2-28A4328D707D}" type="presOf" srcId="{61F6ED8A-0AC0-4C24-B6AC-D43821AC47A4}" destId="{E7429B6A-E77D-4C47-8FFF-6D173526113E}" srcOrd="0" destOrd="0" presId="urn:microsoft.com/office/officeart/2005/8/layout/hProcess7#1"/>
    <dgm:cxn modelId="{99B9853F-1E57-4919-A0FD-BB9BFD478036}" srcId="{878BB63A-CB95-42F6-94F3-504169227072}" destId="{648F03BF-6316-47B5-9116-07C06859BBEC}" srcOrd="1" destOrd="0" parTransId="{5238D119-255C-41D8-91E5-CA29D520A46E}" sibTransId="{EA4C6FF2-BB75-44E5-8721-F647C47F598E}"/>
    <dgm:cxn modelId="{BD2AEC18-FE4F-4D49-9BC0-29E6664EF984}" type="presOf" srcId="{3E1EEDB9-543D-4F2E-881F-18F4615CEC50}" destId="{C8BB6CE8-CC53-429C-8A06-0737BE543B6C}" srcOrd="0" destOrd="0" presId="urn:microsoft.com/office/officeart/2005/8/layout/hProcess7#1"/>
    <dgm:cxn modelId="{34EC4CEC-410E-4996-A5E9-4916A9D3D002}" srcId="{878BB63A-CB95-42F6-94F3-504169227072}" destId="{91645857-004C-4087-814C-1179B9663808}" srcOrd="2" destOrd="0" parTransId="{7B55B024-C3C7-4A51-8325-1B65FA37A53F}" sibTransId="{6FEB3269-BA84-4FF2-B4FF-FD5934E9BB1D}"/>
    <dgm:cxn modelId="{0B911299-48C6-4475-BB36-5159A105AAD8}" type="presParOf" srcId="{3D4A45D9-ADF7-4CD1-B10E-9F49833E3569}" destId="{2C05317F-8707-490F-94F1-9A8B24E24268}" srcOrd="0" destOrd="0" presId="urn:microsoft.com/office/officeart/2005/8/layout/hProcess7#1"/>
    <dgm:cxn modelId="{4ACB9F0B-4607-4F14-B0B1-3BD2A93C406F}" type="presParOf" srcId="{2C05317F-8707-490F-94F1-9A8B24E24268}" destId="{E7429B6A-E77D-4C47-8FFF-6D173526113E}" srcOrd="0" destOrd="0" presId="urn:microsoft.com/office/officeart/2005/8/layout/hProcess7#1"/>
    <dgm:cxn modelId="{4DA5C3F6-85B3-4E25-A5F3-891CD3A0B98E}" type="presParOf" srcId="{2C05317F-8707-490F-94F1-9A8B24E24268}" destId="{DDDA7321-1029-4D97-A5E0-4A1DCEB52993}" srcOrd="1" destOrd="0" presId="urn:microsoft.com/office/officeart/2005/8/layout/hProcess7#1"/>
    <dgm:cxn modelId="{9396C4AE-1CF6-4F41-B091-071DC8B44454}" type="presParOf" srcId="{2C05317F-8707-490F-94F1-9A8B24E24268}" destId="{C8BB6CE8-CC53-429C-8A06-0737BE543B6C}" srcOrd="2" destOrd="0" presId="urn:microsoft.com/office/officeart/2005/8/layout/hProcess7#1"/>
    <dgm:cxn modelId="{37B93713-9BFF-4356-A5AF-E51FB33769A7}" type="presParOf" srcId="{3D4A45D9-ADF7-4CD1-B10E-9F49833E3569}" destId="{9E4304E7-8391-46BF-9415-541EC673B2BD}" srcOrd="1" destOrd="0" presId="urn:microsoft.com/office/officeart/2005/8/layout/hProcess7#1"/>
    <dgm:cxn modelId="{9380F580-7F30-41B4-9F58-E77543488322}" type="presParOf" srcId="{3D4A45D9-ADF7-4CD1-B10E-9F49833E3569}" destId="{4F81A723-7282-4BC5-BBF3-9967E1BAB9EA}" srcOrd="2" destOrd="0" presId="urn:microsoft.com/office/officeart/2005/8/layout/hProcess7#1"/>
    <dgm:cxn modelId="{6FC4F873-364A-4208-8738-67E1FD3EA154}" type="presParOf" srcId="{4F81A723-7282-4BC5-BBF3-9967E1BAB9EA}" destId="{31F374FE-3CB6-43F5-8EAC-1C7D4BC9A834}" srcOrd="0" destOrd="0" presId="urn:microsoft.com/office/officeart/2005/8/layout/hProcess7#1"/>
    <dgm:cxn modelId="{6ED7A2F2-21D3-4F62-85B6-FC8DDE44197F}" type="presParOf" srcId="{4F81A723-7282-4BC5-BBF3-9967E1BAB9EA}" destId="{23F2AD5F-017C-4478-8FB9-BCC7AA6E9B8F}" srcOrd="1" destOrd="0" presId="urn:microsoft.com/office/officeart/2005/8/layout/hProcess7#1"/>
    <dgm:cxn modelId="{8AC925AA-5100-47CE-AF37-902541C0A4F5}" type="presParOf" srcId="{4F81A723-7282-4BC5-BBF3-9967E1BAB9EA}" destId="{64DFB183-4D10-48DF-A22B-97C6C91FB5EC}" srcOrd="2" destOrd="0" presId="urn:microsoft.com/office/officeart/2005/8/layout/hProcess7#1"/>
    <dgm:cxn modelId="{3E940960-A686-4DC1-B8E4-3BEC83D1495D}" type="presParOf" srcId="{3D4A45D9-ADF7-4CD1-B10E-9F49833E3569}" destId="{6053E2D5-E333-4581-B30D-D54700B6F652}" srcOrd="3" destOrd="0" presId="urn:microsoft.com/office/officeart/2005/8/layout/hProcess7#1"/>
    <dgm:cxn modelId="{C8E05283-1E58-4D6A-8ABD-85D1111DF25D}" type="presParOf" srcId="{3D4A45D9-ADF7-4CD1-B10E-9F49833E3569}" destId="{2EC8D0BC-6D70-4ACD-9301-4593886E232D}" srcOrd="4" destOrd="0" presId="urn:microsoft.com/office/officeart/2005/8/layout/hProcess7#1"/>
    <dgm:cxn modelId="{F3225879-B20F-4007-9CC9-592B36730AC5}" type="presParOf" srcId="{2EC8D0BC-6D70-4ACD-9301-4593886E232D}" destId="{EAA89DDB-0711-4194-8E41-49E0CD0F417C}" srcOrd="0" destOrd="0" presId="urn:microsoft.com/office/officeart/2005/8/layout/hProcess7#1"/>
    <dgm:cxn modelId="{287601BD-371E-4B86-BD22-A95B5A67B996}" type="presParOf" srcId="{2EC8D0BC-6D70-4ACD-9301-4593886E232D}" destId="{B80A84F0-FC8C-4EA9-95C6-2D3C004290B7}" srcOrd="1" destOrd="0" presId="urn:microsoft.com/office/officeart/2005/8/layout/hProcess7#1"/>
    <dgm:cxn modelId="{4A0DAB87-A3E5-4529-9AAC-257D3B1044C0}" type="presParOf" srcId="{2EC8D0BC-6D70-4ACD-9301-4593886E232D}" destId="{56AAF754-4FA5-4B6B-9CC8-E6D1B2E1E1EA}" srcOrd="2" destOrd="0" presId="urn:microsoft.com/office/officeart/2005/8/layout/hProcess7#1"/>
    <dgm:cxn modelId="{540E9C74-5D8C-4DE0-9053-8497041E5931}" type="presParOf" srcId="{3D4A45D9-ADF7-4CD1-B10E-9F49833E3569}" destId="{170D8323-C95F-4B44-ABC1-B67B05EBF48A}" srcOrd="5" destOrd="0" presId="urn:microsoft.com/office/officeart/2005/8/layout/hProcess7#1"/>
    <dgm:cxn modelId="{703CDECA-1445-44CF-BB1A-B741DC6D929E}" type="presParOf" srcId="{3D4A45D9-ADF7-4CD1-B10E-9F49833E3569}" destId="{B9CF446F-1663-4150-AB0C-A1729C07C60B}" srcOrd="6" destOrd="0" presId="urn:microsoft.com/office/officeart/2005/8/layout/hProcess7#1"/>
    <dgm:cxn modelId="{9EB606A5-2A1B-4A2C-A3AA-C9BD0F782D05}" type="presParOf" srcId="{B9CF446F-1663-4150-AB0C-A1729C07C60B}" destId="{C9E7AA3C-2E3F-451A-8451-530A930F0F31}" srcOrd="0" destOrd="0" presId="urn:microsoft.com/office/officeart/2005/8/layout/hProcess7#1"/>
    <dgm:cxn modelId="{73B8ECE1-AC30-4F14-ABAD-5FC0378372AB}" type="presParOf" srcId="{B9CF446F-1663-4150-AB0C-A1729C07C60B}" destId="{DBE4C111-79D5-484E-B9CB-322A51AA8F76}" srcOrd="1" destOrd="0" presId="urn:microsoft.com/office/officeart/2005/8/layout/hProcess7#1"/>
    <dgm:cxn modelId="{E95993B0-32A0-4AEA-A1BB-CA1F39BCC53D}" type="presParOf" srcId="{B9CF446F-1663-4150-AB0C-A1729C07C60B}" destId="{2A2BF070-E6FC-4FDC-A900-3FCF4539F4BC}" srcOrd="2" destOrd="0" presId="urn:microsoft.com/office/officeart/2005/8/layout/hProcess7#1"/>
    <dgm:cxn modelId="{1F9DC778-B8EB-47B4-9AD9-46DF758DECFF}" type="presParOf" srcId="{3D4A45D9-ADF7-4CD1-B10E-9F49833E3569}" destId="{FA4388A3-27A9-4A44-9A37-988541690BAC}" srcOrd="7" destOrd="0" presId="urn:microsoft.com/office/officeart/2005/8/layout/hProcess7#1"/>
    <dgm:cxn modelId="{C68D34B3-3BC7-4EBC-AEF7-87AE1F7D678B}" type="presParOf" srcId="{3D4A45D9-ADF7-4CD1-B10E-9F49833E3569}" destId="{8B89AA25-1D86-4B32-BDC7-8C1A7CE98BFE}" srcOrd="8" destOrd="0" presId="urn:microsoft.com/office/officeart/2005/8/layout/hProcess7#1"/>
    <dgm:cxn modelId="{8A99760B-DF16-49C5-A99E-0B4F7EB7D5BC}" type="presParOf" srcId="{8B89AA25-1D86-4B32-BDC7-8C1A7CE98BFE}" destId="{3DBDE519-00DC-42AC-8B93-8E3A25E5E5CE}" srcOrd="0" destOrd="0" presId="urn:microsoft.com/office/officeart/2005/8/layout/hProcess7#1"/>
    <dgm:cxn modelId="{F33BC9E1-AFF0-42E6-96F9-5A96B15EDA39}" type="presParOf" srcId="{8B89AA25-1D86-4B32-BDC7-8C1A7CE98BFE}" destId="{46683551-924C-457A-82FB-2F83789FF311}" srcOrd="1" destOrd="0" presId="urn:microsoft.com/office/officeart/2005/8/layout/hProcess7#1"/>
    <dgm:cxn modelId="{7491745F-DA35-488B-8B41-56FED23FCA42}" type="presParOf" srcId="{8B89AA25-1D86-4B32-BDC7-8C1A7CE98BFE}" destId="{E4927D95-E52A-44D5-978C-A5A8C2A9260D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465D4E-44F8-4397-9622-CA4D15D28A03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C2F047-C573-491D-95D4-D9BFEF6BF0CD}">
      <dgm:prSet phldrT="[Текст]" custT="1"/>
      <dgm:spPr/>
      <dgm:t>
        <a:bodyPr/>
        <a:lstStyle/>
        <a:p>
          <a:pPr algn="ctr"/>
          <a:endParaRPr lang="ru-RU" sz="2400" dirty="0" smtClean="0"/>
        </a:p>
        <a:p>
          <a:pPr algn="ctr"/>
          <a:r>
            <a:rPr lang="ru-RU" sz="2400" dirty="0" smtClean="0"/>
            <a:t>Форма анкеты направлена в органы исполнительной власти по охране труда субъектов РФ, объединения работодателей и профсоюзов, организации, оказывающие услуги по проведению СОУТ, размещена на официальном сайте Минтруда России</a:t>
          </a:r>
        </a:p>
        <a:p>
          <a:pPr algn="ctr"/>
          <a:endParaRPr lang="ru-RU" sz="2400" dirty="0" smtClean="0"/>
        </a:p>
        <a:p>
          <a:pPr algn="ctr"/>
          <a:endParaRPr lang="ru-RU" sz="2400" dirty="0"/>
        </a:p>
      </dgm:t>
    </dgm:pt>
    <dgm:pt modelId="{6AA58A66-C893-4D70-97A0-47596996874C}" type="parTrans" cxnId="{E3EB1ECD-4AFB-4600-AD35-F3E5113E6A67}">
      <dgm:prSet/>
      <dgm:spPr/>
      <dgm:t>
        <a:bodyPr/>
        <a:lstStyle/>
        <a:p>
          <a:endParaRPr lang="ru-RU"/>
        </a:p>
      </dgm:t>
    </dgm:pt>
    <dgm:pt modelId="{5CF3600F-5694-4CC3-B8D0-FF331A66412D}" type="sibTrans" cxnId="{E3EB1ECD-4AFB-4600-AD35-F3E5113E6A67}">
      <dgm:prSet/>
      <dgm:spPr/>
      <dgm:t>
        <a:bodyPr/>
        <a:lstStyle/>
        <a:p>
          <a:endParaRPr lang="ru-RU"/>
        </a:p>
      </dgm:t>
    </dgm:pt>
    <dgm:pt modelId="{93E62D83-8315-47A6-A696-5A9880FD9C32}">
      <dgm:prSet phldrT="[Текст]" custT="1"/>
      <dgm:spPr/>
      <dgm:t>
        <a:bodyPr/>
        <a:lstStyle/>
        <a:p>
          <a:r>
            <a:rPr lang="ru-RU" sz="2200" dirty="0" smtClean="0"/>
            <a:t>В Минтруд России   поступило более 500 предложений по внесению изменений в Методику СОУТ</a:t>
          </a:r>
          <a:endParaRPr lang="ru-RU" sz="2200" dirty="0"/>
        </a:p>
      </dgm:t>
    </dgm:pt>
    <dgm:pt modelId="{943B8F75-DF66-4A38-B77C-73A0819B1DCB}" type="parTrans" cxnId="{D22D3904-BADE-4D07-B630-B58D3B54C2CF}">
      <dgm:prSet/>
      <dgm:spPr/>
      <dgm:t>
        <a:bodyPr/>
        <a:lstStyle/>
        <a:p>
          <a:endParaRPr lang="ru-RU"/>
        </a:p>
      </dgm:t>
    </dgm:pt>
    <dgm:pt modelId="{9B4F1798-B240-4A91-83B4-AEE4C1577B1F}" type="sibTrans" cxnId="{D22D3904-BADE-4D07-B630-B58D3B54C2CF}">
      <dgm:prSet/>
      <dgm:spPr/>
      <dgm:t>
        <a:bodyPr/>
        <a:lstStyle/>
        <a:p>
          <a:endParaRPr lang="ru-RU"/>
        </a:p>
      </dgm:t>
    </dgm:pt>
    <dgm:pt modelId="{485529F1-170D-49AB-A432-113460645514}">
      <dgm:prSet phldrT="[Текст]" custT="1"/>
      <dgm:spPr/>
      <dgm:t>
        <a:bodyPr/>
        <a:lstStyle/>
        <a:p>
          <a:r>
            <a:rPr lang="ru-RU" sz="2200" dirty="0" smtClean="0"/>
            <a:t>Сформулированы предварительные предложения по корректировке приказа Минтруда России от 24.01.2014 № 33н</a:t>
          </a:r>
          <a:endParaRPr lang="ru-RU" sz="2200" dirty="0"/>
        </a:p>
      </dgm:t>
    </dgm:pt>
    <dgm:pt modelId="{50489C46-4C5A-44A4-88F0-050744920915}" type="parTrans" cxnId="{01271D14-B086-4A2F-9538-16624954B3E9}">
      <dgm:prSet/>
      <dgm:spPr/>
      <dgm:t>
        <a:bodyPr/>
        <a:lstStyle/>
        <a:p>
          <a:endParaRPr lang="ru-RU"/>
        </a:p>
      </dgm:t>
    </dgm:pt>
    <dgm:pt modelId="{C81B6A10-4539-4649-9ED1-54B50D334E9C}" type="sibTrans" cxnId="{01271D14-B086-4A2F-9538-16624954B3E9}">
      <dgm:prSet/>
      <dgm:spPr/>
      <dgm:t>
        <a:bodyPr/>
        <a:lstStyle/>
        <a:p>
          <a:endParaRPr lang="ru-RU"/>
        </a:p>
      </dgm:t>
    </dgm:pt>
    <dgm:pt modelId="{8BA0ADDB-3F2D-4033-803D-313B9F798234}">
      <dgm:prSet phldrT="[Текст]" custT="1"/>
      <dgm:spPr/>
      <dgm:t>
        <a:bodyPr/>
        <a:lstStyle/>
        <a:p>
          <a:endParaRPr lang="ru-RU" sz="2200" dirty="0"/>
        </a:p>
      </dgm:t>
    </dgm:pt>
    <dgm:pt modelId="{C152ABF0-B436-49A8-971A-F5ECD57E58A3}" type="parTrans" cxnId="{596A88E9-FC16-48CF-BB35-422AB3274BFB}">
      <dgm:prSet/>
      <dgm:spPr/>
      <dgm:t>
        <a:bodyPr/>
        <a:lstStyle/>
        <a:p>
          <a:endParaRPr lang="ru-RU"/>
        </a:p>
      </dgm:t>
    </dgm:pt>
    <dgm:pt modelId="{493303DE-D26F-498B-8857-F11C74ADBB08}" type="sibTrans" cxnId="{596A88E9-FC16-48CF-BB35-422AB3274BFB}">
      <dgm:prSet/>
      <dgm:spPr/>
      <dgm:t>
        <a:bodyPr/>
        <a:lstStyle/>
        <a:p>
          <a:endParaRPr lang="ru-RU"/>
        </a:p>
      </dgm:t>
    </dgm:pt>
    <dgm:pt modelId="{4A751725-3579-4A7C-9C7C-5D8B386DAECB}" type="pres">
      <dgm:prSet presAssocID="{51465D4E-44F8-4397-9622-CA4D15D28A0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D09166-A688-42E3-A168-77682E600A41}" type="pres">
      <dgm:prSet presAssocID="{38C2F047-C573-491D-95D4-D9BFEF6BF0CD}" presName="linNode" presStyleCnt="0"/>
      <dgm:spPr/>
    </dgm:pt>
    <dgm:pt modelId="{0B51FBED-7B75-4081-9695-18C928C0B345}" type="pres">
      <dgm:prSet presAssocID="{38C2F047-C573-491D-95D4-D9BFEF6BF0CD}" presName="parentShp" presStyleLbl="node1" presStyleIdx="0" presStyleCnt="1" custScaleX="234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E69F0-1E91-473A-AE72-864E6FCE84A2}" type="pres">
      <dgm:prSet presAssocID="{38C2F047-C573-491D-95D4-D9BFEF6BF0CD}" presName="childShp" presStyleLbl="bgAccFollowNode1" presStyleIdx="0" presStyleCnt="1" custScaleX="200845" custLinFactNeighborX="15322" custLinFactNeighborY="1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71D14-B086-4A2F-9538-16624954B3E9}" srcId="{38C2F047-C573-491D-95D4-D9BFEF6BF0CD}" destId="{485529F1-170D-49AB-A432-113460645514}" srcOrd="2" destOrd="0" parTransId="{50489C46-4C5A-44A4-88F0-050744920915}" sibTransId="{C81B6A10-4539-4649-9ED1-54B50D334E9C}"/>
    <dgm:cxn modelId="{E3EB1ECD-4AFB-4600-AD35-F3E5113E6A67}" srcId="{51465D4E-44F8-4397-9622-CA4D15D28A03}" destId="{38C2F047-C573-491D-95D4-D9BFEF6BF0CD}" srcOrd="0" destOrd="0" parTransId="{6AA58A66-C893-4D70-97A0-47596996874C}" sibTransId="{5CF3600F-5694-4CC3-B8D0-FF331A66412D}"/>
    <dgm:cxn modelId="{77375CF5-D571-4B3C-B864-173E9EC2D08F}" type="presOf" srcId="{38C2F047-C573-491D-95D4-D9BFEF6BF0CD}" destId="{0B51FBED-7B75-4081-9695-18C928C0B345}" srcOrd="0" destOrd="0" presId="urn:microsoft.com/office/officeart/2005/8/layout/vList6"/>
    <dgm:cxn modelId="{03412273-2D31-4EBD-88EB-D4B2B04E520A}" type="presOf" srcId="{8BA0ADDB-3F2D-4033-803D-313B9F798234}" destId="{043E69F0-1E91-473A-AE72-864E6FCE84A2}" srcOrd="0" destOrd="1" presId="urn:microsoft.com/office/officeart/2005/8/layout/vList6"/>
    <dgm:cxn modelId="{596A88E9-FC16-48CF-BB35-422AB3274BFB}" srcId="{38C2F047-C573-491D-95D4-D9BFEF6BF0CD}" destId="{8BA0ADDB-3F2D-4033-803D-313B9F798234}" srcOrd="1" destOrd="0" parTransId="{C152ABF0-B436-49A8-971A-F5ECD57E58A3}" sibTransId="{493303DE-D26F-498B-8857-F11C74ADBB08}"/>
    <dgm:cxn modelId="{9B2EAB82-A028-4D60-9C1F-948168557750}" type="presOf" srcId="{51465D4E-44F8-4397-9622-CA4D15D28A03}" destId="{4A751725-3579-4A7C-9C7C-5D8B386DAECB}" srcOrd="0" destOrd="0" presId="urn:microsoft.com/office/officeart/2005/8/layout/vList6"/>
    <dgm:cxn modelId="{04C0BB6B-5E97-45CC-A96A-B9AD84C28EB1}" type="presOf" srcId="{485529F1-170D-49AB-A432-113460645514}" destId="{043E69F0-1E91-473A-AE72-864E6FCE84A2}" srcOrd="0" destOrd="2" presId="urn:microsoft.com/office/officeart/2005/8/layout/vList6"/>
    <dgm:cxn modelId="{D22D3904-BADE-4D07-B630-B58D3B54C2CF}" srcId="{38C2F047-C573-491D-95D4-D9BFEF6BF0CD}" destId="{93E62D83-8315-47A6-A696-5A9880FD9C32}" srcOrd="0" destOrd="0" parTransId="{943B8F75-DF66-4A38-B77C-73A0819B1DCB}" sibTransId="{9B4F1798-B240-4A91-83B4-AEE4C1577B1F}"/>
    <dgm:cxn modelId="{68B31C16-C2CF-4407-B75D-B2588558A0AC}" type="presOf" srcId="{93E62D83-8315-47A6-A696-5A9880FD9C32}" destId="{043E69F0-1E91-473A-AE72-864E6FCE84A2}" srcOrd="0" destOrd="0" presId="urn:microsoft.com/office/officeart/2005/8/layout/vList6"/>
    <dgm:cxn modelId="{FE657497-3FEA-45A1-B074-661FB4F96556}" type="presParOf" srcId="{4A751725-3579-4A7C-9C7C-5D8B386DAECB}" destId="{ACD09166-A688-42E3-A168-77682E600A41}" srcOrd="0" destOrd="0" presId="urn:microsoft.com/office/officeart/2005/8/layout/vList6"/>
    <dgm:cxn modelId="{A876615C-B95B-4304-AAD4-D6C1AF4F2346}" type="presParOf" srcId="{ACD09166-A688-42E3-A168-77682E600A41}" destId="{0B51FBED-7B75-4081-9695-18C928C0B345}" srcOrd="0" destOrd="0" presId="urn:microsoft.com/office/officeart/2005/8/layout/vList6"/>
    <dgm:cxn modelId="{0DE4EE20-2E87-4921-9357-192E0B35CE7B}" type="presParOf" srcId="{ACD09166-A688-42E3-A168-77682E600A41}" destId="{043E69F0-1E91-473A-AE72-864E6FCE84A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8BB63A-CB95-42F6-94F3-504169227072}" type="doc">
      <dgm:prSet loTypeId="urn:microsoft.com/office/officeart/2005/8/layout/hProcess7#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F6ED8A-0AC0-4C24-B6AC-D43821AC47A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от 03.04.2014 № ОГ-П12-85пр</a:t>
          </a:r>
          <a:endParaRPr lang="ru-RU" sz="1400" b="1" dirty="0">
            <a:solidFill>
              <a:schemeClr val="tx1"/>
            </a:solidFill>
          </a:endParaRPr>
        </a:p>
      </dgm:t>
    </dgm:pt>
    <dgm:pt modelId="{C3231FE5-1AF8-4F2E-A3C2-9BE8815F0C5C}" type="parTrans" cxnId="{8800E79F-ABCD-41F3-8A57-65B48ABF4640}">
      <dgm:prSet/>
      <dgm:spPr/>
      <dgm:t>
        <a:bodyPr/>
        <a:lstStyle/>
        <a:p>
          <a:endParaRPr lang="ru-RU"/>
        </a:p>
      </dgm:t>
    </dgm:pt>
    <dgm:pt modelId="{BA24FD3A-B4B3-40FD-8A3C-0FD07B26EF7F}" type="sibTrans" cxnId="{8800E79F-ABCD-41F3-8A57-65B48ABF4640}">
      <dgm:prSet/>
      <dgm:spPr/>
      <dgm:t>
        <a:bodyPr/>
        <a:lstStyle/>
        <a:p>
          <a:endParaRPr lang="ru-RU"/>
        </a:p>
      </dgm:t>
    </dgm:pt>
    <dgm:pt modelId="{3E1EEDB9-543D-4F2E-881F-18F4615CEC50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endParaRPr lang="ru-RU" sz="2000" dirty="0" smtClean="0"/>
        </a:p>
        <a:p>
          <a:pPr algn="just">
            <a:spcAft>
              <a:spcPts val="0"/>
            </a:spcAft>
          </a:pPr>
          <a:endParaRPr lang="ru-RU" sz="2000" dirty="0" smtClean="0"/>
        </a:p>
        <a:p>
          <a:pPr algn="just">
            <a:spcAft>
              <a:spcPts val="0"/>
            </a:spcAft>
          </a:pPr>
          <a:endParaRPr lang="ru-RU" sz="2000" dirty="0" smtClean="0"/>
        </a:p>
        <a:p>
          <a:pPr algn="just">
            <a:spcAft>
              <a:spcPts val="0"/>
            </a:spcAft>
          </a:pPr>
          <a:endParaRPr lang="ru-RU" sz="2000" dirty="0" smtClean="0"/>
        </a:p>
        <a:p>
          <a:pPr algn="just">
            <a:spcAft>
              <a:spcPts val="0"/>
            </a:spcAft>
          </a:pPr>
          <a:r>
            <a:rPr lang="ru-RU" sz="2400" dirty="0" smtClean="0"/>
            <a:t>Поручение</a:t>
          </a:r>
        </a:p>
        <a:p>
          <a:pPr algn="just">
            <a:spcAft>
              <a:spcPts val="0"/>
            </a:spcAft>
          </a:pPr>
          <a:r>
            <a:rPr lang="ru-RU" sz="2400" dirty="0" smtClean="0"/>
            <a:t>О.Ю. </a:t>
          </a:r>
          <a:r>
            <a:rPr lang="ru-RU" sz="2400" dirty="0" err="1" smtClean="0"/>
            <a:t>Голодец</a:t>
          </a:r>
          <a:endParaRPr lang="ru-RU" sz="2400" dirty="0"/>
        </a:p>
      </dgm:t>
    </dgm:pt>
    <dgm:pt modelId="{F3F6AE2E-0096-42AF-83AA-A7347EB76AED}" type="parTrans" cxnId="{4A35E625-1479-4AF7-A243-05A9AC158C0A}">
      <dgm:prSet/>
      <dgm:spPr/>
      <dgm:t>
        <a:bodyPr/>
        <a:lstStyle/>
        <a:p>
          <a:endParaRPr lang="ru-RU"/>
        </a:p>
      </dgm:t>
    </dgm:pt>
    <dgm:pt modelId="{A6028FBF-CF09-4982-A392-7E3CA13E1603}" type="sibTrans" cxnId="{4A35E625-1479-4AF7-A243-05A9AC158C0A}">
      <dgm:prSet/>
      <dgm:spPr/>
      <dgm:t>
        <a:bodyPr/>
        <a:lstStyle/>
        <a:p>
          <a:endParaRPr lang="ru-RU"/>
        </a:p>
      </dgm:t>
    </dgm:pt>
    <dgm:pt modelId="{648F03BF-6316-47B5-9116-07C06859BBE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Приказ Минтруда России </a:t>
          </a:r>
          <a:br>
            <a:rPr lang="ru-RU" sz="1400" b="1" dirty="0" smtClean="0">
              <a:solidFill>
                <a:schemeClr val="tx1"/>
              </a:solidFill>
            </a:rPr>
          </a:br>
          <a:r>
            <a:rPr lang="ru-RU" sz="1400" b="1" dirty="0" smtClean="0">
              <a:solidFill>
                <a:schemeClr val="tx1"/>
              </a:solidFill>
            </a:rPr>
            <a:t>от 22.04.2014 № 270</a:t>
          </a:r>
          <a:endParaRPr lang="ru-RU" sz="1400" b="1" dirty="0">
            <a:solidFill>
              <a:schemeClr val="tx1"/>
            </a:solidFill>
          </a:endParaRPr>
        </a:p>
      </dgm:t>
    </dgm:pt>
    <dgm:pt modelId="{5238D119-255C-41D8-91E5-CA29D520A46E}" type="parTrans" cxnId="{99B9853F-1E57-4919-A0FD-BB9BFD478036}">
      <dgm:prSet/>
      <dgm:spPr/>
      <dgm:t>
        <a:bodyPr/>
        <a:lstStyle/>
        <a:p>
          <a:endParaRPr lang="ru-RU"/>
        </a:p>
      </dgm:t>
    </dgm:pt>
    <dgm:pt modelId="{EA4C6FF2-BB75-44E5-8721-F647C47F598E}" type="sibTrans" cxnId="{99B9853F-1E57-4919-A0FD-BB9BFD478036}">
      <dgm:prSet/>
      <dgm:spPr/>
      <dgm:t>
        <a:bodyPr/>
        <a:lstStyle/>
        <a:p>
          <a:endParaRPr lang="ru-RU"/>
        </a:p>
      </dgm:t>
    </dgm:pt>
    <dgm:pt modelId="{2F1EFCE1-D059-4AE3-B48D-73D763095CF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Создание рабочей группы по подготовке концепции проекта федерального закона о безопасности и гигиене труда</a:t>
          </a:r>
          <a:endParaRPr lang="ru-RU" sz="2400" dirty="0"/>
        </a:p>
      </dgm:t>
    </dgm:pt>
    <dgm:pt modelId="{BCCB831E-1549-468C-B9C2-04A1971FEC8B}" type="parTrans" cxnId="{D9EDE2FA-7938-43E6-A185-270235F94D77}">
      <dgm:prSet/>
      <dgm:spPr/>
      <dgm:t>
        <a:bodyPr/>
        <a:lstStyle/>
        <a:p>
          <a:endParaRPr lang="ru-RU"/>
        </a:p>
      </dgm:t>
    </dgm:pt>
    <dgm:pt modelId="{85F07630-D5DB-4FDA-9468-AA5175A56FE8}" type="sibTrans" cxnId="{D9EDE2FA-7938-43E6-A185-270235F94D77}">
      <dgm:prSet/>
      <dgm:spPr/>
      <dgm:t>
        <a:bodyPr/>
        <a:lstStyle/>
        <a:p>
          <a:endParaRPr lang="ru-RU"/>
        </a:p>
      </dgm:t>
    </dgm:pt>
    <dgm:pt modelId="{91645857-004C-4087-814C-1179B9663808}">
      <dgm:prSet phldrT="[Текст]" custT="1"/>
      <dgm:spPr/>
      <dgm:t>
        <a:bodyPr/>
        <a:lstStyle/>
        <a:p>
          <a:endParaRPr lang="ru-RU" sz="1400" b="1" dirty="0">
            <a:solidFill>
              <a:schemeClr val="tx1"/>
            </a:solidFill>
          </a:endParaRPr>
        </a:p>
      </dgm:t>
    </dgm:pt>
    <dgm:pt modelId="{7B55B024-C3C7-4A51-8325-1B65FA37A53F}" type="parTrans" cxnId="{34EC4CEC-410E-4996-A5E9-4916A9D3D002}">
      <dgm:prSet/>
      <dgm:spPr/>
      <dgm:t>
        <a:bodyPr/>
        <a:lstStyle/>
        <a:p>
          <a:endParaRPr lang="ru-RU"/>
        </a:p>
      </dgm:t>
    </dgm:pt>
    <dgm:pt modelId="{6FEB3269-BA84-4FF2-B4FF-FD5934E9BB1D}" type="sibTrans" cxnId="{34EC4CEC-410E-4996-A5E9-4916A9D3D002}">
      <dgm:prSet/>
      <dgm:spPr/>
      <dgm:t>
        <a:bodyPr/>
        <a:lstStyle/>
        <a:p>
          <a:endParaRPr lang="ru-RU"/>
        </a:p>
      </dgm:t>
    </dgm:pt>
    <dgm:pt modelId="{7A3924EF-9CD9-4FCC-855C-42BF9D955C1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Подготовка к общественному обсуждению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dirty="0" smtClean="0"/>
            <a:t>проекта федерального закона «О безопасности и гигиене труда»</a:t>
          </a:r>
          <a:endParaRPr lang="ru-RU" sz="2400" dirty="0"/>
        </a:p>
      </dgm:t>
    </dgm:pt>
    <dgm:pt modelId="{1DE468BA-1170-42C9-BC62-9F0D17AD2CFD}" type="parTrans" cxnId="{0A941A66-5463-400B-B891-13D7ED34C6C1}">
      <dgm:prSet/>
      <dgm:spPr/>
      <dgm:t>
        <a:bodyPr/>
        <a:lstStyle/>
        <a:p>
          <a:endParaRPr lang="ru-RU"/>
        </a:p>
      </dgm:t>
    </dgm:pt>
    <dgm:pt modelId="{8AF4AC0D-6415-4B54-A570-D0272B534AE8}" type="sibTrans" cxnId="{0A941A66-5463-400B-B891-13D7ED34C6C1}">
      <dgm:prSet/>
      <dgm:spPr/>
      <dgm:t>
        <a:bodyPr/>
        <a:lstStyle/>
        <a:p>
          <a:endParaRPr lang="ru-RU"/>
        </a:p>
      </dgm:t>
    </dgm:pt>
    <dgm:pt modelId="{3D4A45D9-ADF7-4CD1-B10E-9F49833E3569}" type="pres">
      <dgm:prSet presAssocID="{878BB63A-CB95-42F6-94F3-5041692270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5317F-8707-490F-94F1-9A8B24E24268}" type="pres">
      <dgm:prSet presAssocID="{61F6ED8A-0AC0-4C24-B6AC-D43821AC47A4}" presName="compositeNode" presStyleCnt="0">
        <dgm:presLayoutVars>
          <dgm:bulletEnabled val="1"/>
        </dgm:presLayoutVars>
      </dgm:prSet>
      <dgm:spPr/>
    </dgm:pt>
    <dgm:pt modelId="{E7429B6A-E77D-4C47-8FFF-6D173526113E}" type="pres">
      <dgm:prSet presAssocID="{61F6ED8A-0AC0-4C24-B6AC-D43821AC47A4}" presName="bgRect" presStyleLbl="node1" presStyleIdx="0" presStyleCnt="3" custLinFactNeighborX="-23" custLinFactNeighborY="-306"/>
      <dgm:spPr/>
      <dgm:t>
        <a:bodyPr/>
        <a:lstStyle/>
        <a:p>
          <a:endParaRPr lang="ru-RU"/>
        </a:p>
      </dgm:t>
    </dgm:pt>
    <dgm:pt modelId="{DDDA7321-1029-4D97-A5E0-4A1DCEB52993}" type="pres">
      <dgm:prSet presAssocID="{61F6ED8A-0AC0-4C24-B6AC-D43821AC47A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6CE8-CC53-429C-8A06-0737BE543B6C}" type="pres">
      <dgm:prSet presAssocID="{61F6ED8A-0AC0-4C24-B6AC-D43821AC47A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304E7-8391-46BF-9415-541EC673B2BD}" type="pres">
      <dgm:prSet presAssocID="{BA24FD3A-B4B3-40FD-8A3C-0FD07B26EF7F}" presName="hSp" presStyleCnt="0"/>
      <dgm:spPr/>
    </dgm:pt>
    <dgm:pt modelId="{4F81A723-7282-4BC5-BBF3-9967E1BAB9EA}" type="pres">
      <dgm:prSet presAssocID="{BA24FD3A-B4B3-40FD-8A3C-0FD07B26EF7F}" presName="vProcSp" presStyleCnt="0"/>
      <dgm:spPr/>
    </dgm:pt>
    <dgm:pt modelId="{31F374FE-3CB6-43F5-8EAC-1C7D4BC9A834}" type="pres">
      <dgm:prSet presAssocID="{BA24FD3A-B4B3-40FD-8A3C-0FD07B26EF7F}" presName="vSp1" presStyleCnt="0"/>
      <dgm:spPr/>
    </dgm:pt>
    <dgm:pt modelId="{23F2AD5F-017C-4478-8FB9-BCC7AA6E9B8F}" type="pres">
      <dgm:prSet presAssocID="{BA24FD3A-B4B3-40FD-8A3C-0FD07B26EF7F}" presName="simulatedConn" presStyleLbl="solidFgAcc1" presStyleIdx="0" presStyleCnt="2"/>
      <dgm:spPr/>
    </dgm:pt>
    <dgm:pt modelId="{64DFB183-4D10-48DF-A22B-97C6C91FB5EC}" type="pres">
      <dgm:prSet presAssocID="{BA24FD3A-B4B3-40FD-8A3C-0FD07B26EF7F}" presName="vSp2" presStyleCnt="0"/>
      <dgm:spPr/>
    </dgm:pt>
    <dgm:pt modelId="{6053E2D5-E333-4581-B30D-D54700B6F652}" type="pres">
      <dgm:prSet presAssocID="{BA24FD3A-B4B3-40FD-8A3C-0FD07B26EF7F}" presName="sibTrans" presStyleCnt="0"/>
      <dgm:spPr/>
    </dgm:pt>
    <dgm:pt modelId="{2EC8D0BC-6D70-4ACD-9301-4593886E232D}" type="pres">
      <dgm:prSet presAssocID="{648F03BF-6316-47B5-9116-07C06859BBEC}" presName="compositeNode" presStyleCnt="0">
        <dgm:presLayoutVars>
          <dgm:bulletEnabled val="1"/>
        </dgm:presLayoutVars>
      </dgm:prSet>
      <dgm:spPr/>
    </dgm:pt>
    <dgm:pt modelId="{EAA89DDB-0711-4194-8E41-49E0CD0F417C}" type="pres">
      <dgm:prSet presAssocID="{648F03BF-6316-47B5-9116-07C06859BBEC}" presName="bgRect" presStyleLbl="node1" presStyleIdx="1" presStyleCnt="3" custScaleX="95180"/>
      <dgm:spPr/>
      <dgm:t>
        <a:bodyPr/>
        <a:lstStyle/>
        <a:p>
          <a:endParaRPr lang="ru-RU"/>
        </a:p>
      </dgm:t>
    </dgm:pt>
    <dgm:pt modelId="{B80A84F0-FC8C-4EA9-95C6-2D3C004290B7}" type="pres">
      <dgm:prSet presAssocID="{648F03BF-6316-47B5-9116-07C06859BBE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AF754-4FA5-4B6B-9CC8-E6D1B2E1E1EA}" type="pres">
      <dgm:prSet presAssocID="{648F03BF-6316-47B5-9116-07C06859BBE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D8323-C95F-4B44-ABC1-B67B05EBF48A}" type="pres">
      <dgm:prSet presAssocID="{EA4C6FF2-BB75-44E5-8721-F647C47F598E}" presName="hSp" presStyleCnt="0"/>
      <dgm:spPr/>
    </dgm:pt>
    <dgm:pt modelId="{B9CF446F-1663-4150-AB0C-A1729C07C60B}" type="pres">
      <dgm:prSet presAssocID="{EA4C6FF2-BB75-44E5-8721-F647C47F598E}" presName="vProcSp" presStyleCnt="0"/>
      <dgm:spPr/>
    </dgm:pt>
    <dgm:pt modelId="{C9E7AA3C-2E3F-451A-8451-530A930F0F31}" type="pres">
      <dgm:prSet presAssocID="{EA4C6FF2-BB75-44E5-8721-F647C47F598E}" presName="vSp1" presStyleCnt="0"/>
      <dgm:spPr/>
    </dgm:pt>
    <dgm:pt modelId="{DBE4C111-79D5-484E-B9CB-322A51AA8F76}" type="pres">
      <dgm:prSet presAssocID="{EA4C6FF2-BB75-44E5-8721-F647C47F598E}" presName="simulatedConn" presStyleLbl="solidFgAcc1" presStyleIdx="1" presStyleCnt="2"/>
      <dgm:spPr/>
    </dgm:pt>
    <dgm:pt modelId="{2A2BF070-E6FC-4FDC-A900-3FCF4539F4BC}" type="pres">
      <dgm:prSet presAssocID="{EA4C6FF2-BB75-44E5-8721-F647C47F598E}" presName="vSp2" presStyleCnt="0"/>
      <dgm:spPr/>
    </dgm:pt>
    <dgm:pt modelId="{FA4388A3-27A9-4A44-9A37-988541690BAC}" type="pres">
      <dgm:prSet presAssocID="{EA4C6FF2-BB75-44E5-8721-F647C47F598E}" presName="sibTrans" presStyleCnt="0"/>
      <dgm:spPr/>
    </dgm:pt>
    <dgm:pt modelId="{8B89AA25-1D86-4B32-BDC7-8C1A7CE98BFE}" type="pres">
      <dgm:prSet presAssocID="{91645857-004C-4087-814C-1179B9663808}" presName="compositeNode" presStyleCnt="0">
        <dgm:presLayoutVars>
          <dgm:bulletEnabled val="1"/>
        </dgm:presLayoutVars>
      </dgm:prSet>
      <dgm:spPr/>
    </dgm:pt>
    <dgm:pt modelId="{3DBDE519-00DC-42AC-8B93-8E3A25E5E5CE}" type="pres">
      <dgm:prSet presAssocID="{91645857-004C-4087-814C-1179B9663808}" presName="bgRect" presStyleLbl="node1" presStyleIdx="2" presStyleCnt="3" custScaleX="93843" custScaleY="101897"/>
      <dgm:spPr/>
      <dgm:t>
        <a:bodyPr/>
        <a:lstStyle/>
        <a:p>
          <a:endParaRPr lang="ru-RU"/>
        </a:p>
      </dgm:t>
    </dgm:pt>
    <dgm:pt modelId="{46683551-924C-457A-82FB-2F83789FF311}" type="pres">
      <dgm:prSet presAssocID="{91645857-004C-4087-814C-1179B966380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27D95-E52A-44D5-978C-A5A8C2A9260D}" type="pres">
      <dgm:prSet presAssocID="{91645857-004C-4087-814C-1179B966380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00E79F-ABCD-41F3-8A57-65B48ABF4640}" srcId="{878BB63A-CB95-42F6-94F3-504169227072}" destId="{61F6ED8A-0AC0-4C24-B6AC-D43821AC47A4}" srcOrd="0" destOrd="0" parTransId="{C3231FE5-1AF8-4F2E-A3C2-9BE8815F0C5C}" sibTransId="{BA24FD3A-B4B3-40FD-8A3C-0FD07B26EF7F}"/>
    <dgm:cxn modelId="{412CDD84-5CEB-483A-83A9-95BEFD6EAE8E}" type="presOf" srcId="{2F1EFCE1-D059-4AE3-B48D-73D763095CF3}" destId="{56AAF754-4FA5-4B6B-9CC8-E6D1B2E1E1EA}" srcOrd="0" destOrd="0" presId="urn:microsoft.com/office/officeart/2005/8/layout/hProcess7#2"/>
    <dgm:cxn modelId="{0A941A66-5463-400B-B891-13D7ED34C6C1}" srcId="{91645857-004C-4087-814C-1179B9663808}" destId="{7A3924EF-9CD9-4FCC-855C-42BF9D955C12}" srcOrd="0" destOrd="0" parTransId="{1DE468BA-1170-42C9-BC62-9F0D17AD2CFD}" sibTransId="{8AF4AC0D-6415-4B54-A570-D0272B534AE8}"/>
    <dgm:cxn modelId="{F257BC93-04F2-4E6D-BEFC-4AFD8961DBF1}" type="presOf" srcId="{7A3924EF-9CD9-4FCC-855C-42BF9D955C12}" destId="{E4927D95-E52A-44D5-978C-A5A8C2A9260D}" srcOrd="0" destOrd="0" presId="urn:microsoft.com/office/officeart/2005/8/layout/hProcess7#2"/>
    <dgm:cxn modelId="{4D3AE0C4-A148-426B-9AF3-9CBA36B488A7}" type="presOf" srcId="{61F6ED8A-0AC0-4C24-B6AC-D43821AC47A4}" destId="{DDDA7321-1029-4D97-A5E0-4A1DCEB52993}" srcOrd="1" destOrd="0" presId="urn:microsoft.com/office/officeart/2005/8/layout/hProcess7#2"/>
    <dgm:cxn modelId="{94A4CEE8-3088-4297-846C-6626B97B2997}" type="presOf" srcId="{91645857-004C-4087-814C-1179B9663808}" destId="{46683551-924C-457A-82FB-2F83789FF311}" srcOrd="1" destOrd="0" presId="urn:microsoft.com/office/officeart/2005/8/layout/hProcess7#2"/>
    <dgm:cxn modelId="{1ABD52DC-7657-412E-9B62-B9B13EC043FD}" type="presOf" srcId="{91645857-004C-4087-814C-1179B9663808}" destId="{3DBDE519-00DC-42AC-8B93-8E3A25E5E5CE}" srcOrd="0" destOrd="0" presId="urn:microsoft.com/office/officeart/2005/8/layout/hProcess7#2"/>
    <dgm:cxn modelId="{577CAA1C-4D79-4743-A6AE-062F314CDE26}" type="presOf" srcId="{648F03BF-6316-47B5-9116-07C06859BBEC}" destId="{B80A84F0-FC8C-4EA9-95C6-2D3C004290B7}" srcOrd="1" destOrd="0" presId="urn:microsoft.com/office/officeart/2005/8/layout/hProcess7#2"/>
    <dgm:cxn modelId="{4D23CEB1-8E3E-4360-848C-90B9CB246EEE}" type="presOf" srcId="{61F6ED8A-0AC0-4C24-B6AC-D43821AC47A4}" destId="{E7429B6A-E77D-4C47-8FFF-6D173526113E}" srcOrd="0" destOrd="0" presId="urn:microsoft.com/office/officeart/2005/8/layout/hProcess7#2"/>
    <dgm:cxn modelId="{BF744050-B677-4A19-9B6D-DFB0339ADC30}" type="presOf" srcId="{878BB63A-CB95-42F6-94F3-504169227072}" destId="{3D4A45D9-ADF7-4CD1-B10E-9F49833E3569}" srcOrd="0" destOrd="0" presId="urn:microsoft.com/office/officeart/2005/8/layout/hProcess7#2"/>
    <dgm:cxn modelId="{E5C712F0-6331-4C4A-B610-3369C4378D45}" type="presOf" srcId="{648F03BF-6316-47B5-9116-07C06859BBEC}" destId="{EAA89DDB-0711-4194-8E41-49E0CD0F417C}" srcOrd="0" destOrd="0" presId="urn:microsoft.com/office/officeart/2005/8/layout/hProcess7#2"/>
    <dgm:cxn modelId="{D9EDE2FA-7938-43E6-A185-270235F94D77}" srcId="{648F03BF-6316-47B5-9116-07C06859BBEC}" destId="{2F1EFCE1-D059-4AE3-B48D-73D763095CF3}" srcOrd="0" destOrd="0" parTransId="{BCCB831E-1549-468C-B9C2-04A1971FEC8B}" sibTransId="{85F07630-D5DB-4FDA-9468-AA5175A56FE8}"/>
    <dgm:cxn modelId="{4A35E625-1479-4AF7-A243-05A9AC158C0A}" srcId="{61F6ED8A-0AC0-4C24-B6AC-D43821AC47A4}" destId="{3E1EEDB9-543D-4F2E-881F-18F4615CEC50}" srcOrd="0" destOrd="0" parTransId="{F3F6AE2E-0096-42AF-83AA-A7347EB76AED}" sibTransId="{A6028FBF-CF09-4982-A392-7E3CA13E1603}"/>
    <dgm:cxn modelId="{99B9853F-1E57-4919-A0FD-BB9BFD478036}" srcId="{878BB63A-CB95-42F6-94F3-504169227072}" destId="{648F03BF-6316-47B5-9116-07C06859BBEC}" srcOrd="1" destOrd="0" parTransId="{5238D119-255C-41D8-91E5-CA29D520A46E}" sibTransId="{EA4C6FF2-BB75-44E5-8721-F647C47F598E}"/>
    <dgm:cxn modelId="{78F81462-9246-476E-8855-77213FA79BDD}" type="presOf" srcId="{3E1EEDB9-543D-4F2E-881F-18F4615CEC50}" destId="{C8BB6CE8-CC53-429C-8A06-0737BE543B6C}" srcOrd="0" destOrd="0" presId="urn:microsoft.com/office/officeart/2005/8/layout/hProcess7#2"/>
    <dgm:cxn modelId="{34EC4CEC-410E-4996-A5E9-4916A9D3D002}" srcId="{878BB63A-CB95-42F6-94F3-504169227072}" destId="{91645857-004C-4087-814C-1179B9663808}" srcOrd="2" destOrd="0" parTransId="{7B55B024-C3C7-4A51-8325-1B65FA37A53F}" sibTransId="{6FEB3269-BA84-4FF2-B4FF-FD5934E9BB1D}"/>
    <dgm:cxn modelId="{704A30FD-1967-4E1D-A8E0-376D3C8A5CF5}" type="presParOf" srcId="{3D4A45D9-ADF7-4CD1-B10E-9F49833E3569}" destId="{2C05317F-8707-490F-94F1-9A8B24E24268}" srcOrd="0" destOrd="0" presId="urn:microsoft.com/office/officeart/2005/8/layout/hProcess7#2"/>
    <dgm:cxn modelId="{EB7E0EF8-A513-4FB7-88B1-120E293B3F49}" type="presParOf" srcId="{2C05317F-8707-490F-94F1-9A8B24E24268}" destId="{E7429B6A-E77D-4C47-8FFF-6D173526113E}" srcOrd="0" destOrd="0" presId="urn:microsoft.com/office/officeart/2005/8/layout/hProcess7#2"/>
    <dgm:cxn modelId="{57EA869F-DEBB-48D3-B249-47844B45C616}" type="presParOf" srcId="{2C05317F-8707-490F-94F1-9A8B24E24268}" destId="{DDDA7321-1029-4D97-A5E0-4A1DCEB52993}" srcOrd="1" destOrd="0" presId="urn:microsoft.com/office/officeart/2005/8/layout/hProcess7#2"/>
    <dgm:cxn modelId="{98F1A68C-D282-4009-915A-3F662C3549CA}" type="presParOf" srcId="{2C05317F-8707-490F-94F1-9A8B24E24268}" destId="{C8BB6CE8-CC53-429C-8A06-0737BE543B6C}" srcOrd="2" destOrd="0" presId="urn:microsoft.com/office/officeart/2005/8/layout/hProcess7#2"/>
    <dgm:cxn modelId="{50360C0A-9BA7-4360-8017-53733C277674}" type="presParOf" srcId="{3D4A45D9-ADF7-4CD1-B10E-9F49833E3569}" destId="{9E4304E7-8391-46BF-9415-541EC673B2BD}" srcOrd="1" destOrd="0" presId="urn:microsoft.com/office/officeart/2005/8/layout/hProcess7#2"/>
    <dgm:cxn modelId="{352AB217-C128-4177-8C17-32AC6C1803AD}" type="presParOf" srcId="{3D4A45D9-ADF7-4CD1-B10E-9F49833E3569}" destId="{4F81A723-7282-4BC5-BBF3-9967E1BAB9EA}" srcOrd="2" destOrd="0" presId="urn:microsoft.com/office/officeart/2005/8/layout/hProcess7#2"/>
    <dgm:cxn modelId="{621D7B1C-6012-4D7B-81E9-C9B5B06D8F80}" type="presParOf" srcId="{4F81A723-7282-4BC5-BBF3-9967E1BAB9EA}" destId="{31F374FE-3CB6-43F5-8EAC-1C7D4BC9A834}" srcOrd="0" destOrd="0" presId="urn:microsoft.com/office/officeart/2005/8/layout/hProcess7#2"/>
    <dgm:cxn modelId="{DE5CD298-7277-44BC-A7D4-E11FD44EAC13}" type="presParOf" srcId="{4F81A723-7282-4BC5-BBF3-9967E1BAB9EA}" destId="{23F2AD5F-017C-4478-8FB9-BCC7AA6E9B8F}" srcOrd="1" destOrd="0" presId="urn:microsoft.com/office/officeart/2005/8/layout/hProcess7#2"/>
    <dgm:cxn modelId="{D341A83F-260D-4EFB-A704-338B61B8C3C7}" type="presParOf" srcId="{4F81A723-7282-4BC5-BBF3-9967E1BAB9EA}" destId="{64DFB183-4D10-48DF-A22B-97C6C91FB5EC}" srcOrd="2" destOrd="0" presId="urn:microsoft.com/office/officeart/2005/8/layout/hProcess7#2"/>
    <dgm:cxn modelId="{8AF50554-9953-4C3C-A21E-60DADA0DCF1F}" type="presParOf" srcId="{3D4A45D9-ADF7-4CD1-B10E-9F49833E3569}" destId="{6053E2D5-E333-4581-B30D-D54700B6F652}" srcOrd="3" destOrd="0" presId="urn:microsoft.com/office/officeart/2005/8/layout/hProcess7#2"/>
    <dgm:cxn modelId="{CB278A9B-E9A6-4026-9411-3E661DD56A59}" type="presParOf" srcId="{3D4A45D9-ADF7-4CD1-B10E-9F49833E3569}" destId="{2EC8D0BC-6D70-4ACD-9301-4593886E232D}" srcOrd="4" destOrd="0" presId="urn:microsoft.com/office/officeart/2005/8/layout/hProcess7#2"/>
    <dgm:cxn modelId="{A5E7D6DE-0F12-48A8-B581-BCE142C471C7}" type="presParOf" srcId="{2EC8D0BC-6D70-4ACD-9301-4593886E232D}" destId="{EAA89DDB-0711-4194-8E41-49E0CD0F417C}" srcOrd="0" destOrd="0" presId="urn:microsoft.com/office/officeart/2005/8/layout/hProcess7#2"/>
    <dgm:cxn modelId="{F65CD3E9-3EAD-44D9-B83D-70272DA44B50}" type="presParOf" srcId="{2EC8D0BC-6D70-4ACD-9301-4593886E232D}" destId="{B80A84F0-FC8C-4EA9-95C6-2D3C004290B7}" srcOrd="1" destOrd="0" presId="urn:microsoft.com/office/officeart/2005/8/layout/hProcess7#2"/>
    <dgm:cxn modelId="{14B1CADC-0F59-4050-AE43-44C10313E36C}" type="presParOf" srcId="{2EC8D0BC-6D70-4ACD-9301-4593886E232D}" destId="{56AAF754-4FA5-4B6B-9CC8-E6D1B2E1E1EA}" srcOrd="2" destOrd="0" presId="urn:microsoft.com/office/officeart/2005/8/layout/hProcess7#2"/>
    <dgm:cxn modelId="{A53C548C-3F28-4FB2-86BB-A32F74D20182}" type="presParOf" srcId="{3D4A45D9-ADF7-4CD1-B10E-9F49833E3569}" destId="{170D8323-C95F-4B44-ABC1-B67B05EBF48A}" srcOrd="5" destOrd="0" presId="urn:microsoft.com/office/officeart/2005/8/layout/hProcess7#2"/>
    <dgm:cxn modelId="{2CDA967E-6D3F-4263-BB94-F2319EAC1D83}" type="presParOf" srcId="{3D4A45D9-ADF7-4CD1-B10E-9F49833E3569}" destId="{B9CF446F-1663-4150-AB0C-A1729C07C60B}" srcOrd="6" destOrd="0" presId="urn:microsoft.com/office/officeart/2005/8/layout/hProcess7#2"/>
    <dgm:cxn modelId="{EE1A6F12-9E5C-4F37-B387-EB8DC32A8BA9}" type="presParOf" srcId="{B9CF446F-1663-4150-AB0C-A1729C07C60B}" destId="{C9E7AA3C-2E3F-451A-8451-530A930F0F31}" srcOrd="0" destOrd="0" presId="urn:microsoft.com/office/officeart/2005/8/layout/hProcess7#2"/>
    <dgm:cxn modelId="{8CC6BFB7-26A9-4D2A-B8A1-A7BCED8400C3}" type="presParOf" srcId="{B9CF446F-1663-4150-AB0C-A1729C07C60B}" destId="{DBE4C111-79D5-484E-B9CB-322A51AA8F76}" srcOrd="1" destOrd="0" presId="urn:microsoft.com/office/officeart/2005/8/layout/hProcess7#2"/>
    <dgm:cxn modelId="{100D41D5-71C1-4961-B695-C09CC0573DD9}" type="presParOf" srcId="{B9CF446F-1663-4150-AB0C-A1729C07C60B}" destId="{2A2BF070-E6FC-4FDC-A900-3FCF4539F4BC}" srcOrd="2" destOrd="0" presId="urn:microsoft.com/office/officeart/2005/8/layout/hProcess7#2"/>
    <dgm:cxn modelId="{D4FAED99-13A9-4F16-85EC-155F05FB2B1F}" type="presParOf" srcId="{3D4A45D9-ADF7-4CD1-B10E-9F49833E3569}" destId="{FA4388A3-27A9-4A44-9A37-988541690BAC}" srcOrd="7" destOrd="0" presId="urn:microsoft.com/office/officeart/2005/8/layout/hProcess7#2"/>
    <dgm:cxn modelId="{0157ABEA-B5DA-45D3-8BD3-CA8BE8980FFA}" type="presParOf" srcId="{3D4A45D9-ADF7-4CD1-B10E-9F49833E3569}" destId="{8B89AA25-1D86-4B32-BDC7-8C1A7CE98BFE}" srcOrd="8" destOrd="0" presId="urn:microsoft.com/office/officeart/2005/8/layout/hProcess7#2"/>
    <dgm:cxn modelId="{2F472C05-368F-4FFE-AD03-D2913CFB4897}" type="presParOf" srcId="{8B89AA25-1D86-4B32-BDC7-8C1A7CE98BFE}" destId="{3DBDE519-00DC-42AC-8B93-8E3A25E5E5CE}" srcOrd="0" destOrd="0" presId="urn:microsoft.com/office/officeart/2005/8/layout/hProcess7#2"/>
    <dgm:cxn modelId="{CC457254-EEF0-4522-91A6-B0D153240959}" type="presParOf" srcId="{8B89AA25-1D86-4B32-BDC7-8C1A7CE98BFE}" destId="{46683551-924C-457A-82FB-2F83789FF311}" srcOrd="1" destOrd="0" presId="urn:microsoft.com/office/officeart/2005/8/layout/hProcess7#2"/>
    <dgm:cxn modelId="{1338AEFA-4642-4D06-B1C1-82F2B5F79128}" type="presParOf" srcId="{8B89AA25-1D86-4B32-BDC7-8C1A7CE98BFE}" destId="{E4927D95-E52A-44D5-978C-A5A8C2A9260D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57C910-FC27-4F87-B3CE-C1CC23ABF509}" type="doc">
      <dgm:prSet loTypeId="urn:microsoft.com/office/officeart/2005/8/layout/matrix1" loCatId="matrix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0EF46B-3E00-4DE6-A914-1674FAD3CAC6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Государственное управление в сфере безопасности  и гигиены труда</a:t>
          </a:r>
          <a:endParaRPr lang="ru-RU" sz="2400" dirty="0"/>
        </a:p>
      </dgm:t>
    </dgm:pt>
    <dgm:pt modelId="{F3B9E2CA-8121-4A83-8C50-409FE93CCE68}" type="parTrans" cxnId="{6450BD79-9A59-42F3-BBB2-542064A779EA}">
      <dgm:prSet/>
      <dgm:spPr/>
      <dgm:t>
        <a:bodyPr/>
        <a:lstStyle/>
        <a:p>
          <a:endParaRPr lang="ru-RU"/>
        </a:p>
      </dgm:t>
    </dgm:pt>
    <dgm:pt modelId="{6F81176C-1057-4D5F-B83D-79F47BF083F7}" type="sibTrans" cxnId="{6450BD79-9A59-42F3-BBB2-542064A779EA}">
      <dgm:prSet/>
      <dgm:spPr/>
      <dgm:t>
        <a:bodyPr/>
        <a:lstStyle/>
        <a:p>
          <a:endParaRPr lang="ru-RU"/>
        </a:p>
      </dgm:t>
    </dgm:pt>
    <dgm:pt modelId="{6108CC16-B2CA-4FA4-9629-8FCC54738FD2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Права и обязанности работодателя в сфере безопасности и гигиены труда</a:t>
          </a:r>
          <a:endParaRPr lang="ru-RU" sz="2400" dirty="0"/>
        </a:p>
      </dgm:t>
    </dgm:pt>
    <dgm:pt modelId="{83497AE7-D640-40F5-ADF7-7F31A4E86558}" type="parTrans" cxnId="{B7C53095-92BB-4FB1-9561-2448A40A7C39}">
      <dgm:prSet/>
      <dgm:spPr/>
      <dgm:t>
        <a:bodyPr/>
        <a:lstStyle/>
        <a:p>
          <a:endParaRPr lang="ru-RU"/>
        </a:p>
      </dgm:t>
    </dgm:pt>
    <dgm:pt modelId="{8503B1A9-83B3-4932-A501-E6AB0D8F4245}" type="sibTrans" cxnId="{B7C53095-92BB-4FB1-9561-2448A40A7C39}">
      <dgm:prSet/>
      <dgm:spPr/>
      <dgm:t>
        <a:bodyPr/>
        <a:lstStyle/>
        <a:p>
          <a:endParaRPr lang="ru-RU"/>
        </a:p>
      </dgm:t>
    </dgm:pt>
    <dgm:pt modelId="{BA88C8E0-642C-4A27-9EE9-2F0F4A85B77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Управление профессиональными рисками</a:t>
          </a:r>
          <a:endParaRPr lang="ru-RU" sz="2400" dirty="0"/>
        </a:p>
      </dgm:t>
    </dgm:pt>
    <dgm:pt modelId="{9F7C6B9F-D324-4784-BF8F-FE29F217227E}" type="parTrans" cxnId="{D7676554-38D3-4DFE-8F57-B4DCBC84854C}">
      <dgm:prSet/>
      <dgm:spPr/>
      <dgm:t>
        <a:bodyPr/>
        <a:lstStyle/>
        <a:p>
          <a:endParaRPr lang="ru-RU"/>
        </a:p>
      </dgm:t>
    </dgm:pt>
    <dgm:pt modelId="{89A190E6-C83E-41D6-AA5F-E445FA42F727}" type="sibTrans" cxnId="{D7676554-38D3-4DFE-8F57-B4DCBC84854C}">
      <dgm:prSet/>
      <dgm:spPr/>
      <dgm:t>
        <a:bodyPr/>
        <a:lstStyle/>
        <a:p>
          <a:endParaRPr lang="ru-RU"/>
        </a:p>
      </dgm:t>
    </dgm:pt>
    <dgm:pt modelId="{16B4D13E-3739-4671-A08E-43CF3B7F9B9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Расследование несчастных случаев, микротравм и инцидентов на производстве</a:t>
          </a:r>
          <a:endParaRPr lang="ru-RU" sz="2400" dirty="0"/>
        </a:p>
      </dgm:t>
    </dgm:pt>
    <dgm:pt modelId="{06DE4BC8-2E0C-41E9-B81E-6019CF7C516C}" type="parTrans" cxnId="{273C886D-8F93-4BEF-8C93-527D060B7B55}">
      <dgm:prSet/>
      <dgm:spPr/>
      <dgm:t>
        <a:bodyPr/>
        <a:lstStyle/>
        <a:p>
          <a:endParaRPr lang="ru-RU"/>
        </a:p>
      </dgm:t>
    </dgm:pt>
    <dgm:pt modelId="{B4F0D766-FC48-4721-AAE2-E3B869E65556}" type="sibTrans" cxnId="{273C886D-8F93-4BEF-8C93-527D060B7B55}">
      <dgm:prSet/>
      <dgm:spPr/>
      <dgm:t>
        <a:bodyPr/>
        <a:lstStyle/>
        <a:p>
          <a:endParaRPr lang="ru-RU"/>
        </a:p>
      </dgm:t>
    </dgm:pt>
    <dgm:pt modelId="{3F60EA40-30AC-4DF7-AC6E-24C08947329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/>
            <a:t>Оказание услуг в области безопасности и гигиены труда</a:t>
          </a:r>
          <a:endParaRPr lang="ru-RU" sz="2400" dirty="0"/>
        </a:p>
      </dgm:t>
    </dgm:pt>
    <dgm:pt modelId="{CFFA8FC7-5E20-47D7-9769-48E622643A7B}" type="parTrans" cxnId="{67FA2179-952E-4E67-AF8E-E6AE7C60C51D}">
      <dgm:prSet/>
      <dgm:spPr/>
      <dgm:t>
        <a:bodyPr/>
        <a:lstStyle/>
        <a:p>
          <a:endParaRPr lang="ru-RU"/>
        </a:p>
      </dgm:t>
    </dgm:pt>
    <dgm:pt modelId="{3DE56590-C17E-4B94-BFCB-F83A3BD67DF9}" type="sibTrans" cxnId="{67FA2179-952E-4E67-AF8E-E6AE7C60C51D}">
      <dgm:prSet/>
      <dgm:spPr/>
      <dgm:t>
        <a:bodyPr/>
        <a:lstStyle/>
        <a:p>
          <a:endParaRPr lang="ru-RU"/>
        </a:p>
      </dgm:t>
    </dgm:pt>
    <dgm:pt modelId="{0F348BD5-A14E-4F10-9A4E-5EC30E5FDB30}" type="pres">
      <dgm:prSet presAssocID="{8957C910-FC27-4F87-B3CE-C1CC23ABF50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A39A67-37D4-42C4-85FC-CA7F4D624B81}" type="pres">
      <dgm:prSet presAssocID="{8957C910-FC27-4F87-B3CE-C1CC23ABF509}" presName="matrix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2AD9543-03E9-48B3-96CA-82D5345D305D}" type="pres">
      <dgm:prSet presAssocID="{8957C910-FC27-4F87-B3CE-C1CC23ABF509}" presName="tile1" presStyleLbl="node1" presStyleIdx="0" presStyleCnt="4" custScaleY="111902" custLinFactNeighborX="-1754" custLinFactNeighborY="5951"/>
      <dgm:spPr/>
      <dgm:t>
        <a:bodyPr/>
        <a:lstStyle/>
        <a:p>
          <a:endParaRPr lang="ru-RU"/>
        </a:p>
      </dgm:t>
    </dgm:pt>
    <dgm:pt modelId="{173BF8D8-650F-4C17-A07F-59C1F1A6D463}" type="pres">
      <dgm:prSet presAssocID="{8957C910-FC27-4F87-B3CE-C1CC23ABF50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FD3D7-781F-404B-8FB2-2F4F448BA169}" type="pres">
      <dgm:prSet presAssocID="{8957C910-FC27-4F87-B3CE-C1CC23ABF509}" presName="tile2" presStyleLbl="node1" presStyleIdx="1" presStyleCnt="4"/>
      <dgm:spPr/>
      <dgm:t>
        <a:bodyPr/>
        <a:lstStyle/>
        <a:p>
          <a:endParaRPr lang="ru-RU"/>
        </a:p>
      </dgm:t>
    </dgm:pt>
    <dgm:pt modelId="{1EAC04A4-CB26-4C70-B9DF-5DB05DA8A318}" type="pres">
      <dgm:prSet presAssocID="{8957C910-FC27-4F87-B3CE-C1CC23ABF50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A7061-6879-46F0-AFE3-19406D89B2CC}" type="pres">
      <dgm:prSet presAssocID="{8957C910-FC27-4F87-B3CE-C1CC23ABF509}" presName="tile3" presStyleLbl="node1" presStyleIdx="2" presStyleCnt="4"/>
      <dgm:spPr/>
      <dgm:t>
        <a:bodyPr/>
        <a:lstStyle/>
        <a:p>
          <a:endParaRPr lang="ru-RU"/>
        </a:p>
      </dgm:t>
    </dgm:pt>
    <dgm:pt modelId="{A3C99963-9D9D-49D2-B167-ECDC11311475}" type="pres">
      <dgm:prSet presAssocID="{8957C910-FC27-4F87-B3CE-C1CC23ABF50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B650C-0796-4A51-91A9-A6E4746AF9F1}" type="pres">
      <dgm:prSet presAssocID="{8957C910-FC27-4F87-B3CE-C1CC23ABF509}" presName="tile4" presStyleLbl="node1" presStyleIdx="3" presStyleCnt="4"/>
      <dgm:spPr/>
      <dgm:t>
        <a:bodyPr/>
        <a:lstStyle/>
        <a:p>
          <a:endParaRPr lang="ru-RU"/>
        </a:p>
      </dgm:t>
    </dgm:pt>
    <dgm:pt modelId="{B5A69BFB-1770-46AB-B02F-DB266239439E}" type="pres">
      <dgm:prSet presAssocID="{8957C910-FC27-4F87-B3CE-C1CC23ABF50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13EBD-5D64-45D5-B522-3BB00D40EF5C}" type="pres">
      <dgm:prSet presAssocID="{8957C910-FC27-4F87-B3CE-C1CC23ABF509}" presName="centerTile" presStyleLbl="fgShp" presStyleIdx="0" presStyleCnt="1" custScaleX="122807" custScaleY="1500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9968A-1EE2-45F9-970F-CDFE448FEB35}" type="presOf" srcId="{16B4D13E-3739-4671-A08E-43CF3B7F9B91}" destId="{A3C99963-9D9D-49D2-B167-ECDC11311475}" srcOrd="1" destOrd="0" presId="urn:microsoft.com/office/officeart/2005/8/layout/matrix1"/>
    <dgm:cxn modelId="{67FA2179-952E-4E67-AF8E-E6AE7C60C51D}" srcId="{E60EF46B-3E00-4DE6-A914-1674FAD3CAC6}" destId="{3F60EA40-30AC-4DF7-AC6E-24C089473291}" srcOrd="3" destOrd="0" parTransId="{CFFA8FC7-5E20-47D7-9769-48E622643A7B}" sibTransId="{3DE56590-C17E-4B94-BFCB-F83A3BD67DF9}"/>
    <dgm:cxn modelId="{FF9E6F20-557A-430E-8981-3BC53970F178}" type="presOf" srcId="{BA88C8E0-642C-4A27-9EE9-2F0F4A85B771}" destId="{44BFD3D7-781F-404B-8FB2-2F4F448BA169}" srcOrd="0" destOrd="0" presId="urn:microsoft.com/office/officeart/2005/8/layout/matrix1"/>
    <dgm:cxn modelId="{159AFB23-4062-49DB-8B19-80C90E499317}" type="presOf" srcId="{BA88C8E0-642C-4A27-9EE9-2F0F4A85B771}" destId="{1EAC04A4-CB26-4C70-B9DF-5DB05DA8A318}" srcOrd="1" destOrd="0" presId="urn:microsoft.com/office/officeart/2005/8/layout/matrix1"/>
    <dgm:cxn modelId="{FEFFB49C-C074-4E58-9E62-4218EB1C9416}" type="presOf" srcId="{6108CC16-B2CA-4FA4-9629-8FCC54738FD2}" destId="{173BF8D8-650F-4C17-A07F-59C1F1A6D463}" srcOrd="1" destOrd="0" presId="urn:microsoft.com/office/officeart/2005/8/layout/matrix1"/>
    <dgm:cxn modelId="{66BC465B-AE3D-4CD5-B8F4-7FEA60AEAF99}" type="presOf" srcId="{8957C910-FC27-4F87-B3CE-C1CC23ABF509}" destId="{0F348BD5-A14E-4F10-9A4E-5EC30E5FDB30}" srcOrd="0" destOrd="0" presId="urn:microsoft.com/office/officeart/2005/8/layout/matrix1"/>
    <dgm:cxn modelId="{6450BD79-9A59-42F3-BBB2-542064A779EA}" srcId="{8957C910-FC27-4F87-B3CE-C1CC23ABF509}" destId="{E60EF46B-3E00-4DE6-A914-1674FAD3CAC6}" srcOrd="0" destOrd="0" parTransId="{F3B9E2CA-8121-4A83-8C50-409FE93CCE68}" sibTransId="{6F81176C-1057-4D5F-B83D-79F47BF083F7}"/>
    <dgm:cxn modelId="{D7676554-38D3-4DFE-8F57-B4DCBC84854C}" srcId="{E60EF46B-3E00-4DE6-A914-1674FAD3CAC6}" destId="{BA88C8E0-642C-4A27-9EE9-2F0F4A85B771}" srcOrd="1" destOrd="0" parTransId="{9F7C6B9F-D324-4784-BF8F-FE29F217227E}" sibTransId="{89A190E6-C83E-41D6-AA5F-E445FA42F727}"/>
    <dgm:cxn modelId="{26F09045-C8D2-4D12-814D-66737B3BD4C6}" type="presOf" srcId="{E60EF46B-3E00-4DE6-A914-1674FAD3CAC6}" destId="{40D13EBD-5D64-45D5-B522-3BB00D40EF5C}" srcOrd="0" destOrd="0" presId="urn:microsoft.com/office/officeart/2005/8/layout/matrix1"/>
    <dgm:cxn modelId="{919758C4-1F4A-4EC0-AF1F-C53228917074}" type="presOf" srcId="{6108CC16-B2CA-4FA4-9629-8FCC54738FD2}" destId="{82AD9543-03E9-48B3-96CA-82D5345D305D}" srcOrd="0" destOrd="0" presId="urn:microsoft.com/office/officeart/2005/8/layout/matrix1"/>
    <dgm:cxn modelId="{840E6EA5-5E07-47A7-81E1-376E8FF6FD6A}" type="presOf" srcId="{16B4D13E-3739-4671-A08E-43CF3B7F9B91}" destId="{B6EA7061-6879-46F0-AFE3-19406D89B2CC}" srcOrd="0" destOrd="0" presId="urn:microsoft.com/office/officeart/2005/8/layout/matrix1"/>
    <dgm:cxn modelId="{B9F18425-B46C-4932-B33D-747777E2B537}" type="presOf" srcId="{3F60EA40-30AC-4DF7-AC6E-24C089473291}" destId="{B5A69BFB-1770-46AB-B02F-DB266239439E}" srcOrd="1" destOrd="0" presId="urn:microsoft.com/office/officeart/2005/8/layout/matrix1"/>
    <dgm:cxn modelId="{B7C53095-92BB-4FB1-9561-2448A40A7C39}" srcId="{E60EF46B-3E00-4DE6-A914-1674FAD3CAC6}" destId="{6108CC16-B2CA-4FA4-9629-8FCC54738FD2}" srcOrd="0" destOrd="0" parTransId="{83497AE7-D640-40F5-ADF7-7F31A4E86558}" sibTransId="{8503B1A9-83B3-4932-A501-E6AB0D8F4245}"/>
    <dgm:cxn modelId="{273C886D-8F93-4BEF-8C93-527D060B7B55}" srcId="{E60EF46B-3E00-4DE6-A914-1674FAD3CAC6}" destId="{16B4D13E-3739-4671-A08E-43CF3B7F9B91}" srcOrd="2" destOrd="0" parTransId="{06DE4BC8-2E0C-41E9-B81E-6019CF7C516C}" sibTransId="{B4F0D766-FC48-4721-AAE2-E3B869E65556}"/>
    <dgm:cxn modelId="{21659E28-8A31-41E9-92E5-64D1E7CE7BD7}" type="presOf" srcId="{3F60EA40-30AC-4DF7-AC6E-24C089473291}" destId="{63BB650C-0796-4A51-91A9-A6E4746AF9F1}" srcOrd="0" destOrd="0" presId="urn:microsoft.com/office/officeart/2005/8/layout/matrix1"/>
    <dgm:cxn modelId="{80868BD9-CFF4-4133-B82C-8654E06B3A24}" type="presParOf" srcId="{0F348BD5-A14E-4F10-9A4E-5EC30E5FDB30}" destId="{97A39A67-37D4-42C4-85FC-CA7F4D624B81}" srcOrd="0" destOrd="0" presId="urn:microsoft.com/office/officeart/2005/8/layout/matrix1"/>
    <dgm:cxn modelId="{192D0108-4234-4AA8-BCC0-092605305470}" type="presParOf" srcId="{97A39A67-37D4-42C4-85FC-CA7F4D624B81}" destId="{82AD9543-03E9-48B3-96CA-82D5345D305D}" srcOrd="0" destOrd="0" presId="urn:microsoft.com/office/officeart/2005/8/layout/matrix1"/>
    <dgm:cxn modelId="{4CBC5174-0013-4A01-B41D-E6D3363678F0}" type="presParOf" srcId="{97A39A67-37D4-42C4-85FC-CA7F4D624B81}" destId="{173BF8D8-650F-4C17-A07F-59C1F1A6D463}" srcOrd="1" destOrd="0" presId="urn:microsoft.com/office/officeart/2005/8/layout/matrix1"/>
    <dgm:cxn modelId="{4AD668FC-D627-499F-A34B-D30FB78ACB0D}" type="presParOf" srcId="{97A39A67-37D4-42C4-85FC-CA7F4D624B81}" destId="{44BFD3D7-781F-404B-8FB2-2F4F448BA169}" srcOrd="2" destOrd="0" presId="urn:microsoft.com/office/officeart/2005/8/layout/matrix1"/>
    <dgm:cxn modelId="{75A7DE40-7E6C-4204-A593-50B784AC9040}" type="presParOf" srcId="{97A39A67-37D4-42C4-85FC-CA7F4D624B81}" destId="{1EAC04A4-CB26-4C70-B9DF-5DB05DA8A318}" srcOrd="3" destOrd="0" presId="urn:microsoft.com/office/officeart/2005/8/layout/matrix1"/>
    <dgm:cxn modelId="{1C2766FE-8A2C-4FD2-B10F-E9EF95D512B5}" type="presParOf" srcId="{97A39A67-37D4-42C4-85FC-CA7F4D624B81}" destId="{B6EA7061-6879-46F0-AFE3-19406D89B2CC}" srcOrd="4" destOrd="0" presId="urn:microsoft.com/office/officeart/2005/8/layout/matrix1"/>
    <dgm:cxn modelId="{FBBAB753-812B-403E-91E5-DF7A7EB50E48}" type="presParOf" srcId="{97A39A67-37D4-42C4-85FC-CA7F4D624B81}" destId="{A3C99963-9D9D-49D2-B167-ECDC11311475}" srcOrd="5" destOrd="0" presId="urn:microsoft.com/office/officeart/2005/8/layout/matrix1"/>
    <dgm:cxn modelId="{5A0247EA-2B87-4154-9125-709E0210EC89}" type="presParOf" srcId="{97A39A67-37D4-42C4-85FC-CA7F4D624B81}" destId="{63BB650C-0796-4A51-91A9-A6E4746AF9F1}" srcOrd="6" destOrd="0" presId="urn:microsoft.com/office/officeart/2005/8/layout/matrix1"/>
    <dgm:cxn modelId="{CFB9F271-7819-4963-B86A-699436E139B4}" type="presParOf" srcId="{97A39A67-37D4-42C4-85FC-CA7F4D624B81}" destId="{B5A69BFB-1770-46AB-B02F-DB266239439E}" srcOrd="7" destOrd="0" presId="urn:microsoft.com/office/officeart/2005/8/layout/matrix1"/>
    <dgm:cxn modelId="{63BA1B80-7BA9-43F7-9FF5-5ED401A982A5}" type="presParOf" srcId="{0F348BD5-A14E-4F10-9A4E-5EC30E5FDB30}" destId="{40D13EBD-5D64-45D5-B522-3BB00D40EF5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0F37DF-3651-4E4D-AF9F-8576E87A1A25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BB77D80E-D489-4074-8BF4-BE6C54EC66A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Изменится миссия, технологии и направленность деятельности федеральной инспекции труда </a:t>
          </a:r>
          <a:endParaRPr lang="ru-RU" sz="2000" b="1" dirty="0">
            <a:solidFill>
              <a:schemeClr val="bg1"/>
            </a:solidFill>
          </a:endParaRPr>
        </a:p>
      </dgm:t>
    </dgm:pt>
    <dgm:pt modelId="{3F99B925-7481-43BA-80B7-CA3DBC67A153}" type="parTrans" cxnId="{925F7768-6EE8-4D00-ADFB-15C4B751A8BC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FA6627A6-F7E5-4C5E-9C2B-7E92B80870AB}" type="sibTrans" cxnId="{925F7768-6EE8-4D00-ADFB-15C4B751A8BC}">
      <dgm:prSet custT="1"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153C4AB8-08E7-4362-9333-027FA121D65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Сформируется  потребность работников в «цивилизованных» условиях труда, обеспеченных эффективными механизмами защиты</a:t>
          </a:r>
          <a:endParaRPr lang="ru-RU" sz="2000" b="1" dirty="0">
            <a:solidFill>
              <a:schemeClr val="bg1"/>
            </a:solidFill>
          </a:endParaRPr>
        </a:p>
      </dgm:t>
    </dgm:pt>
    <dgm:pt modelId="{EF767373-BF6C-4B7A-A526-B3303789C5D1}" type="parTrans" cxnId="{0BB12FD4-EFB5-4713-8781-D3A62A6A8A17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5E3F731C-F2DB-4E14-A150-2A0FECDCFCB5}" type="sibTrans" cxnId="{0BB12FD4-EFB5-4713-8781-D3A62A6A8A17}">
      <dgm:prSet custT="1"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8F7573B5-A2F8-46FC-90DA-772F838B6DC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Осуществится переориентация работодателей к активному обеспечению исполнения требований трудового законодательства</a:t>
          </a:r>
          <a:endParaRPr lang="ru-RU" sz="2000" b="1" dirty="0">
            <a:solidFill>
              <a:schemeClr val="bg1"/>
            </a:solidFill>
          </a:endParaRPr>
        </a:p>
      </dgm:t>
    </dgm:pt>
    <dgm:pt modelId="{F49B7C49-F965-4672-80C9-8AA03843ED90}" type="parTrans" cxnId="{108F0E4A-110C-4D0F-9449-C48C1DF696F7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A2682A18-BE0C-4D9A-9440-46AFE5D2E5EB}" type="sibTrans" cxnId="{108F0E4A-110C-4D0F-9449-C48C1DF696F7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C6597ACC-9608-4FC6-85BE-D3622626D5EA}" type="pres">
      <dgm:prSet presAssocID="{B20F37DF-3651-4E4D-AF9F-8576E87A1A25}" presName="Name0" presStyleCnt="0">
        <dgm:presLayoutVars>
          <dgm:dir/>
          <dgm:resizeHandles val="exact"/>
        </dgm:presLayoutVars>
      </dgm:prSet>
      <dgm:spPr/>
    </dgm:pt>
    <dgm:pt modelId="{97AC9288-272A-42AE-9AB2-8FD9FD82DFAD}" type="pres">
      <dgm:prSet presAssocID="{BB77D80E-D489-4074-8BF4-BE6C54EC66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C4C7F-1B72-4D40-ADD4-F686D199C598}" type="pres">
      <dgm:prSet presAssocID="{FA6627A6-F7E5-4C5E-9C2B-7E92B80870A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DA4F377-9DF5-4618-B949-712F5062EAE9}" type="pres">
      <dgm:prSet presAssocID="{FA6627A6-F7E5-4C5E-9C2B-7E92B80870A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F42DA9A-3321-48BA-B94C-E597EB675A1B}" type="pres">
      <dgm:prSet presAssocID="{153C4AB8-08E7-4362-9333-027FA121D65F}" presName="node" presStyleLbl="node1" presStyleIdx="1" presStyleCnt="3" custScaleX="110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DA94F-6BD6-4AE8-B11F-EC7D653F8CF3}" type="pres">
      <dgm:prSet presAssocID="{5E3F731C-F2DB-4E14-A150-2A0FECDCFCB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C9783B1-0BD6-4F97-A225-C0B22D1D9768}" type="pres">
      <dgm:prSet presAssocID="{5E3F731C-F2DB-4E14-A150-2A0FECDCFCB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4A8890E-5CA9-4222-BAB7-684D33F4E60F}" type="pres">
      <dgm:prSet presAssocID="{8F7573B5-A2F8-46FC-90DA-772F838B6D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E44457-4064-4B8D-8F0C-24C39EF2A407}" type="presOf" srcId="{8F7573B5-A2F8-46FC-90DA-772F838B6DCB}" destId="{E4A8890E-5CA9-4222-BAB7-684D33F4E60F}" srcOrd="0" destOrd="0" presId="urn:microsoft.com/office/officeart/2005/8/layout/process1"/>
    <dgm:cxn modelId="{0BB12FD4-EFB5-4713-8781-D3A62A6A8A17}" srcId="{B20F37DF-3651-4E4D-AF9F-8576E87A1A25}" destId="{153C4AB8-08E7-4362-9333-027FA121D65F}" srcOrd="1" destOrd="0" parTransId="{EF767373-BF6C-4B7A-A526-B3303789C5D1}" sibTransId="{5E3F731C-F2DB-4E14-A150-2A0FECDCFCB5}"/>
    <dgm:cxn modelId="{786014C4-AC8B-475C-AF10-64F87706DEC7}" type="presOf" srcId="{FA6627A6-F7E5-4C5E-9C2B-7E92B80870AB}" destId="{CDA4F377-9DF5-4618-B949-712F5062EAE9}" srcOrd="1" destOrd="0" presId="urn:microsoft.com/office/officeart/2005/8/layout/process1"/>
    <dgm:cxn modelId="{108F0E4A-110C-4D0F-9449-C48C1DF696F7}" srcId="{B20F37DF-3651-4E4D-AF9F-8576E87A1A25}" destId="{8F7573B5-A2F8-46FC-90DA-772F838B6DCB}" srcOrd="2" destOrd="0" parTransId="{F49B7C49-F965-4672-80C9-8AA03843ED90}" sibTransId="{A2682A18-BE0C-4D9A-9440-46AFE5D2E5EB}"/>
    <dgm:cxn modelId="{925F7768-6EE8-4D00-ADFB-15C4B751A8BC}" srcId="{B20F37DF-3651-4E4D-AF9F-8576E87A1A25}" destId="{BB77D80E-D489-4074-8BF4-BE6C54EC66A1}" srcOrd="0" destOrd="0" parTransId="{3F99B925-7481-43BA-80B7-CA3DBC67A153}" sibTransId="{FA6627A6-F7E5-4C5E-9C2B-7E92B80870AB}"/>
    <dgm:cxn modelId="{42625549-5845-4858-8DEE-67A6B0796DA6}" type="presOf" srcId="{153C4AB8-08E7-4362-9333-027FA121D65F}" destId="{0F42DA9A-3321-48BA-B94C-E597EB675A1B}" srcOrd="0" destOrd="0" presId="urn:microsoft.com/office/officeart/2005/8/layout/process1"/>
    <dgm:cxn modelId="{B01BC0A4-BBB5-4CD9-9AE9-3CD9CBD5E3D7}" type="presOf" srcId="{5E3F731C-F2DB-4E14-A150-2A0FECDCFCB5}" destId="{FC9783B1-0BD6-4F97-A225-C0B22D1D9768}" srcOrd="1" destOrd="0" presId="urn:microsoft.com/office/officeart/2005/8/layout/process1"/>
    <dgm:cxn modelId="{71E84CC8-845D-4E76-9550-40450E50DD6A}" type="presOf" srcId="{5E3F731C-F2DB-4E14-A150-2A0FECDCFCB5}" destId="{2D2DA94F-6BD6-4AE8-B11F-EC7D653F8CF3}" srcOrd="0" destOrd="0" presId="urn:microsoft.com/office/officeart/2005/8/layout/process1"/>
    <dgm:cxn modelId="{A43E07FA-B8A7-4220-A084-3A64D2BA696B}" type="presOf" srcId="{FA6627A6-F7E5-4C5E-9C2B-7E92B80870AB}" destId="{CF0C4C7F-1B72-4D40-ADD4-F686D199C598}" srcOrd="0" destOrd="0" presId="urn:microsoft.com/office/officeart/2005/8/layout/process1"/>
    <dgm:cxn modelId="{4E57089A-3543-41C5-B7BB-8B1A2BF016D6}" type="presOf" srcId="{B20F37DF-3651-4E4D-AF9F-8576E87A1A25}" destId="{C6597ACC-9608-4FC6-85BE-D3622626D5EA}" srcOrd="0" destOrd="0" presId="urn:microsoft.com/office/officeart/2005/8/layout/process1"/>
    <dgm:cxn modelId="{95B6CC08-078D-4FE4-99C0-40F098A0977D}" type="presOf" srcId="{BB77D80E-D489-4074-8BF4-BE6C54EC66A1}" destId="{97AC9288-272A-42AE-9AB2-8FD9FD82DFAD}" srcOrd="0" destOrd="0" presId="urn:microsoft.com/office/officeart/2005/8/layout/process1"/>
    <dgm:cxn modelId="{419AF6B5-770E-49A2-A037-C587ECB66D2B}" type="presParOf" srcId="{C6597ACC-9608-4FC6-85BE-D3622626D5EA}" destId="{97AC9288-272A-42AE-9AB2-8FD9FD82DFAD}" srcOrd="0" destOrd="0" presId="urn:microsoft.com/office/officeart/2005/8/layout/process1"/>
    <dgm:cxn modelId="{DB3B7DD9-322B-4C94-AC6A-FB2B595351AD}" type="presParOf" srcId="{C6597ACC-9608-4FC6-85BE-D3622626D5EA}" destId="{CF0C4C7F-1B72-4D40-ADD4-F686D199C598}" srcOrd="1" destOrd="0" presId="urn:microsoft.com/office/officeart/2005/8/layout/process1"/>
    <dgm:cxn modelId="{2FFCF443-7BC7-419B-BFB4-E7D69C94525A}" type="presParOf" srcId="{CF0C4C7F-1B72-4D40-ADD4-F686D199C598}" destId="{CDA4F377-9DF5-4618-B949-712F5062EAE9}" srcOrd="0" destOrd="0" presId="urn:microsoft.com/office/officeart/2005/8/layout/process1"/>
    <dgm:cxn modelId="{C5A93D43-D963-45B7-869E-DAE5F0B1E6D5}" type="presParOf" srcId="{C6597ACC-9608-4FC6-85BE-D3622626D5EA}" destId="{0F42DA9A-3321-48BA-B94C-E597EB675A1B}" srcOrd="2" destOrd="0" presId="urn:microsoft.com/office/officeart/2005/8/layout/process1"/>
    <dgm:cxn modelId="{6CFF67B3-5870-45F5-8DEE-9C3A4FB4A84C}" type="presParOf" srcId="{C6597ACC-9608-4FC6-85BE-D3622626D5EA}" destId="{2D2DA94F-6BD6-4AE8-B11F-EC7D653F8CF3}" srcOrd="3" destOrd="0" presId="urn:microsoft.com/office/officeart/2005/8/layout/process1"/>
    <dgm:cxn modelId="{622A4F9F-892D-4415-9EB2-7E6C8F7EE99C}" type="presParOf" srcId="{2D2DA94F-6BD6-4AE8-B11F-EC7D653F8CF3}" destId="{FC9783B1-0BD6-4F97-A225-C0B22D1D9768}" srcOrd="0" destOrd="0" presId="urn:microsoft.com/office/officeart/2005/8/layout/process1"/>
    <dgm:cxn modelId="{B4D4718D-F538-43F6-809C-C9D55DE0391E}" type="presParOf" srcId="{C6597ACC-9608-4FC6-85BE-D3622626D5EA}" destId="{E4A8890E-5CA9-4222-BAB7-684D33F4E60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FC5B1F-B785-49AA-BD37-48CEB342018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C31EA5-DF8D-4754-8BA6-3233877C1E3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Calibri" pitchFamily="34" charset="0"/>
            </a:rPr>
            <a:t>Система </a:t>
          </a:r>
          <a:r>
            <a:rPr lang="ru-RU" sz="2000" b="1" dirty="0" err="1" smtClean="0">
              <a:latin typeface="Calibri" pitchFamily="34" charset="0"/>
            </a:rPr>
            <a:t>клиентоориентированных</a:t>
          </a:r>
          <a:r>
            <a:rPr lang="ru-RU" sz="2000" b="1" dirty="0" smtClean="0">
              <a:latin typeface="Calibri" pitchFamily="34" charset="0"/>
            </a:rPr>
            <a:t> интерактивных сервисов</a:t>
          </a:r>
          <a:br>
            <a:rPr lang="ru-RU" sz="2000" b="1" dirty="0" smtClean="0">
              <a:latin typeface="Calibri" pitchFamily="34" charset="0"/>
            </a:rPr>
          </a:br>
          <a:r>
            <a:rPr lang="ru-RU" sz="2000" b="1" dirty="0" smtClean="0">
              <a:latin typeface="Calibri" pitchFamily="34" charset="0"/>
            </a:rPr>
            <a:t>для работников и работодателей</a:t>
          </a:r>
          <a:endParaRPr lang="ru-RU" sz="2000" kern="1200" dirty="0" smtClean="0">
            <a:latin typeface="Calibri" pitchFamily="34" charset="0"/>
          </a:endParaRPr>
        </a:p>
        <a:p>
          <a:endParaRPr lang="ru-RU" sz="2000" dirty="0"/>
        </a:p>
      </dgm:t>
    </dgm:pt>
    <dgm:pt modelId="{4BEC6F73-AA5E-486B-8717-8AA497C13DB4}" type="parTrans" cxnId="{2CCB0113-364F-4F23-B92D-75BB1B498258}">
      <dgm:prSet/>
      <dgm:spPr/>
      <dgm:t>
        <a:bodyPr/>
        <a:lstStyle/>
        <a:p>
          <a:endParaRPr lang="ru-RU"/>
        </a:p>
      </dgm:t>
    </dgm:pt>
    <dgm:pt modelId="{1BB03B61-CBB5-49BF-AFDF-C1DF217AD3F5}" type="sibTrans" cxnId="{2CCB0113-364F-4F23-B92D-75BB1B498258}">
      <dgm:prSet/>
      <dgm:spPr/>
      <dgm:t>
        <a:bodyPr/>
        <a:lstStyle/>
        <a:p>
          <a:endParaRPr lang="ru-RU"/>
        </a:p>
      </dgm:t>
    </dgm:pt>
    <dgm:pt modelId="{0FD3F65A-2ACA-434A-9F3A-FECC311B4032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Calibri" pitchFamily="34" charset="0"/>
            </a:rPr>
            <a:t>Автоматизированная система управления контрольно-надзорной деятельностью</a:t>
          </a:r>
          <a:endParaRPr lang="ru-RU" sz="2000" kern="1200" dirty="0" smtClean="0">
            <a:solidFill>
              <a:srgbClr val="002060"/>
            </a:solidFill>
            <a:latin typeface="Calibri" pitchFamily="34" charset="0"/>
          </a:endParaRPr>
        </a:p>
        <a:p>
          <a:endParaRPr lang="ru-RU" sz="2000" dirty="0"/>
        </a:p>
      </dgm:t>
    </dgm:pt>
    <dgm:pt modelId="{9691E9B7-47D1-4EA3-A34D-5A890CE9EEB1}" type="parTrans" cxnId="{D5D412A1-8D9F-4DFA-95DC-3D86D88DE021}">
      <dgm:prSet/>
      <dgm:spPr/>
      <dgm:t>
        <a:bodyPr/>
        <a:lstStyle/>
        <a:p>
          <a:endParaRPr lang="ru-RU"/>
        </a:p>
      </dgm:t>
    </dgm:pt>
    <dgm:pt modelId="{182A2FD3-6106-4479-BD45-46CF10BD9B72}" type="sibTrans" cxnId="{D5D412A1-8D9F-4DFA-95DC-3D86D88DE021}">
      <dgm:prSet/>
      <dgm:spPr/>
      <dgm:t>
        <a:bodyPr/>
        <a:lstStyle/>
        <a:p>
          <a:endParaRPr lang="ru-RU"/>
        </a:p>
      </dgm:t>
    </dgm:pt>
    <dgm:pt modelId="{1C621EFD-0894-4D86-9204-C0926E6CB58F}" type="pres">
      <dgm:prSet presAssocID="{84FC5B1F-B785-49AA-BD37-48CEB34201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D44998-627D-47B2-A2A6-864DF51BB2E9}" type="pres">
      <dgm:prSet presAssocID="{FFC31EA5-DF8D-4754-8BA6-3233877C1E3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5F29A-B7DF-48DB-9586-2BB91EFC56AE}" type="pres">
      <dgm:prSet presAssocID="{0FD3F65A-2ACA-434A-9F3A-FECC311B403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0EBFB-12EC-42DA-84D3-95A47C0AF1AE}" type="presOf" srcId="{0FD3F65A-2ACA-434A-9F3A-FECC311B4032}" destId="{23B5F29A-B7DF-48DB-9586-2BB91EFC56AE}" srcOrd="0" destOrd="0" presId="urn:microsoft.com/office/officeart/2005/8/layout/arrow5"/>
    <dgm:cxn modelId="{D5D412A1-8D9F-4DFA-95DC-3D86D88DE021}" srcId="{84FC5B1F-B785-49AA-BD37-48CEB3420188}" destId="{0FD3F65A-2ACA-434A-9F3A-FECC311B4032}" srcOrd="1" destOrd="0" parTransId="{9691E9B7-47D1-4EA3-A34D-5A890CE9EEB1}" sibTransId="{182A2FD3-6106-4479-BD45-46CF10BD9B72}"/>
    <dgm:cxn modelId="{8353F6DB-5E6A-4ED0-86B2-563CC37BC7F8}" type="presOf" srcId="{FFC31EA5-DF8D-4754-8BA6-3233877C1E32}" destId="{72D44998-627D-47B2-A2A6-864DF51BB2E9}" srcOrd="0" destOrd="0" presId="urn:microsoft.com/office/officeart/2005/8/layout/arrow5"/>
    <dgm:cxn modelId="{2CCB0113-364F-4F23-B92D-75BB1B498258}" srcId="{84FC5B1F-B785-49AA-BD37-48CEB3420188}" destId="{FFC31EA5-DF8D-4754-8BA6-3233877C1E32}" srcOrd="0" destOrd="0" parTransId="{4BEC6F73-AA5E-486B-8717-8AA497C13DB4}" sibTransId="{1BB03B61-CBB5-49BF-AFDF-C1DF217AD3F5}"/>
    <dgm:cxn modelId="{27C675DD-5F2C-4599-8FB1-517F69D9D709}" type="presOf" srcId="{84FC5B1F-B785-49AA-BD37-48CEB3420188}" destId="{1C621EFD-0894-4D86-9204-C0926E6CB58F}" srcOrd="0" destOrd="0" presId="urn:microsoft.com/office/officeart/2005/8/layout/arrow5"/>
    <dgm:cxn modelId="{DFADC089-DD10-49D2-B73C-06307AAF071F}" type="presParOf" srcId="{1C621EFD-0894-4D86-9204-C0926E6CB58F}" destId="{72D44998-627D-47B2-A2A6-864DF51BB2E9}" srcOrd="0" destOrd="0" presId="urn:microsoft.com/office/officeart/2005/8/layout/arrow5"/>
    <dgm:cxn modelId="{706601FA-7209-4DD4-8E68-8E5DD235F2E9}" type="presParOf" srcId="{1C621EFD-0894-4D86-9204-C0926E6CB58F}" destId="{23B5F29A-B7DF-48DB-9586-2BB91EFC56A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D601E6-43E4-4D56-9914-51B7569CABE1}" type="doc">
      <dgm:prSet loTypeId="urn:microsoft.com/office/officeart/2005/8/layout/vProcess5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AE134FC-F81D-4903-BF73-0B44BE3B2777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/>
            <a:t>Исчерпывающая информация в доступной форме о требованиях трудового законодательства и повышение уровня своих правовых знаний</a:t>
          </a:r>
          <a:endParaRPr lang="ru-RU" sz="2000" dirty="0"/>
        </a:p>
      </dgm:t>
    </dgm:pt>
    <dgm:pt modelId="{83D7EC27-D2E4-496A-8D7C-B099B75C5FED}" type="parTrans" cxnId="{4153EC2F-64C8-48A8-B0D4-72181F09F321}">
      <dgm:prSet/>
      <dgm:spPr/>
      <dgm:t>
        <a:bodyPr/>
        <a:lstStyle/>
        <a:p>
          <a:endParaRPr lang="ru-RU"/>
        </a:p>
      </dgm:t>
    </dgm:pt>
    <dgm:pt modelId="{A933A8C4-9B5C-45F1-A217-058AEB4AFB6C}" type="sibTrans" cxnId="{4153EC2F-64C8-48A8-B0D4-72181F09F321}">
      <dgm:prSet/>
      <dgm:spPr/>
      <dgm:t>
        <a:bodyPr/>
        <a:lstStyle/>
        <a:p>
          <a:endParaRPr lang="ru-RU"/>
        </a:p>
      </dgm:t>
    </dgm:pt>
    <dgm:pt modelId="{B7C95D75-7620-4553-BACA-93677F8AA60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sz="2000" b="1" dirty="0" smtClean="0"/>
            <a:t>Возможность обращаться за разъяснениями о порядке исполнения данных требований, оперативно получать необходимые инструкции и уметь применять нормы трудового законодательства на практике</a:t>
          </a:r>
          <a:endParaRPr lang="ru-RU" sz="2000" dirty="0"/>
        </a:p>
      </dgm:t>
    </dgm:pt>
    <dgm:pt modelId="{136D4F06-EA17-4DFB-AF74-680A7A4DDEA8}" type="parTrans" cxnId="{7EBF79BD-A487-47F3-B608-EE97D13D1514}">
      <dgm:prSet/>
      <dgm:spPr/>
      <dgm:t>
        <a:bodyPr/>
        <a:lstStyle/>
        <a:p>
          <a:endParaRPr lang="ru-RU"/>
        </a:p>
      </dgm:t>
    </dgm:pt>
    <dgm:pt modelId="{1B9DB326-66B1-4C1C-A5E9-003B027AF77B}" type="sibTrans" cxnId="{7EBF79BD-A487-47F3-B608-EE97D13D1514}">
      <dgm:prSet/>
      <dgm:spPr/>
      <dgm:t>
        <a:bodyPr/>
        <a:lstStyle/>
        <a:p>
          <a:endParaRPr lang="ru-RU"/>
        </a:p>
      </dgm:t>
    </dgm:pt>
    <dgm:pt modelId="{F164188E-BB1B-48E9-B93C-FCA41325A55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2000" b="1" smtClean="0"/>
            <a:t>Возможность иметь неограниченный доступ к эффективным инструментам, предназначенным для устранения нарушений, защиты трудовых прав и реализации законных интересов граждан</a:t>
          </a:r>
          <a:endParaRPr lang="ru-RU" sz="2000" dirty="0"/>
        </a:p>
      </dgm:t>
    </dgm:pt>
    <dgm:pt modelId="{FD34F9D8-1EDB-4B34-92E5-4BDE675EF750}" type="parTrans" cxnId="{12F2DA80-E911-4269-A5C9-E7369ADD0B6A}">
      <dgm:prSet/>
      <dgm:spPr/>
      <dgm:t>
        <a:bodyPr/>
        <a:lstStyle/>
        <a:p>
          <a:endParaRPr lang="ru-RU"/>
        </a:p>
      </dgm:t>
    </dgm:pt>
    <dgm:pt modelId="{FBA146F1-C478-480F-8A4B-3903E81FE43A}" type="sibTrans" cxnId="{12F2DA80-E911-4269-A5C9-E7369ADD0B6A}">
      <dgm:prSet/>
      <dgm:spPr/>
      <dgm:t>
        <a:bodyPr/>
        <a:lstStyle/>
        <a:p>
          <a:endParaRPr lang="ru-RU"/>
        </a:p>
      </dgm:t>
    </dgm:pt>
    <dgm:pt modelId="{227A54F9-9618-4936-8F0E-5812DC32D485}" type="pres">
      <dgm:prSet presAssocID="{9AD601E6-43E4-4D56-9914-51B7569CABE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82DA3C-B5C5-4B88-841A-2E25B1C0E68C}" type="pres">
      <dgm:prSet presAssocID="{9AD601E6-43E4-4D56-9914-51B7569CABE1}" presName="dummyMaxCanvas" presStyleCnt="0">
        <dgm:presLayoutVars/>
      </dgm:prSet>
      <dgm:spPr/>
    </dgm:pt>
    <dgm:pt modelId="{6B725325-13EE-4240-B8F9-00AC9A6B63BC}" type="pres">
      <dgm:prSet presAssocID="{9AD601E6-43E4-4D56-9914-51B7569CABE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7287B-A06F-4F3B-8978-82C1E8A55B8F}" type="pres">
      <dgm:prSet presAssocID="{9AD601E6-43E4-4D56-9914-51B7569CABE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BF76C-EAEA-4985-A8CC-0E927E4BD5E7}" type="pres">
      <dgm:prSet presAssocID="{9AD601E6-43E4-4D56-9914-51B7569CABE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359-3F0B-44BE-B0AC-17B8A3020A50}" type="pres">
      <dgm:prSet presAssocID="{9AD601E6-43E4-4D56-9914-51B7569CABE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602A5-C7C6-4D4B-98F4-EE5AA72D6F18}" type="pres">
      <dgm:prSet presAssocID="{9AD601E6-43E4-4D56-9914-51B7569CABE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ED3D5-DBEB-41D8-BB8D-F0B27B01324D}" type="pres">
      <dgm:prSet presAssocID="{9AD601E6-43E4-4D56-9914-51B7569CABE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20126-D246-4F24-94A0-1C468C7F7086}" type="pres">
      <dgm:prSet presAssocID="{9AD601E6-43E4-4D56-9914-51B7569CABE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85354-7CD7-4E7F-846C-D1DAEAAF0170}" type="pres">
      <dgm:prSet presAssocID="{9AD601E6-43E4-4D56-9914-51B7569CABE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AE5FB-EC39-47DF-9395-225CF7FFD18A}" type="presOf" srcId="{0AE134FC-F81D-4903-BF73-0B44BE3B2777}" destId="{6B725325-13EE-4240-B8F9-00AC9A6B63BC}" srcOrd="0" destOrd="0" presId="urn:microsoft.com/office/officeart/2005/8/layout/vProcess5"/>
    <dgm:cxn modelId="{12F2DA80-E911-4269-A5C9-E7369ADD0B6A}" srcId="{9AD601E6-43E4-4D56-9914-51B7569CABE1}" destId="{F164188E-BB1B-48E9-B93C-FCA41325A559}" srcOrd="2" destOrd="0" parTransId="{FD34F9D8-1EDB-4B34-92E5-4BDE675EF750}" sibTransId="{FBA146F1-C478-480F-8A4B-3903E81FE43A}"/>
    <dgm:cxn modelId="{58D73321-7279-4C07-9B21-2A2E9027DF45}" type="presOf" srcId="{F164188E-BB1B-48E9-B93C-FCA41325A559}" destId="{9B385354-7CD7-4E7F-846C-D1DAEAAF0170}" srcOrd="1" destOrd="0" presId="urn:microsoft.com/office/officeart/2005/8/layout/vProcess5"/>
    <dgm:cxn modelId="{7EBF79BD-A487-47F3-B608-EE97D13D1514}" srcId="{9AD601E6-43E4-4D56-9914-51B7569CABE1}" destId="{B7C95D75-7620-4553-BACA-93677F8AA60F}" srcOrd="1" destOrd="0" parTransId="{136D4F06-EA17-4DFB-AF74-680A7A4DDEA8}" sibTransId="{1B9DB326-66B1-4C1C-A5E9-003B027AF77B}"/>
    <dgm:cxn modelId="{6567C925-CB26-42A7-A953-FC41A7F3808F}" type="presOf" srcId="{B7C95D75-7620-4553-BACA-93677F8AA60F}" destId="{3047287B-A06F-4F3B-8978-82C1E8A55B8F}" srcOrd="0" destOrd="0" presId="urn:microsoft.com/office/officeart/2005/8/layout/vProcess5"/>
    <dgm:cxn modelId="{7338F3D0-E7BB-4083-A85B-E6A7657DC325}" type="presOf" srcId="{F164188E-BB1B-48E9-B93C-FCA41325A559}" destId="{1C0BF76C-EAEA-4985-A8CC-0E927E4BD5E7}" srcOrd="0" destOrd="0" presId="urn:microsoft.com/office/officeart/2005/8/layout/vProcess5"/>
    <dgm:cxn modelId="{F6E8D498-EE75-413A-9EA7-8CC34D562C76}" type="presOf" srcId="{A933A8C4-9B5C-45F1-A217-058AEB4AFB6C}" destId="{4343C359-3F0B-44BE-B0AC-17B8A3020A50}" srcOrd="0" destOrd="0" presId="urn:microsoft.com/office/officeart/2005/8/layout/vProcess5"/>
    <dgm:cxn modelId="{AFDC4248-E146-4320-A957-34FA37319F71}" type="presOf" srcId="{1B9DB326-66B1-4C1C-A5E9-003B027AF77B}" destId="{208602A5-C7C6-4D4B-98F4-EE5AA72D6F18}" srcOrd="0" destOrd="0" presId="urn:microsoft.com/office/officeart/2005/8/layout/vProcess5"/>
    <dgm:cxn modelId="{8D7E1F16-4C46-429A-9EEE-AD0068FA9D50}" type="presOf" srcId="{9AD601E6-43E4-4D56-9914-51B7569CABE1}" destId="{227A54F9-9618-4936-8F0E-5812DC32D485}" srcOrd="0" destOrd="0" presId="urn:microsoft.com/office/officeart/2005/8/layout/vProcess5"/>
    <dgm:cxn modelId="{20774621-5212-47B5-A679-21715D886FBA}" type="presOf" srcId="{B7C95D75-7620-4553-BACA-93677F8AA60F}" destId="{50820126-D246-4F24-94A0-1C468C7F7086}" srcOrd="1" destOrd="0" presId="urn:microsoft.com/office/officeart/2005/8/layout/vProcess5"/>
    <dgm:cxn modelId="{30B8B11E-B5F4-4276-8AD2-879A35EFA10D}" type="presOf" srcId="{0AE134FC-F81D-4903-BF73-0B44BE3B2777}" destId="{4DAED3D5-DBEB-41D8-BB8D-F0B27B01324D}" srcOrd="1" destOrd="0" presId="urn:microsoft.com/office/officeart/2005/8/layout/vProcess5"/>
    <dgm:cxn modelId="{4153EC2F-64C8-48A8-B0D4-72181F09F321}" srcId="{9AD601E6-43E4-4D56-9914-51B7569CABE1}" destId="{0AE134FC-F81D-4903-BF73-0B44BE3B2777}" srcOrd="0" destOrd="0" parTransId="{83D7EC27-D2E4-496A-8D7C-B099B75C5FED}" sibTransId="{A933A8C4-9B5C-45F1-A217-058AEB4AFB6C}"/>
    <dgm:cxn modelId="{A646805D-1CB5-4FC6-9B38-50E313A75531}" type="presParOf" srcId="{227A54F9-9618-4936-8F0E-5812DC32D485}" destId="{9D82DA3C-B5C5-4B88-841A-2E25B1C0E68C}" srcOrd="0" destOrd="0" presId="urn:microsoft.com/office/officeart/2005/8/layout/vProcess5"/>
    <dgm:cxn modelId="{DD91801A-6411-4E5D-A4A8-148B06B1826A}" type="presParOf" srcId="{227A54F9-9618-4936-8F0E-5812DC32D485}" destId="{6B725325-13EE-4240-B8F9-00AC9A6B63BC}" srcOrd="1" destOrd="0" presId="urn:microsoft.com/office/officeart/2005/8/layout/vProcess5"/>
    <dgm:cxn modelId="{F987E830-986B-4E62-8AA1-D3FAF24D148A}" type="presParOf" srcId="{227A54F9-9618-4936-8F0E-5812DC32D485}" destId="{3047287B-A06F-4F3B-8978-82C1E8A55B8F}" srcOrd="2" destOrd="0" presId="urn:microsoft.com/office/officeart/2005/8/layout/vProcess5"/>
    <dgm:cxn modelId="{658A19FF-C487-4DA7-BF56-F7056DDA632B}" type="presParOf" srcId="{227A54F9-9618-4936-8F0E-5812DC32D485}" destId="{1C0BF76C-EAEA-4985-A8CC-0E927E4BD5E7}" srcOrd="3" destOrd="0" presId="urn:microsoft.com/office/officeart/2005/8/layout/vProcess5"/>
    <dgm:cxn modelId="{44A714B7-2A92-4820-9D24-12672CCB5885}" type="presParOf" srcId="{227A54F9-9618-4936-8F0E-5812DC32D485}" destId="{4343C359-3F0B-44BE-B0AC-17B8A3020A50}" srcOrd="4" destOrd="0" presId="urn:microsoft.com/office/officeart/2005/8/layout/vProcess5"/>
    <dgm:cxn modelId="{D57A5686-8E03-45CF-B821-0D14C20DA3E2}" type="presParOf" srcId="{227A54F9-9618-4936-8F0E-5812DC32D485}" destId="{208602A5-C7C6-4D4B-98F4-EE5AA72D6F18}" srcOrd="5" destOrd="0" presId="urn:microsoft.com/office/officeart/2005/8/layout/vProcess5"/>
    <dgm:cxn modelId="{40820572-B8D2-4352-B608-332095398B71}" type="presParOf" srcId="{227A54F9-9618-4936-8F0E-5812DC32D485}" destId="{4DAED3D5-DBEB-41D8-BB8D-F0B27B01324D}" srcOrd="6" destOrd="0" presId="urn:microsoft.com/office/officeart/2005/8/layout/vProcess5"/>
    <dgm:cxn modelId="{F145380B-10BA-4FA5-AF66-818F0A7B9586}" type="presParOf" srcId="{227A54F9-9618-4936-8F0E-5812DC32D485}" destId="{50820126-D246-4F24-94A0-1C468C7F7086}" srcOrd="7" destOrd="0" presId="urn:microsoft.com/office/officeart/2005/8/layout/vProcess5"/>
    <dgm:cxn modelId="{499A43E9-0D14-45B6-8A1D-B30E0E0828D8}" type="presParOf" srcId="{227A54F9-9618-4936-8F0E-5812DC32D485}" destId="{9B385354-7CD7-4E7F-846C-D1DAEAAF017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5F9C2D-79B5-405B-9041-698ACE1171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BDCDF-0095-4DBD-8DF0-939AFDC628C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«</a:t>
          </a:r>
          <a:r>
            <a:rPr lang="ru-RU" sz="2000" b="1" dirty="0" err="1" smtClean="0">
              <a:solidFill>
                <a:schemeClr val="bg1"/>
              </a:solidFill>
            </a:rPr>
            <a:t>Онлайнинспекция.РФ</a:t>
          </a:r>
          <a:r>
            <a:rPr lang="ru-RU" sz="2000" b="1" dirty="0" smtClean="0">
              <a:solidFill>
                <a:schemeClr val="bg1"/>
              </a:solidFill>
            </a:rPr>
            <a:t>» в </a:t>
          </a:r>
          <a:r>
            <a:rPr lang="ru-RU" sz="2000" b="1" dirty="0" err="1" smtClean="0">
              <a:solidFill>
                <a:schemeClr val="bg1"/>
              </a:solidFill>
            </a:rPr>
            <a:t>пилотном</a:t>
          </a:r>
          <a:r>
            <a:rPr lang="ru-RU" sz="2000" b="1" dirty="0" smtClean="0">
              <a:solidFill>
                <a:schemeClr val="bg1"/>
              </a:solidFill>
            </a:rPr>
            <a:t> режиме</a:t>
          </a:r>
          <a:endParaRPr lang="ru-RU" sz="2000" dirty="0">
            <a:solidFill>
              <a:schemeClr val="bg1"/>
            </a:solidFill>
          </a:endParaRPr>
        </a:p>
      </dgm:t>
    </dgm:pt>
    <dgm:pt modelId="{1926DD1E-2F46-4340-B8E3-A831228925EC}" type="parTrans" cxnId="{406FC440-E10E-4474-BBFF-27A2701747C8}">
      <dgm:prSet/>
      <dgm:spPr/>
      <dgm:t>
        <a:bodyPr/>
        <a:lstStyle/>
        <a:p>
          <a:endParaRPr lang="ru-RU" sz="1400"/>
        </a:p>
      </dgm:t>
    </dgm:pt>
    <dgm:pt modelId="{4D9CF52A-0214-4B1E-ADF6-5A0BEC9E0870}" type="sibTrans" cxnId="{406FC440-E10E-4474-BBFF-27A2701747C8}">
      <dgm:prSet/>
      <dgm:spPr/>
      <dgm:t>
        <a:bodyPr/>
        <a:lstStyle/>
        <a:p>
          <a:endParaRPr lang="ru-RU" sz="1400"/>
        </a:p>
      </dgm:t>
    </dgm:pt>
    <dgm:pt modelId="{7516A6DA-9C10-4939-BECC-272D2B0D336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«Сообщить о проблеме» -  </a:t>
          </a:r>
          <a:r>
            <a:rPr lang="ru-RU" sz="1800" b="1" dirty="0" smtClean="0">
              <a:solidFill>
                <a:srgbClr val="002060"/>
              </a:solidFill>
            </a:rPr>
            <a:t> направление обращений</a:t>
          </a:r>
          <a:endParaRPr lang="ru-RU" sz="1800" dirty="0"/>
        </a:p>
      </dgm:t>
    </dgm:pt>
    <dgm:pt modelId="{34EE8881-68AF-4D3B-9A34-ABACECD349B5}" type="parTrans" cxnId="{51B17860-CD0C-422E-8A63-E46D71DFDED8}">
      <dgm:prSet/>
      <dgm:spPr/>
      <dgm:t>
        <a:bodyPr/>
        <a:lstStyle/>
        <a:p>
          <a:endParaRPr lang="ru-RU" sz="1400"/>
        </a:p>
      </dgm:t>
    </dgm:pt>
    <dgm:pt modelId="{8CAB5D3E-4A7A-4E0A-9197-01D642AB0EDB}" type="sibTrans" cxnId="{51B17860-CD0C-422E-8A63-E46D71DFDED8}">
      <dgm:prSet/>
      <dgm:spPr/>
      <dgm:t>
        <a:bodyPr/>
        <a:lstStyle/>
        <a:p>
          <a:endParaRPr lang="ru-RU" sz="1400"/>
        </a:p>
      </dgm:t>
    </dgm:pt>
    <dgm:pt modelId="{13821DFF-A78D-4A42-84DB-E143523EE17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«Обсуждения» - </a:t>
          </a:r>
          <a:r>
            <a:rPr lang="ru-RU" sz="1800" b="1" dirty="0" smtClean="0">
              <a:solidFill>
                <a:srgbClr val="002060"/>
              </a:solidFill>
            </a:rPr>
            <a:t>площадку для обмена мнениями</a:t>
          </a:r>
          <a:endParaRPr lang="ru-RU" sz="1800" dirty="0"/>
        </a:p>
      </dgm:t>
    </dgm:pt>
    <dgm:pt modelId="{EC31199E-FB29-4DF0-AEC3-46020DE8FC16}" type="parTrans" cxnId="{7A4A501C-7A40-40AB-9733-B3B828803DD4}">
      <dgm:prSet/>
      <dgm:spPr/>
      <dgm:t>
        <a:bodyPr/>
        <a:lstStyle/>
        <a:p>
          <a:endParaRPr lang="ru-RU" sz="1400"/>
        </a:p>
      </dgm:t>
    </dgm:pt>
    <dgm:pt modelId="{62B58497-181A-4EA1-AA0E-498B9916FD40}" type="sibTrans" cxnId="{7A4A501C-7A40-40AB-9733-B3B828803DD4}">
      <dgm:prSet/>
      <dgm:spPr/>
      <dgm:t>
        <a:bodyPr/>
        <a:lstStyle/>
        <a:p>
          <a:endParaRPr lang="ru-RU" sz="1400"/>
        </a:p>
      </dgm:t>
    </dgm:pt>
    <dgm:pt modelId="{0EF262EA-4A60-4072-A932-F650FBAF9AF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«Рейтинг работодателей» -</a:t>
          </a:r>
          <a:r>
            <a:rPr lang="ru-RU" sz="1800" b="1" dirty="0" smtClean="0">
              <a:solidFill>
                <a:srgbClr val="002060"/>
              </a:solidFill>
            </a:rPr>
            <a:t> информация о предприятиях</a:t>
          </a:r>
          <a:endParaRPr lang="ru-RU" sz="1800" dirty="0"/>
        </a:p>
      </dgm:t>
    </dgm:pt>
    <dgm:pt modelId="{53240BF3-116A-4882-9656-0A8A989E1ACF}" type="parTrans" cxnId="{8F5E1D7A-3E5C-4AA9-929A-7727A8D8EF42}">
      <dgm:prSet/>
      <dgm:spPr/>
      <dgm:t>
        <a:bodyPr/>
        <a:lstStyle/>
        <a:p>
          <a:endParaRPr lang="ru-RU" sz="1400"/>
        </a:p>
      </dgm:t>
    </dgm:pt>
    <dgm:pt modelId="{0CA0F85C-6D66-4616-8968-71285A302994}" type="sibTrans" cxnId="{8F5E1D7A-3E5C-4AA9-929A-7727A8D8EF42}">
      <dgm:prSet/>
      <dgm:spPr/>
      <dgm:t>
        <a:bodyPr/>
        <a:lstStyle/>
        <a:p>
          <a:endParaRPr lang="ru-RU" sz="1400"/>
        </a:p>
      </dgm:t>
    </dgm:pt>
    <dgm:pt modelId="{AE42D369-E625-4F5C-920E-DA0BFA470A4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«Трудовой навигатор» - </a:t>
          </a:r>
          <a:r>
            <a:rPr lang="ru-RU" sz="1800" b="1" dirty="0" smtClean="0">
              <a:solidFill>
                <a:srgbClr val="002060"/>
              </a:solidFill>
            </a:rPr>
            <a:t>помощь в самостоятельных действиях</a:t>
          </a:r>
          <a:endParaRPr lang="ru-RU" sz="1800" dirty="0"/>
        </a:p>
      </dgm:t>
    </dgm:pt>
    <dgm:pt modelId="{837B1443-DEC7-40CE-BB46-BEEB69A59BE0}" type="parTrans" cxnId="{F1ABE6F2-7BBC-40BD-9231-F0DD76CC0B47}">
      <dgm:prSet/>
      <dgm:spPr/>
      <dgm:t>
        <a:bodyPr/>
        <a:lstStyle/>
        <a:p>
          <a:endParaRPr lang="ru-RU" sz="1400"/>
        </a:p>
      </dgm:t>
    </dgm:pt>
    <dgm:pt modelId="{2EC617D1-5941-4853-94FC-37C9A84E8F45}" type="sibTrans" cxnId="{F1ABE6F2-7BBC-40BD-9231-F0DD76CC0B47}">
      <dgm:prSet/>
      <dgm:spPr/>
      <dgm:t>
        <a:bodyPr/>
        <a:lstStyle/>
        <a:p>
          <a:endParaRPr lang="ru-RU" sz="1400"/>
        </a:p>
      </dgm:t>
    </dgm:pt>
    <dgm:pt modelId="{2C94D705-BCBA-43BB-8840-1C6AEE34335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«Восстановленные права граждан» -</a:t>
          </a:r>
          <a:r>
            <a:rPr lang="ru-RU" sz="1800" b="1" dirty="0" smtClean="0">
              <a:solidFill>
                <a:srgbClr val="002060"/>
              </a:solidFill>
            </a:rPr>
            <a:t> результаты проверок</a:t>
          </a:r>
          <a:endParaRPr lang="ru-RU" sz="1800" dirty="0"/>
        </a:p>
      </dgm:t>
    </dgm:pt>
    <dgm:pt modelId="{DEC733AE-7229-4025-A02A-CF2395C99AD8}" type="parTrans" cxnId="{270FB8E1-A05B-42DF-9461-465302772835}">
      <dgm:prSet/>
      <dgm:spPr/>
      <dgm:t>
        <a:bodyPr/>
        <a:lstStyle/>
        <a:p>
          <a:endParaRPr lang="ru-RU" sz="1400"/>
        </a:p>
      </dgm:t>
    </dgm:pt>
    <dgm:pt modelId="{6A9B39BF-1ECF-4BC5-BABB-E3D8DCFF2CC5}" type="sibTrans" cxnId="{270FB8E1-A05B-42DF-9461-465302772835}">
      <dgm:prSet/>
      <dgm:spPr/>
      <dgm:t>
        <a:bodyPr/>
        <a:lstStyle/>
        <a:p>
          <a:endParaRPr lang="ru-RU" sz="1400"/>
        </a:p>
      </dgm:t>
    </dgm:pt>
    <dgm:pt modelId="{74C671A9-FC23-4845-A2E4-9A5A6352794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«Дежурный инспектор» -</a:t>
          </a:r>
          <a:r>
            <a:rPr lang="ru-RU" sz="1800" b="1" dirty="0" smtClean="0">
              <a:solidFill>
                <a:srgbClr val="002060"/>
              </a:solidFill>
            </a:rPr>
            <a:t>правовая консультация</a:t>
          </a:r>
          <a:endParaRPr lang="ru-RU" sz="1800" dirty="0"/>
        </a:p>
      </dgm:t>
    </dgm:pt>
    <dgm:pt modelId="{2C4BC930-B37C-44F3-AABE-260B18602C13}" type="parTrans" cxnId="{5EC04F43-A0BF-4930-B1C8-A96E6DCE4679}">
      <dgm:prSet/>
      <dgm:spPr/>
      <dgm:t>
        <a:bodyPr/>
        <a:lstStyle/>
        <a:p>
          <a:endParaRPr lang="ru-RU" sz="1400"/>
        </a:p>
      </dgm:t>
    </dgm:pt>
    <dgm:pt modelId="{85E1FAD5-72B3-44B6-8BE8-65B724F4C532}" type="sibTrans" cxnId="{5EC04F43-A0BF-4930-B1C8-A96E6DCE4679}">
      <dgm:prSet/>
      <dgm:spPr/>
      <dgm:t>
        <a:bodyPr/>
        <a:lstStyle/>
        <a:p>
          <a:endParaRPr lang="ru-RU" sz="1400"/>
        </a:p>
      </dgm:t>
    </dgm:pt>
    <dgm:pt modelId="{FFF7FFBC-FA70-47A0-B087-7D08B506EBF7}" type="pres">
      <dgm:prSet presAssocID="{7D5F9C2D-79B5-405B-9041-698ACE1171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4B099-08AD-439A-904D-702906793492}" type="pres">
      <dgm:prSet presAssocID="{348BDCDF-0095-4DBD-8DF0-939AFDC628C6}" presName="centerShape" presStyleLbl="node0" presStyleIdx="0" presStyleCnt="1" custScaleX="164118"/>
      <dgm:spPr/>
      <dgm:t>
        <a:bodyPr/>
        <a:lstStyle/>
        <a:p>
          <a:endParaRPr lang="ru-RU"/>
        </a:p>
      </dgm:t>
    </dgm:pt>
    <dgm:pt modelId="{B195BD90-BAFD-46AC-B229-061120273B45}" type="pres">
      <dgm:prSet presAssocID="{34EE8881-68AF-4D3B-9A34-ABACECD349B5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DAF800BF-D945-4B98-9B2D-E7F86C57B3AC}" type="pres">
      <dgm:prSet presAssocID="{7516A6DA-9C10-4939-BECC-272D2B0D336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583A8-1551-46B2-A808-FEE07FFF8DAE}" type="pres">
      <dgm:prSet presAssocID="{EC31199E-FB29-4DF0-AEC3-46020DE8FC16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519C010F-0BCB-4864-B98F-1C7E8F8CC144}" type="pres">
      <dgm:prSet presAssocID="{13821DFF-A78D-4A42-84DB-E143523EE17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837BC-2F69-4414-911B-E2602B2574F7}" type="pres">
      <dgm:prSet presAssocID="{53240BF3-116A-4882-9656-0A8A989E1ACF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4D7394E0-EB43-46D1-80B9-EA2E6BEEBE2F}" type="pres">
      <dgm:prSet presAssocID="{0EF262EA-4A60-4072-A932-F650FBAF9AFB}" presName="node" presStyleLbl="node1" presStyleIdx="2" presStyleCnt="6" custScaleX="11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77FD-D36A-4E2D-9100-84F2648272C9}" type="pres">
      <dgm:prSet presAssocID="{837B1443-DEC7-40CE-BB46-BEEB69A59BE0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40B2CA75-B687-4396-88CE-6A846E52424B}" type="pres">
      <dgm:prSet presAssocID="{AE42D369-E625-4F5C-920E-DA0BFA470A4C}" presName="node" presStyleLbl="node1" presStyleIdx="3" presStyleCnt="6" custScaleX="117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1DE5A-04AE-492D-95DD-EB41AB3FEA41}" type="pres">
      <dgm:prSet presAssocID="{DEC733AE-7229-4025-A02A-CF2395C99AD8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898186A1-2B8D-4DD7-AF62-A14D23F47BD4}" type="pres">
      <dgm:prSet presAssocID="{2C94D705-BCBA-43BB-8840-1C6AEE34335B}" presName="node" presStyleLbl="node1" presStyleIdx="4" presStyleCnt="6" custScaleX="137993" custScaleY="89162" custRadScaleRad="102954" custRadScaleInc="8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A23A9-48F4-4EDD-96EC-630B0574FF91}" type="pres">
      <dgm:prSet presAssocID="{2C4BC930-B37C-44F3-AABE-260B18602C13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1E73D729-979F-478F-ACA4-0B2D3492B703}" type="pres">
      <dgm:prSet presAssocID="{74C671A9-FC23-4845-A2E4-9A5A63527941}" presName="node" presStyleLbl="node1" presStyleIdx="5" presStyleCnt="6" custScaleX="107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AAC60C-8D77-4277-8D42-EEFF6A29FB24}" type="presOf" srcId="{2C94D705-BCBA-43BB-8840-1C6AEE34335B}" destId="{898186A1-2B8D-4DD7-AF62-A14D23F47BD4}" srcOrd="0" destOrd="0" presId="urn:microsoft.com/office/officeart/2005/8/layout/radial4"/>
    <dgm:cxn modelId="{F1ABE6F2-7BBC-40BD-9231-F0DD76CC0B47}" srcId="{348BDCDF-0095-4DBD-8DF0-939AFDC628C6}" destId="{AE42D369-E625-4F5C-920E-DA0BFA470A4C}" srcOrd="3" destOrd="0" parTransId="{837B1443-DEC7-40CE-BB46-BEEB69A59BE0}" sibTransId="{2EC617D1-5941-4853-94FC-37C9A84E8F45}"/>
    <dgm:cxn modelId="{51B17860-CD0C-422E-8A63-E46D71DFDED8}" srcId="{348BDCDF-0095-4DBD-8DF0-939AFDC628C6}" destId="{7516A6DA-9C10-4939-BECC-272D2B0D3361}" srcOrd="0" destOrd="0" parTransId="{34EE8881-68AF-4D3B-9A34-ABACECD349B5}" sibTransId="{8CAB5D3E-4A7A-4E0A-9197-01D642AB0EDB}"/>
    <dgm:cxn modelId="{AFEFD1DC-F026-4631-9661-ADFEC6BEE7B2}" type="presOf" srcId="{53240BF3-116A-4882-9656-0A8A989E1ACF}" destId="{616837BC-2F69-4414-911B-E2602B2574F7}" srcOrd="0" destOrd="0" presId="urn:microsoft.com/office/officeart/2005/8/layout/radial4"/>
    <dgm:cxn modelId="{7A4A501C-7A40-40AB-9733-B3B828803DD4}" srcId="{348BDCDF-0095-4DBD-8DF0-939AFDC628C6}" destId="{13821DFF-A78D-4A42-84DB-E143523EE173}" srcOrd="1" destOrd="0" parTransId="{EC31199E-FB29-4DF0-AEC3-46020DE8FC16}" sibTransId="{62B58497-181A-4EA1-AA0E-498B9916FD40}"/>
    <dgm:cxn modelId="{68E98C63-5087-48E4-8D18-751B2B5DC921}" type="presOf" srcId="{2C4BC930-B37C-44F3-AABE-260B18602C13}" destId="{F68A23A9-48F4-4EDD-96EC-630B0574FF91}" srcOrd="0" destOrd="0" presId="urn:microsoft.com/office/officeart/2005/8/layout/radial4"/>
    <dgm:cxn modelId="{1E3E845C-D68F-46CF-9ED3-C7E213C055F0}" type="presOf" srcId="{837B1443-DEC7-40CE-BB46-BEEB69A59BE0}" destId="{074D77FD-D36A-4E2D-9100-84F2648272C9}" srcOrd="0" destOrd="0" presId="urn:microsoft.com/office/officeart/2005/8/layout/radial4"/>
    <dgm:cxn modelId="{21CC7B05-7DEB-47BE-B09A-8B4C0D0DA571}" type="presOf" srcId="{13821DFF-A78D-4A42-84DB-E143523EE173}" destId="{519C010F-0BCB-4864-B98F-1C7E8F8CC144}" srcOrd="0" destOrd="0" presId="urn:microsoft.com/office/officeart/2005/8/layout/radial4"/>
    <dgm:cxn modelId="{3264CDF9-5687-4BF0-82A1-B59711FBBC9D}" type="presOf" srcId="{DEC733AE-7229-4025-A02A-CF2395C99AD8}" destId="{AA01DE5A-04AE-492D-95DD-EB41AB3FEA41}" srcOrd="0" destOrd="0" presId="urn:microsoft.com/office/officeart/2005/8/layout/radial4"/>
    <dgm:cxn modelId="{5EC04F43-A0BF-4930-B1C8-A96E6DCE4679}" srcId="{348BDCDF-0095-4DBD-8DF0-939AFDC628C6}" destId="{74C671A9-FC23-4845-A2E4-9A5A63527941}" srcOrd="5" destOrd="0" parTransId="{2C4BC930-B37C-44F3-AABE-260B18602C13}" sibTransId="{85E1FAD5-72B3-44B6-8BE8-65B724F4C532}"/>
    <dgm:cxn modelId="{D0A63D95-53E1-4E52-B6C1-CE544BD3F22D}" type="presOf" srcId="{74C671A9-FC23-4845-A2E4-9A5A63527941}" destId="{1E73D729-979F-478F-ACA4-0B2D3492B703}" srcOrd="0" destOrd="0" presId="urn:microsoft.com/office/officeart/2005/8/layout/radial4"/>
    <dgm:cxn modelId="{FA141F6B-50EE-4409-AB93-563A752F974C}" type="presOf" srcId="{34EE8881-68AF-4D3B-9A34-ABACECD349B5}" destId="{B195BD90-BAFD-46AC-B229-061120273B45}" srcOrd="0" destOrd="0" presId="urn:microsoft.com/office/officeart/2005/8/layout/radial4"/>
    <dgm:cxn modelId="{DB410B74-1EEA-4AB6-90C8-431DF864EA90}" type="presOf" srcId="{EC31199E-FB29-4DF0-AEC3-46020DE8FC16}" destId="{F99583A8-1551-46B2-A808-FEE07FFF8DAE}" srcOrd="0" destOrd="0" presId="urn:microsoft.com/office/officeart/2005/8/layout/radial4"/>
    <dgm:cxn modelId="{09BC3994-AE9D-4E76-AABF-1A0B7807D649}" type="presOf" srcId="{348BDCDF-0095-4DBD-8DF0-939AFDC628C6}" destId="{8294B099-08AD-439A-904D-702906793492}" srcOrd="0" destOrd="0" presId="urn:microsoft.com/office/officeart/2005/8/layout/radial4"/>
    <dgm:cxn modelId="{8F5E1D7A-3E5C-4AA9-929A-7727A8D8EF42}" srcId="{348BDCDF-0095-4DBD-8DF0-939AFDC628C6}" destId="{0EF262EA-4A60-4072-A932-F650FBAF9AFB}" srcOrd="2" destOrd="0" parTransId="{53240BF3-116A-4882-9656-0A8A989E1ACF}" sibTransId="{0CA0F85C-6D66-4616-8968-71285A302994}"/>
    <dgm:cxn modelId="{25846AE4-42C6-4BC2-8FC7-03184C2D68AE}" type="presOf" srcId="{7D5F9C2D-79B5-405B-9041-698ACE11715E}" destId="{FFF7FFBC-FA70-47A0-B087-7D08B506EBF7}" srcOrd="0" destOrd="0" presId="urn:microsoft.com/office/officeart/2005/8/layout/radial4"/>
    <dgm:cxn modelId="{406FC440-E10E-4474-BBFF-27A2701747C8}" srcId="{7D5F9C2D-79B5-405B-9041-698ACE11715E}" destId="{348BDCDF-0095-4DBD-8DF0-939AFDC628C6}" srcOrd="0" destOrd="0" parTransId="{1926DD1E-2F46-4340-B8E3-A831228925EC}" sibTransId="{4D9CF52A-0214-4B1E-ADF6-5A0BEC9E0870}"/>
    <dgm:cxn modelId="{270FB8E1-A05B-42DF-9461-465302772835}" srcId="{348BDCDF-0095-4DBD-8DF0-939AFDC628C6}" destId="{2C94D705-BCBA-43BB-8840-1C6AEE34335B}" srcOrd="4" destOrd="0" parTransId="{DEC733AE-7229-4025-A02A-CF2395C99AD8}" sibTransId="{6A9B39BF-1ECF-4BC5-BABB-E3D8DCFF2CC5}"/>
    <dgm:cxn modelId="{3D854B91-C25A-4AC0-A343-5033F764AA82}" type="presOf" srcId="{AE42D369-E625-4F5C-920E-DA0BFA470A4C}" destId="{40B2CA75-B687-4396-88CE-6A846E52424B}" srcOrd="0" destOrd="0" presId="urn:microsoft.com/office/officeart/2005/8/layout/radial4"/>
    <dgm:cxn modelId="{097B9E97-C7CA-4B23-B447-5ECD8AF1E8FF}" type="presOf" srcId="{0EF262EA-4A60-4072-A932-F650FBAF9AFB}" destId="{4D7394E0-EB43-46D1-80B9-EA2E6BEEBE2F}" srcOrd="0" destOrd="0" presId="urn:microsoft.com/office/officeart/2005/8/layout/radial4"/>
    <dgm:cxn modelId="{87427B73-B0CE-46AA-8FE9-ECCBA2B51841}" type="presOf" srcId="{7516A6DA-9C10-4939-BECC-272D2B0D3361}" destId="{DAF800BF-D945-4B98-9B2D-E7F86C57B3AC}" srcOrd="0" destOrd="0" presId="urn:microsoft.com/office/officeart/2005/8/layout/radial4"/>
    <dgm:cxn modelId="{6BB179CA-9E44-48C9-8D9F-B493E9068D25}" type="presParOf" srcId="{FFF7FFBC-FA70-47A0-B087-7D08B506EBF7}" destId="{8294B099-08AD-439A-904D-702906793492}" srcOrd="0" destOrd="0" presId="urn:microsoft.com/office/officeart/2005/8/layout/radial4"/>
    <dgm:cxn modelId="{F42CB1F5-8BA5-4A3D-9E3E-E9D66AB526F8}" type="presParOf" srcId="{FFF7FFBC-FA70-47A0-B087-7D08B506EBF7}" destId="{B195BD90-BAFD-46AC-B229-061120273B45}" srcOrd="1" destOrd="0" presId="urn:microsoft.com/office/officeart/2005/8/layout/radial4"/>
    <dgm:cxn modelId="{A2C108FD-0685-4737-B2A3-5EAE1909EC6E}" type="presParOf" srcId="{FFF7FFBC-FA70-47A0-B087-7D08B506EBF7}" destId="{DAF800BF-D945-4B98-9B2D-E7F86C57B3AC}" srcOrd="2" destOrd="0" presId="urn:microsoft.com/office/officeart/2005/8/layout/radial4"/>
    <dgm:cxn modelId="{647D858E-864E-46CB-92CE-BF19B1B6F643}" type="presParOf" srcId="{FFF7FFBC-FA70-47A0-B087-7D08B506EBF7}" destId="{F99583A8-1551-46B2-A808-FEE07FFF8DAE}" srcOrd="3" destOrd="0" presId="urn:microsoft.com/office/officeart/2005/8/layout/radial4"/>
    <dgm:cxn modelId="{F16D50B5-910D-44D6-87D6-9D3039F57BDE}" type="presParOf" srcId="{FFF7FFBC-FA70-47A0-B087-7D08B506EBF7}" destId="{519C010F-0BCB-4864-B98F-1C7E8F8CC144}" srcOrd="4" destOrd="0" presId="urn:microsoft.com/office/officeart/2005/8/layout/radial4"/>
    <dgm:cxn modelId="{128BC6B2-AF86-46E7-99B3-56D03A81E556}" type="presParOf" srcId="{FFF7FFBC-FA70-47A0-B087-7D08B506EBF7}" destId="{616837BC-2F69-4414-911B-E2602B2574F7}" srcOrd="5" destOrd="0" presId="urn:microsoft.com/office/officeart/2005/8/layout/radial4"/>
    <dgm:cxn modelId="{A4DA3ADE-912A-450F-882F-B7F0D3392EB8}" type="presParOf" srcId="{FFF7FFBC-FA70-47A0-B087-7D08B506EBF7}" destId="{4D7394E0-EB43-46D1-80B9-EA2E6BEEBE2F}" srcOrd="6" destOrd="0" presId="urn:microsoft.com/office/officeart/2005/8/layout/radial4"/>
    <dgm:cxn modelId="{AED609D6-2B24-4291-AD48-0FCADAE286E3}" type="presParOf" srcId="{FFF7FFBC-FA70-47A0-B087-7D08B506EBF7}" destId="{074D77FD-D36A-4E2D-9100-84F2648272C9}" srcOrd="7" destOrd="0" presId="urn:microsoft.com/office/officeart/2005/8/layout/radial4"/>
    <dgm:cxn modelId="{862EA483-1BE3-46A6-A24C-DAC6C0F00E4E}" type="presParOf" srcId="{FFF7FFBC-FA70-47A0-B087-7D08B506EBF7}" destId="{40B2CA75-B687-4396-88CE-6A846E52424B}" srcOrd="8" destOrd="0" presId="urn:microsoft.com/office/officeart/2005/8/layout/radial4"/>
    <dgm:cxn modelId="{6B6076C1-7620-43ED-B67C-49A50C4AF3F4}" type="presParOf" srcId="{FFF7FFBC-FA70-47A0-B087-7D08B506EBF7}" destId="{AA01DE5A-04AE-492D-95DD-EB41AB3FEA41}" srcOrd="9" destOrd="0" presId="urn:microsoft.com/office/officeart/2005/8/layout/radial4"/>
    <dgm:cxn modelId="{33A1C383-AD77-464A-8F5C-23019B455F6E}" type="presParOf" srcId="{FFF7FFBC-FA70-47A0-B087-7D08B506EBF7}" destId="{898186A1-2B8D-4DD7-AF62-A14D23F47BD4}" srcOrd="10" destOrd="0" presId="urn:microsoft.com/office/officeart/2005/8/layout/radial4"/>
    <dgm:cxn modelId="{A1B03801-AE51-48BE-90CC-E44620F58B13}" type="presParOf" srcId="{FFF7FFBC-FA70-47A0-B087-7D08B506EBF7}" destId="{F68A23A9-48F4-4EDD-96EC-630B0574FF91}" srcOrd="11" destOrd="0" presId="urn:microsoft.com/office/officeart/2005/8/layout/radial4"/>
    <dgm:cxn modelId="{1719844D-ED2D-4D9E-BF96-122DFAE19A1D}" type="presParOf" srcId="{FFF7FFBC-FA70-47A0-B087-7D08B506EBF7}" destId="{1E73D729-979F-478F-ACA4-0B2D3492B703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8BB63A-CB95-42F6-94F3-504169227072}" type="doc">
      <dgm:prSet loTypeId="urn:microsoft.com/office/officeart/2005/8/layout/hProcess7#3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1F6ED8A-0AC0-4C24-B6AC-D43821AC47A4}">
      <dgm:prSet phldrT="[Текст]" custT="1"/>
      <dgm:spPr/>
      <dgm:t>
        <a:bodyPr/>
        <a:lstStyle/>
        <a:p>
          <a:r>
            <a:rPr lang="ru-RU" sz="1600" b="1" dirty="0" smtClean="0"/>
            <a:t>от  14.05.2014 № ПР-1159</a:t>
          </a:r>
          <a:endParaRPr lang="ru-RU" sz="1600" b="1" dirty="0"/>
        </a:p>
      </dgm:t>
    </dgm:pt>
    <dgm:pt modelId="{C3231FE5-1AF8-4F2E-A3C2-9BE8815F0C5C}" type="parTrans" cxnId="{8800E79F-ABCD-41F3-8A57-65B48ABF4640}">
      <dgm:prSet/>
      <dgm:spPr/>
      <dgm:t>
        <a:bodyPr/>
        <a:lstStyle/>
        <a:p>
          <a:endParaRPr lang="ru-RU"/>
        </a:p>
      </dgm:t>
    </dgm:pt>
    <dgm:pt modelId="{BA24FD3A-B4B3-40FD-8A3C-0FD07B26EF7F}" type="sibTrans" cxnId="{8800E79F-ABCD-41F3-8A57-65B48ABF4640}">
      <dgm:prSet/>
      <dgm:spPr/>
      <dgm:t>
        <a:bodyPr/>
        <a:lstStyle/>
        <a:p>
          <a:endParaRPr lang="ru-RU"/>
        </a:p>
      </dgm:t>
    </dgm:pt>
    <dgm:pt modelId="{3E1EEDB9-543D-4F2E-881F-18F4615CEC50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endParaRPr lang="ru-RU" sz="1800" dirty="0" smtClean="0"/>
        </a:p>
        <a:p>
          <a:pPr algn="just">
            <a:spcAft>
              <a:spcPts val="0"/>
            </a:spcAft>
          </a:pPr>
          <a:endParaRPr lang="ru-RU" sz="1800" dirty="0" smtClean="0"/>
        </a:p>
        <a:p>
          <a:pPr algn="just">
            <a:spcAft>
              <a:spcPts val="0"/>
            </a:spcAft>
          </a:pPr>
          <a:endParaRPr lang="ru-RU" sz="1800" dirty="0" smtClean="0"/>
        </a:p>
        <a:p>
          <a:pPr algn="just">
            <a:spcAft>
              <a:spcPts val="0"/>
            </a:spcAft>
          </a:pPr>
          <a:r>
            <a:rPr lang="ru-RU" sz="2400" dirty="0" smtClean="0"/>
            <a:t>Поручение Президента Российской Федерации </a:t>
          </a:r>
        </a:p>
        <a:p>
          <a:pPr algn="just">
            <a:spcAft>
              <a:spcPts val="0"/>
            </a:spcAft>
          </a:pPr>
          <a:endParaRPr lang="ru-RU" sz="1800" dirty="0" smtClean="0"/>
        </a:p>
        <a:p>
          <a:pPr algn="just">
            <a:spcAft>
              <a:spcPts val="0"/>
            </a:spcAft>
          </a:pPr>
          <a:endParaRPr lang="ru-RU" sz="2400" dirty="0"/>
        </a:p>
      </dgm:t>
    </dgm:pt>
    <dgm:pt modelId="{F3F6AE2E-0096-42AF-83AA-A7347EB76AED}" type="parTrans" cxnId="{4A35E625-1479-4AF7-A243-05A9AC158C0A}">
      <dgm:prSet/>
      <dgm:spPr/>
      <dgm:t>
        <a:bodyPr/>
        <a:lstStyle/>
        <a:p>
          <a:endParaRPr lang="ru-RU"/>
        </a:p>
      </dgm:t>
    </dgm:pt>
    <dgm:pt modelId="{A6028FBF-CF09-4982-A392-7E3CA13E1603}" type="sibTrans" cxnId="{4A35E625-1479-4AF7-A243-05A9AC158C0A}">
      <dgm:prSet/>
      <dgm:spPr/>
      <dgm:t>
        <a:bodyPr/>
        <a:lstStyle/>
        <a:p>
          <a:endParaRPr lang="ru-RU"/>
        </a:p>
      </dgm:t>
    </dgm:pt>
    <dgm:pt modelId="{648F03BF-6316-47B5-9116-07C06859BBEC}">
      <dgm:prSet phldrT="[Текст]" custT="1"/>
      <dgm:spPr/>
      <dgm:t>
        <a:bodyPr/>
        <a:lstStyle/>
        <a:p>
          <a:r>
            <a:rPr lang="ru-RU" sz="1600" b="1" dirty="0" smtClean="0"/>
            <a:t>от 09.07.2014 № 1250-р</a:t>
          </a:r>
          <a:endParaRPr lang="ru-RU" sz="1600" b="1" dirty="0"/>
        </a:p>
      </dgm:t>
    </dgm:pt>
    <dgm:pt modelId="{5238D119-255C-41D8-91E5-CA29D520A46E}" type="parTrans" cxnId="{99B9853F-1E57-4919-A0FD-BB9BFD478036}">
      <dgm:prSet/>
      <dgm:spPr/>
      <dgm:t>
        <a:bodyPr/>
        <a:lstStyle/>
        <a:p>
          <a:endParaRPr lang="ru-RU"/>
        </a:p>
      </dgm:t>
    </dgm:pt>
    <dgm:pt modelId="{EA4C6FF2-BB75-44E5-8721-F647C47F598E}" type="sibTrans" cxnId="{99B9853F-1E57-4919-A0FD-BB9BFD478036}">
      <dgm:prSet/>
      <dgm:spPr/>
      <dgm:t>
        <a:bodyPr/>
        <a:lstStyle/>
        <a:p>
          <a:endParaRPr lang="ru-RU"/>
        </a:p>
      </dgm:t>
    </dgm:pt>
    <dgm:pt modelId="{2F1EFCE1-D059-4AE3-B48D-73D763095CF3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2000" dirty="0" smtClean="0"/>
        </a:p>
        <a:p>
          <a:pPr>
            <a:spcAft>
              <a:spcPts val="0"/>
            </a:spcAft>
          </a:pPr>
          <a:r>
            <a:rPr lang="ru-RU" sz="2000" dirty="0" smtClean="0"/>
            <a:t>План мероприятий по обеспечению повышения производительности труда, создания и модернизации </a:t>
          </a:r>
          <a:r>
            <a:rPr lang="ru-RU" sz="2000" dirty="0" err="1" smtClean="0"/>
            <a:t>высокопроизводи-тельных</a:t>
          </a:r>
          <a:r>
            <a:rPr lang="ru-RU" sz="2000" dirty="0" smtClean="0"/>
            <a:t> рабочих мест</a:t>
          </a:r>
          <a:endParaRPr lang="ru-RU" sz="2000" dirty="0"/>
        </a:p>
      </dgm:t>
    </dgm:pt>
    <dgm:pt modelId="{BCCB831E-1549-468C-B9C2-04A1971FEC8B}" type="parTrans" cxnId="{D9EDE2FA-7938-43E6-A185-270235F94D77}">
      <dgm:prSet/>
      <dgm:spPr/>
      <dgm:t>
        <a:bodyPr/>
        <a:lstStyle/>
        <a:p>
          <a:endParaRPr lang="ru-RU"/>
        </a:p>
      </dgm:t>
    </dgm:pt>
    <dgm:pt modelId="{85F07630-D5DB-4FDA-9468-AA5175A56FE8}" type="sibTrans" cxnId="{D9EDE2FA-7938-43E6-A185-270235F94D77}">
      <dgm:prSet/>
      <dgm:spPr/>
      <dgm:t>
        <a:bodyPr/>
        <a:lstStyle/>
        <a:p>
          <a:endParaRPr lang="ru-RU"/>
        </a:p>
      </dgm:t>
    </dgm:pt>
    <dgm:pt modelId="{91645857-004C-4087-814C-1179B9663808}">
      <dgm:prSet phldrT="[Текст]" custT="1"/>
      <dgm:spPr/>
      <dgm:t>
        <a:bodyPr/>
        <a:lstStyle/>
        <a:p>
          <a:r>
            <a:rPr lang="ru-RU" sz="1400" b="1" dirty="0" smtClean="0"/>
            <a:t>Размещен на Едином портале</a:t>
          </a:r>
          <a:r>
            <a:rPr lang="en-US" sz="1400" b="1" dirty="0" smtClean="0"/>
            <a:t> regulation.gov.ru</a:t>
          </a:r>
          <a:endParaRPr lang="ru-RU" sz="1400" b="1" dirty="0"/>
        </a:p>
      </dgm:t>
    </dgm:pt>
    <dgm:pt modelId="{7B55B024-C3C7-4A51-8325-1B65FA37A53F}" type="parTrans" cxnId="{34EC4CEC-410E-4996-A5E9-4916A9D3D002}">
      <dgm:prSet/>
      <dgm:spPr/>
      <dgm:t>
        <a:bodyPr/>
        <a:lstStyle/>
        <a:p>
          <a:endParaRPr lang="ru-RU"/>
        </a:p>
      </dgm:t>
    </dgm:pt>
    <dgm:pt modelId="{6FEB3269-BA84-4FF2-B4FF-FD5934E9BB1D}" type="sibTrans" cxnId="{34EC4CEC-410E-4996-A5E9-4916A9D3D002}">
      <dgm:prSet/>
      <dgm:spPr/>
      <dgm:t>
        <a:bodyPr/>
        <a:lstStyle/>
        <a:p>
          <a:endParaRPr lang="ru-RU"/>
        </a:p>
      </dgm:t>
    </dgm:pt>
    <dgm:pt modelId="{7A3924EF-9CD9-4FCC-855C-42BF9D955C1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Проект федерального закона «О внесении изменений в статью 27 Федерального закона «О специальной оценке условий труда»</a:t>
          </a:r>
          <a:endParaRPr lang="ru-RU" sz="2000" dirty="0"/>
        </a:p>
      </dgm:t>
    </dgm:pt>
    <dgm:pt modelId="{1DE468BA-1170-42C9-BC62-9F0D17AD2CFD}" type="parTrans" cxnId="{0A941A66-5463-400B-B891-13D7ED34C6C1}">
      <dgm:prSet/>
      <dgm:spPr/>
      <dgm:t>
        <a:bodyPr/>
        <a:lstStyle/>
        <a:p>
          <a:endParaRPr lang="ru-RU"/>
        </a:p>
      </dgm:t>
    </dgm:pt>
    <dgm:pt modelId="{8AF4AC0D-6415-4B54-A570-D0272B534AE8}" type="sibTrans" cxnId="{0A941A66-5463-400B-B891-13D7ED34C6C1}">
      <dgm:prSet/>
      <dgm:spPr/>
      <dgm:t>
        <a:bodyPr/>
        <a:lstStyle/>
        <a:p>
          <a:endParaRPr lang="ru-RU"/>
        </a:p>
      </dgm:t>
    </dgm:pt>
    <dgm:pt modelId="{3D4A45D9-ADF7-4CD1-B10E-9F49833E3569}" type="pres">
      <dgm:prSet presAssocID="{878BB63A-CB95-42F6-94F3-5041692270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5317F-8707-490F-94F1-9A8B24E24268}" type="pres">
      <dgm:prSet presAssocID="{61F6ED8A-0AC0-4C24-B6AC-D43821AC47A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29B6A-E77D-4C47-8FFF-6D173526113E}" type="pres">
      <dgm:prSet presAssocID="{61F6ED8A-0AC0-4C24-B6AC-D43821AC47A4}" presName="bgRect" presStyleLbl="node1" presStyleIdx="0" presStyleCnt="3" custScaleY="101231" custLinFactNeighborX="-5895" custLinFactNeighborY="358"/>
      <dgm:spPr/>
      <dgm:t>
        <a:bodyPr/>
        <a:lstStyle/>
        <a:p>
          <a:endParaRPr lang="ru-RU"/>
        </a:p>
      </dgm:t>
    </dgm:pt>
    <dgm:pt modelId="{DDDA7321-1029-4D97-A5E0-4A1DCEB52993}" type="pres">
      <dgm:prSet presAssocID="{61F6ED8A-0AC0-4C24-B6AC-D43821AC47A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6CE8-CC53-429C-8A06-0737BE543B6C}" type="pres">
      <dgm:prSet presAssocID="{61F6ED8A-0AC0-4C24-B6AC-D43821AC47A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304E7-8391-46BF-9415-541EC673B2BD}" type="pres">
      <dgm:prSet presAssocID="{BA24FD3A-B4B3-40FD-8A3C-0FD07B26EF7F}" presName="hSp" presStyleCnt="0"/>
      <dgm:spPr/>
      <dgm:t>
        <a:bodyPr/>
        <a:lstStyle/>
        <a:p>
          <a:endParaRPr lang="ru-RU"/>
        </a:p>
      </dgm:t>
    </dgm:pt>
    <dgm:pt modelId="{4F81A723-7282-4BC5-BBF3-9967E1BAB9EA}" type="pres">
      <dgm:prSet presAssocID="{BA24FD3A-B4B3-40FD-8A3C-0FD07B26EF7F}" presName="vProcSp" presStyleCnt="0"/>
      <dgm:spPr/>
      <dgm:t>
        <a:bodyPr/>
        <a:lstStyle/>
        <a:p>
          <a:endParaRPr lang="ru-RU"/>
        </a:p>
      </dgm:t>
    </dgm:pt>
    <dgm:pt modelId="{31F374FE-3CB6-43F5-8EAC-1C7D4BC9A834}" type="pres">
      <dgm:prSet presAssocID="{BA24FD3A-B4B3-40FD-8A3C-0FD07B26EF7F}" presName="vSp1" presStyleCnt="0"/>
      <dgm:spPr/>
      <dgm:t>
        <a:bodyPr/>
        <a:lstStyle/>
        <a:p>
          <a:endParaRPr lang="ru-RU"/>
        </a:p>
      </dgm:t>
    </dgm:pt>
    <dgm:pt modelId="{23F2AD5F-017C-4478-8FB9-BCC7AA6E9B8F}" type="pres">
      <dgm:prSet presAssocID="{BA24FD3A-B4B3-40FD-8A3C-0FD07B26EF7F}" presName="simulatedConn" presStyleLbl="solidFgAcc1" presStyleIdx="0" presStyleCnt="2"/>
      <dgm:spPr/>
      <dgm:t>
        <a:bodyPr/>
        <a:lstStyle/>
        <a:p>
          <a:endParaRPr lang="ru-RU"/>
        </a:p>
      </dgm:t>
    </dgm:pt>
    <dgm:pt modelId="{64DFB183-4D10-48DF-A22B-97C6C91FB5EC}" type="pres">
      <dgm:prSet presAssocID="{BA24FD3A-B4B3-40FD-8A3C-0FD07B26EF7F}" presName="vSp2" presStyleCnt="0"/>
      <dgm:spPr/>
      <dgm:t>
        <a:bodyPr/>
        <a:lstStyle/>
        <a:p>
          <a:endParaRPr lang="ru-RU"/>
        </a:p>
      </dgm:t>
    </dgm:pt>
    <dgm:pt modelId="{6053E2D5-E333-4581-B30D-D54700B6F652}" type="pres">
      <dgm:prSet presAssocID="{BA24FD3A-B4B3-40FD-8A3C-0FD07B26EF7F}" presName="sibTrans" presStyleCnt="0"/>
      <dgm:spPr/>
      <dgm:t>
        <a:bodyPr/>
        <a:lstStyle/>
        <a:p>
          <a:endParaRPr lang="ru-RU"/>
        </a:p>
      </dgm:t>
    </dgm:pt>
    <dgm:pt modelId="{2EC8D0BC-6D70-4ACD-9301-4593886E232D}" type="pres">
      <dgm:prSet presAssocID="{648F03BF-6316-47B5-9116-07C06859BBEC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89DDB-0711-4194-8E41-49E0CD0F417C}" type="pres">
      <dgm:prSet presAssocID="{648F03BF-6316-47B5-9116-07C06859BBEC}" presName="bgRect" presStyleLbl="node1" presStyleIdx="1" presStyleCnt="3" custScaleX="106191" custScaleY="101897"/>
      <dgm:spPr/>
      <dgm:t>
        <a:bodyPr/>
        <a:lstStyle/>
        <a:p>
          <a:endParaRPr lang="ru-RU"/>
        </a:p>
      </dgm:t>
    </dgm:pt>
    <dgm:pt modelId="{B80A84F0-FC8C-4EA9-95C6-2D3C004290B7}" type="pres">
      <dgm:prSet presAssocID="{648F03BF-6316-47B5-9116-07C06859BBE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AF754-4FA5-4B6B-9CC8-E6D1B2E1E1EA}" type="pres">
      <dgm:prSet presAssocID="{648F03BF-6316-47B5-9116-07C06859BBE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D8323-C95F-4B44-ABC1-B67B05EBF48A}" type="pres">
      <dgm:prSet presAssocID="{EA4C6FF2-BB75-44E5-8721-F647C47F598E}" presName="hSp" presStyleCnt="0"/>
      <dgm:spPr/>
      <dgm:t>
        <a:bodyPr/>
        <a:lstStyle/>
        <a:p>
          <a:endParaRPr lang="ru-RU"/>
        </a:p>
      </dgm:t>
    </dgm:pt>
    <dgm:pt modelId="{B9CF446F-1663-4150-AB0C-A1729C07C60B}" type="pres">
      <dgm:prSet presAssocID="{EA4C6FF2-BB75-44E5-8721-F647C47F598E}" presName="vProcSp" presStyleCnt="0"/>
      <dgm:spPr/>
      <dgm:t>
        <a:bodyPr/>
        <a:lstStyle/>
        <a:p>
          <a:endParaRPr lang="ru-RU"/>
        </a:p>
      </dgm:t>
    </dgm:pt>
    <dgm:pt modelId="{C9E7AA3C-2E3F-451A-8451-530A930F0F31}" type="pres">
      <dgm:prSet presAssocID="{EA4C6FF2-BB75-44E5-8721-F647C47F598E}" presName="vSp1" presStyleCnt="0"/>
      <dgm:spPr/>
      <dgm:t>
        <a:bodyPr/>
        <a:lstStyle/>
        <a:p>
          <a:endParaRPr lang="ru-RU"/>
        </a:p>
      </dgm:t>
    </dgm:pt>
    <dgm:pt modelId="{DBE4C111-79D5-484E-B9CB-322A51AA8F76}" type="pres">
      <dgm:prSet presAssocID="{EA4C6FF2-BB75-44E5-8721-F647C47F598E}" presName="simulatedConn" presStyleLbl="solidFgAcc1" presStyleIdx="1" presStyleCnt="2"/>
      <dgm:spPr/>
      <dgm:t>
        <a:bodyPr/>
        <a:lstStyle/>
        <a:p>
          <a:endParaRPr lang="ru-RU"/>
        </a:p>
      </dgm:t>
    </dgm:pt>
    <dgm:pt modelId="{2A2BF070-E6FC-4FDC-A900-3FCF4539F4BC}" type="pres">
      <dgm:prSet presAssocID="{EA4C6FF2-BB75-44E5-8721-F647C47F598E}" presName="vSp2" presStyleCnt="0"/>
      <dgm:spPr/>
      <dgm:t>
        <a:bodyPr/>
        <a:lstStyle/>
        <a:p>
          <a:endParaRPr lang="ru-RU"/>
        </a:p>
      </dgm:t>
    </dgm:pt>
    <dgm:pt modelId="{FA4388A3-27A9-4A44-9A37-988541690BAC}" type="pres">
      <dgm:prSet presAssocID="{EA4C6FF2-BB75-44E5-8721-F647C47F598E}" presName="sibTrans" presStyleCnt="0"/>
      <dgm:spPr/>
      <dgm:t>
        <a:bodyPr/>
        <a:lstStyle/>
        <a:p>
          <a:endParaRPr lang="ru-RU"/>
        </a:p>
      </dgm:t>
    </dgm:pt>
    <dgm:pt modelId="{8B89AA25-1D86-4B32-BDC7-8C1A7CE98BFE}" type="pres">
      <dgm:prSet presAssocID="{91645857-004C-4087-814C-1179B966380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DE519-00DC-42AC-8B93-8E3A25E5E5CE}" type="pres">
      <dgm:prSet presAssocID="{91645857-004C-4087-814C-1179B9663808}" presName="bgRect" presStyleLbl="node1" presStyleIdx="2" presStyleCnt="3" custScaleX="93843" custScaleY="101897"/>
      <dgm:spPr/>
      <dgm:t>
        <a:bodyPr/>
        <a:lstStyle/>
        <a:p>
          <a:endParaRPr lang="ru-RU"/>
        </a:p>
      </dgm:t>
    </dgm:pt>
    <dgm:pt modelId="{46683551-924C-457A-82FB-2F83789FF311}" type="pres">
      <dgm:prSet presAssocID="{91645857-004C-4087-814C-1179B966380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27D95-E52A-44D5-978C-A5A8C2A9260D}" type="pres">
      <dgm:prSet presAssocID="{91645857-004C-4087-814C-1179B966380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BAF21-E433-4CF6-A220-DF904FBC069E}" type="presOf" srcId="{878BB63A-CB95-42F6-94F3-504169227072}" destId="{3D4A45D9-ADF7-4CD1-B10E-9F49833E3569}" srcOrd="0" destOrd="0" presId="urn:microsoft.com/office/officeart/2005/8/layout/hProcess7#3"/>
    <dgm:cxn modelId="{D5F0E492-4D3F-4EC1-9315-FF396EB12309}" type="presOf" srcId="{2F1EFCE1-D059-4AE3-B48D-73D763095CF3}" destId="{56AAF754-4FA5-4B6B-9CC8-E6D1B2E1E1EA}" srcOrd="0" destOrd="0" presId="urn:microsoft.com/office/officeart/2005/8/layout/hProcess7#3"/>
    <dgm:cxn modelId="{8800E79F-ABCD-41F3-8A57-65B48ABF4640}" srcId="{878BB63A-CB95-42F6-94F3-504169227072}" destId="{61F6ED8A-0AC0-4C24-B6AC-D43821AC47A4}" srcOrd="0" destOrd="0" parTransId="{C3231FE5-1AF8-4F2E-A3C2-9BE8815F0C5C}" sibTransId="{BA24FD3A-B4B3-40FD-8A3C-0FD07B26EF7F}"/>
    <dgm:cxn modelId="{303109A0-12F4-4014-A746-81BEE44B04EE}" type="presOf" srcId="{91645857-004C-4087-814C-1179B9663808}" destId="{3DBDE519-00DC-42AC-8B93-8E3A25E5E5CE}" srcOrd="0" destOrd="0" presId="urn:microsoft.com/office/officeart/2005/8/layout/hProcess7#3"/>
    <dgm:cxn modelId="{0A941A66-5463-400B-B891-13D7ED34C6C1}" srcId="{91645857-004C-4087-814C-1179B9663808}" destId="{7A3924EF-9CD9-4FCC-855C-42BF9D955C12}" srcOrd="0" destOrd="0" parTransId="{1DE468BA-1170-42C9-BC62-9F0D17AD2CFD}" sibTransId="{8AF4AC0D-6415-4B54-A570-D0272B534AE8}"/>
    <dgm:cxn modelId="{1595495B-6F7D-4BEE-9927-EF78B6841AAF}" type="presOf" srcId="{3E1EEDB9-543D-4F2E-881F-18F4615CEC50}" destId="{C8BB6CE8-CC53-429C-8A06-0737BE543B6C}" srcOrd="0" destOrd="0" presId="urn:microsoft.com/office/officeart/2005/8/layout/hProcess7#3"/>
    <dgm:cxn modelId="{7C3A45A5-BFE3-4203-ACA5-66F107EB506A}" type="presOf" srcId="{61F6ED8A-0AC0-4C24-B6AC-D43821AC47A4}" destId="{E7429B6A-E77D-4C47-8FFF-6D173526113E}" srcOrd="0" destOrd="0" presId="urn:microsoft.com/office/officeart/2005/8/layout/hProcess7#3"/>
    <dgm:cxn modelId="{1A6D2918-C7C4-46D2-B243-D074660C25D8}" type="presOf" srcId="{648F03BF-6316-47B5-9116-07C06859BBEC}" destId="{EAA89DDB-0711-4194-8E41-49E0CD0F417C}" srcOrd="0" destOrd="0" presId="urn:microsoft.com/office/officeart/2005/8/layout/hProcess7#3"/>
    <dgm:cxn modelId="{88BD7014-5557-4CD8-8B93-31FBB7E9F6D1}" type="presOf" srcId="{7A3924EF-9CD9-4FCC-855C-42BF9D955C12}" destId="{E4927D95-E52A-44D5-978C-A5A8C2A9260D}" srcOrd="0" destOrd="0" presId="urn:microsoft.com/office/officeart/2005/8/layout/hProcess7#3"/>
    <dgm:cxn modelId="{F6CC28AF-7CBE-44D2-A2D2-CB9F5620BA15}" type="presOf" srcId="{61F6ED8A-0AC0-4C24-B6AC-D43821AC47A4}" destId="{DDDA7321-1029-4D97-A5E0-4A1DCEB52993}" srcOrd="1" destOrd="0" presId="urn:microsoft.com/office/officeart/2005/8/layout/hProcess7#3"/>
    <dgm:cxn modelId="{D8FA5B38-711A-4EB2-A97D-12708AF07E59}" type="presOf" srcId="{91645857-004C-4087-814C-1179B9663808}" destId="{46683551-924C-457A-82FB-2F83789FF311}" srcOrd="1" destOrd="0" presId="urn:microsoft.com/office/officeart/2005/8/layout/hProcess7#3"/>
    <dgm:cxn modelId="{EE4A23AB-813B-4A41-98A4-9C95F95F7EEE}" type="presOf" srcId="{648F03BF-6316-47B5-9116-07C06859BBEC}" destId="{B80A84F0-FC8C-4EA9-95C6-2D3C004290B7}" srcOrd="1" destOrd="0" presId="urn:microsoft.com/office/officeart/2005/8/layout/hProcess7#3"/>
    <dgm:cxn modelId="{D9EDE2FA-7938-43E6-A185-270235F94D77}" srcId="{648F03BF-6316-47B5-9116-07C06859BBEC}" destId="{2F1EFCE1-D059-4AE3-B48D-73D763095CF3}" srcOrd="0" destOrd="0" parTransId="{BCCB831E-1549-468C-B9C2-04A1971FEC8B}" sibTransId="{85F07630-D5DB-4FDA-9468-AA5175A56FE8}"/>
    <dgm:cxn modelId="{4A35E625-1479-4AF7-A243-05A9AC158C0A}" srcId="{61F6ED8A-0AC0-4C24-B6AC-D43821AC47A4}" destId="{3E1EEDB9-543D-4F2E-881F-18F4615CEC50}" srcOrd="0" destOrd="0" parTransId="{F3F6AE2E-0096-42AF-83AA-A7347EB76AED}" sibTransId="{A6028FBF-CF09-4982-A392-7E3CA13E1603}"/>
    <dgm:cxn modelId="{99B9853F-1E57-4919-A0FD-BB9BFD478036}" srcId="{878BB63A-CB95-42F6-94F3-504169227072}" destId="{648F03BF-6316-47B5-9116-07C06859BBEC}" srcOrd="1" destOrd="0" parTransId="{5238D119-255C-41D8-91E5-CA29D520A46E}" sibTransId="{EA4C6FF2-BB75-44E5-8721-F647C47F598E}"/>
    <dgm:cxn modelId="{34EC4CEC-410E-4996-A5E9-4916A9D3D002}" srcId="{878BB63A-CB95-42F6-94F3-504169227072}" destId="{91645857-004C-4087-814C-1179B9663808}" srcOrd="2" destOrd="0" parTransId="{7B55B024-C3C7-4A51-8325-1B65FA37A53F}" sibTransId="{6FEB3269-BA84-4FF2-B4FF-FD5934E9BB1D}"/>
    <dgm:cxn modelId="{27B8FEEF-D3D7-4AAF-8C40-DDA9E6BF6D30}" type="presParOf" srcId="{3D4A45D9-ADF7-4CD1-B10E-9F49833E3569}" destId="{2C05317F-8707-490F-94F1-9A8B24E24268}" srcOrd="0" destOrd="0" presId="urn:microsoft.com/office/officeart/2005/8/layout/hProcess7#3"/>
    <dgm:cxn modelId="{1320A11B-11D4-40AD-A6F3-9859A50AD8AC}" type="presParOf" srcId="{2C05317F-8707-490F-94F1-9A8B24E24268}" destId="{E7429B6A-E77D-4C47-8FFF-6D173526113E}" srcOrd="0" destOrd="0" presId="urn:microsoft.com/office/officeart/2005/8/layout/hProcess7#3"/>
    <dgm:cxn modelId="{733EF5CC-DF37-462B-A587-06B0F198DF4C}" type="presParOf" srcId="{2C05317F-8707-490F-94F1-9A8B24E24268}" destId="{DDDA7321-1029-4D97-A5E0-4A1DCEB52993}" srcOrd="1" destOrd="0" presId="urn:microsoft.com/office/officeart/2005/8/layout/hProcess7#3"/>
    <dgm:cxn modelId="{F442BF2B-B9EB-4319-BD60-F230A72C9137}" type="presParOf" srcId="{2C05317F-8707-490F-94F1-9A8B24E24268}" destId="{C8BB6CE8-CC53-429C-8A06-0737BE543B6C}" srcOrd="2" destOrd="0" presId="urn:microsoft.com/office/officeart/2005/8/layout/hProcess7#3"/>
    <dgm:cxn modelId="{5455FF8F-44C3-4837-8177-AD392636382D}" type="presParOf" srcId="{3D4A45D9-ADF7-4CD1-B10E-9F49833E3569}" destId="{9E4304E7-8391-46BF-9415-541EC673B2BD}" srcOrd="1" destOrd="0" presId="urn:microsoft.com/office/officeart/2005/8/layout/hProcess7#3"/>
    <dgm:cxn modelId="{E266099A-FD24-4B5D-BC3A-CE5CDA7AA937}" type="presParOf" srcId="{3D4A45D9-ADF7-4CD1-B10E-9F49833E3569}" destId="{4F81A723-7282-4BC5-BBF3-9967E1BAB9EA}" srcOrd="2" destOrd="0" presId="urn:microsoft.com/office/officeart/2005/8/layout/hProcess7#3"/>
    <dgm:cxn modelId="{7A6C691B-FFB8-4B74-919F-8E5FA22D9845}" type="presParOf" srcId="{4F81A723-7282-4BC5-BBF3-9967E1BAB9EA}" destId="{31F374FE-3CB6-43F5-8EAC-1C7D4BC9A834}" srcOrd="0" destOrd="0" presId="urn:microsoft.com/office/officeart/2005/8/layout/hProcess7#3"/>
    <dgm:cxn modelId="{B5FFE67B-CAC4-4DA8-BD43-C959A3BAC516}" type="presParOf" srcId="{4F81A723-7282-4BC5-BBF3-9967E1BAB9EA}" destId="{23F2AD5F-017C-4478-8FB9-BCC7AA6E9B8F}" srcOrd="1" destOrd="0" presId="urn:microsoft.com/office/officeart/2005/8/layout/hProcess7#3"/>
    <dgm:cxn modelId="{8E06BF65-5C0B-406A-A9E3-97F878E51C2F}" type="presParOf" srcId="{4F81A723-7282-4BC5-BBF3-9967E1BAB9EA}" destId="{64DFB183-4D10-48DF-A22B-97C6C91FB5EC}" srcOrd="2" destOrd="0" presId="urn:microsoft.com/office/officeart/2005/8/layout/hProcess7#3"/>
    <dgm:cxn modelId="{234A59DD-BC6E-4EAA-91BA-C59A6E0E6710}" type="presParOf" srcId="{3D4A45D9-ADF7-4CD1-B10E-9F49833E3569}" destId="{6053E2D5-E333-4581-B30D-D54700B6F652}" srcOrd="3" destOrd="0" presId="urn:microsoft.com/office/officeart/2005/8/layout/hProcess7#3"/>
    <dgm:cxn modelId="{AC7C6CC3-155F-41B1-909B-3E03F795DB21}" type="presParOf" srcId="{3D4A45D9-ADF7-4CD1-B10E-9F49833E3569}" destId="{2EC8D0BC-6D70-4ACD-9301-4593886E232D}" srcOrd="4" destOrd="0" presId="urn:microsoft.com/office/officeart/2005/8/layout/hProcess7#3"/>
    <dgm:cxn modelId="{AAA3C13D-C7BD-4AF9-AB0D-AF8B19975921}" type="presParOf" srcId="{2EC8D0BC-6D70-4ACD-9301-4593886E232D}" destId="{EAA89DDB-0711-4194-8E41-49E0CD0F417C}" srcOrd="0" destOrd="0" presId="urn:microsoft.com/office/officeart/2005/8/layout/hProcess7#3"/>
    <dgm:cxn modelId="{AB6006C3-4005-4D92-89B5-539887F078C0}" type="presParOf" srcId="{2EC8D0BC-6D70-4ACD-9301-4593886E232D}" destId="{B80A84F0-FC8C-4EA9-95C6-2D3C004290B7}" srcOrd="1" destOrd="0" presId="urn:microsoft.com/office/officeart/2005/8/layout/hProcess7#3"/>
    <dgm:cxn modelId="{1814490F-1FC8-4E3C-B15F-44BEAA08E4F2}" type="presParOf" srcId="{2EC8D0BC-6D70-4ACD-9301-4593886E232D}" destId="{56AAF754-4FA5-4B6B-9CC8-E6D1B2E1E1EA}" srcOrd="2" destOrd="0" presId="urn:microsoft.com/office/officeart/2005/8/layout/hProcess7#3"/>
    <dgm:cxn modelId="{4C59A6DB-E770-48FC-A393-BA01EBAD9166}" type="presParOf" srcId="{3D4A45D9-ADF7-4CD1-B10E-9F49833E3569}" destId="{170D8323-C95F-4B44-ABC1-B67B05EBF48A}" srcOrd="5" destOrd="0" presId="urn:microsoft.com/office/officeart/2005/8/layout/hProcess7#3"/>
    <dgm:cxn modelId="{287039FB-05E8-4B55-872A-420DF64D9413}" type="presParOf" srcId="{3D4A45D9-ADF7-4CD1-B10E-9F49833E3569}" destId="{B9CF446F-1663-4150-AB0C-A1729C07C60B}" srcOrd="6" destOrd="0" presId="urn:microsoft.com/office/officeart/2005/8/layout/hProcess7#3"/>
    <dgm:cxn modelId="{7187F30B-9224-4D1B-A61A-3161259AF88F}" type="presParOf" srcId="{B9CF446F-1663-4150-AB0C-A1729C07C60B}" destId="{C9E7AA3C-2E3F-451A-8451-530A930F0F31}" srcOrd="0" destOrd="0" presId="urn:microsoft.com/office/officeart/2005/8/layout/hProcess7#3"/>
    <dgm:cxn modelId="{19BB0F14-6041-4086-BE88-79C3C8DDADC8}" type="presParOf" srcId="{B9CF446F-1663-4150-AB0C-A1729C07C60B}" destId="{DBE4C111-79D5-484E-B9CB-322A51AA8F76}" srcOrd="1" destOrd="0" presId="urn:microsoft.com/office/officeart/2005/8/layout/hProcess7#3"/>
    <dgm:cxn modelId="{1AA28671-59E4-4A2B-A56D-1C6F65F148D1}" type="presParOf" srcId="{B9CF446F-1663-4150-AB0C-A1729C07C60B}" destId="{2A2BF070-E6FC-4FDC-A900-3FCF4539F4BC}" srcOrd="2" destOrd="0" presId="urn:microsoft.com/office/officeart/2005/8/layout/hProcess7#3"/>
    <dgm:cxn modelId="{FAFD50BD-2F6C-4BDE-8234-35F3889B4447}" type="presParOf" srcId="{3D4A45D9-ADF7-4CD1-B10E-9F49833E3569}" destId="{FA4388A3-27A9-4A44-9A37-988541690BAC}" srcOrd="7" destOrd="0" presId="urn:microsoft.com/office/officeart/2005/8/layout/hProcess7#3"/>
    <dgm:cxn modelId="{9FE5B283-A1CC-4080-BA21-B4945004361D}" type="presParOf" srcId="{3D4A45D9-ADF7-4CD1-B10E-9F49833E3569}" destId="{8B89AA25-1D86-4B32-BDC7-8C1A7CE98BFE}" srcOrd="8" destOrd="0" presId="urn:microsoft.com/office/officeart/2005/8/layout/hProcess7#3"/>
    <dgm:cxn modelId="{6C85EFA9-79EE-43FB-844F-17E36821E477}" type="presParOf" srcId="{8B89AA25-1D86-4B32-BDC7-8C1A7CE98BFE}" destId="{3DBDE519-00DC-42AC-8B93-8E3A25E5E5CE}" srcOrd="0" destOrd="0" presId="urn:microsoft.com/office/officeart/2005/8/layout/hProcess7#3"/>
    <dgm:cxn modelId="{1784E068-1D0D-414B-AB54-E3678B6F08AE}" type="presParOf" srcId="{8B89AA25-1D86-4B32-BDC7-8C1A7CE98BFE}" destId="{46683551-924C-457A-82FB-2F83789FF311}" srcOrd="1" destOrd="0" presId="urn:microsoft.com/office/officeart/2005/8/layout/hProcess7#3"/>
    <dgm:cxn modelId="{13DD5B0B-D457-4AFA-B68B-41B8D85CE0D5}" type="presParOf" srcId="{8B89AA25-1D86-4B32-BDC7-8C1A7CE98BFE}" destId="{E4927D95-E52A-44D5-978C-A5A8C2A9260D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29B6A-E77D-4C47-8FFF-6D173526113E}">
      <dsp:nvSpPr>
        <dsp:cNvPr id="0" name=""/>
        <dsp:cNvSpPr/>
      </dsp:nvSpPr>
      <dsp:spPr>
        <a:xfrm>
          <a:off x="4734" y="695967"/>
          <a:ext cx="3024639" cy="36295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 03.04.2014 № ОГ-П12-85пр</a:t>
          </a:r>
          <a:endParaRPr lang="ru-RU" sz="1400" b="1" kern="1200" dirty="0"/>
        </a:p>
      </dsp:txBody>
      <dsp:txXfrm rot="16200000">
        <a:off x="-1180924" y="1881626"/>
        <a:ext cx="2976245" cy="604927"/>
      </dsp:txXfrm>
    </dsp:sp>
    <dsp:sp modelId="{C8BB6CE8-CC53-429C-8A06-0737BE543B6C}">
      <dsp:nvSpPr>
        <dsp:cNvPr id="0" name=""/>
        <dsp:cNvSpPr/>
      </dsp:nvSpPr>
      <dsp:spPr>
        <a:xfrm>
          <a:off x="609662" y="695967"/>
          <a:ext cx="2253356" cy="362956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Поручение Заместителя Председателя Правительства Российской Федерации</a:t>
          </a:r>
          <a:br>
            <a:rPr lang="ru-RU" sz="2400" kern="1200" dirty="0" smtClean="0"/>
          </a:br>
          <a:r>
            <a:rPr lang="ru-RU" sz="2400" kern="1200" dirty="0" smtClean="0"/>
            <a:t>О.Ю. </a:t>
          </a:r>
          <a:r>
            <a:rPr lang="ru-RU" sz="2400" kern="1200" dirty="0" err="1" smtClean="0"/>
            <a:t>Голодец</a:t>
          </a:r>
          <a:endParaRPr lang="ru-RU" sz="2400" kern="1200" dirty="0"/>
        </a:p>
      </dsp:txBody>
      <dsp:txXfrm>
        <a:off x="609662" y="695967"/>
        <a:ext cx="2253356" cy="3629567"/>
      </dsp:txXfrm>
    </dsp:sp>
    <dsp:sp modelId="{EAA89DDB-0711-4194-8E41-49E0CD0F417C}">
      <dsp:nvSpPr>
        <dsp:cNvPr id="0" name=""/>
        <dsp:cNvSpPr/>
      </dsp:nvSpPr>
      <dsp:spPr>
        <a:xfrm>
          <a:off x="3135931" y="707073"/>
          <a:ext cx="2878851" cy="36295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Минтруда России </a:t>
          </a:r>
          <a:br>
            <a:rPr lang="ru-RU" sz="1400" b="1" kern="1200" dirty="0" smtClean="0"/>
          </a:br>
          <a:r>
            <a:rPr lang="ru-RU" sz="1400" b="1" kern="1200" dirty="0" smtClean="0"/>
            <a:t>от 22.04.2014 № 270</a:t>
          </a:r>
          <a:endParaRPr lang="ru-RU" sz="1400" b="1" kern="1200" dirty="0"/>
        </a:p>
      </dsp:txBody>
      <dsp:txXfrm rot="16200000">
        <a:off x="1935694" y="1907311"/>
        <a:ext cx="2976245" cy="575770"/>
      </dsp:txXfrm>
    </dsp:sp>
    <dsp:sp modelId="{23F2AD5F-017C-4478-8FB9-BCC7AA6E9B8F}">
      <dsp:nvSpPr>
        <dsp:cNvPr id="0" name=""/>
        <dsp:cNvSpPr/>
      </dsp:nvSpPr>
      <dsp:spPr>
        <a:xfrm rot="5400000">
          <a:off x="2884419" y="3590968"/>
          <a:ext cx="533270" cy="4536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AAF754-4FA5-4B6B-9CC8-E6D1B2E1E1EA}">
      <dsp:nvSpPr>
        <dsp:cNvPr id="0" name=""/>
        <dsp:cNvSpPr/>
      </dsp:nvSpPr>
      <dsp:spPr>
        <a:xfrm>
          <a:off x="3722271" y="707073"/>
          <a:ext cx="2144744" cy="362956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Создание рабочей группы по проведению мониторинга Методики</a:t>
          </a:r>
          <a:endParaRPr lang="ru-RU" sz="2400" kern="1200" dirty="0"/>
        </a:p>
      </dsp:txBody>
      <dsp:txXfrm>
        <a:off x="3722271" y="707073"/>
        <a:ext cx="2144744" cy="3629567"/>
      </dsp:txXfrm>
    </dsp:sp>
    <dsp:sp modelId="{3DBDE519-00DC-42AC-8B93-8E3A25E5E5CE}">
      <dsp:nvSpPr>
        <dsp:cNvPr id="0" name=""/>
        <dsp:cNvSpPr/>
      </dsp:nvSpPr>
      <dsp:spPr>
        <a:xfrm>
          <a:off x="6120645" y="707073"/>
          <a:ext cx="2838412" cy="369842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Минтруда России </a:t>
          </a:r>
          <a:br>
            <a:rPr lang="ru-RU" sz="1400" b="1" kern="1200" dirty="0" smtClean="0"/>
          </a:br>
          <a:r>
            <a:rPr lang="ru-RU" sz="1400" b="1" kern="1200" dirty="0" smtClean="0"/>
            <a:t>от 07.08.2014 № 546</a:t>
          </a:r>
          <a:endParaRPr lang="ru-RU" sz="1400" b="1" kern="1200" dirty="0"/>
        </a:p>
      </dsp:txBody>
      <dsp:txXfrm rot="16200000">
        <a:off x="4888134" y="1939584"/>
        <a:ext cx="3032704" cy="567682"/>
      </dsp:txXfrm>
    </dsp:sp>
    <dsp:sp modelId="{DBE4C111-79D5-484E-B9CB-322A51AA8F76}">
      <dsp:nvSpPr>
        <dsp:cNvPr id="0" name=""/>
        <dsp:cNvSpPr/>
      </dsp:nvSpPr>
      <dsp:spPr>
        <a:xfrm rot="5400000">
          <a:off x="5869133" y="3590968"/>
          <a:ext cx="533270" cy="4536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927D95-E52A-44D5-978C-A5A8C2A9260D}">
      <dsp:nvSpPr>
        <dsp:cNvPr id="0" name=""/>
        <dsp:cNvSpPr/>
      </dsp:nvSpPr>
      <dsp:spPr>
        <a:xfrm>
          <a:off x="6701829" y="707073"/>
          <a:ext cx="2114617" cy="369842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Анкета для проведения мониторинга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Методики</a:t>
          </a:r>
          <a:endParaRPr lang="ru-RU" sz="2400" kern="1200" dirty="0"/>
        </a:p>
      </dsp:txBody>
      <dsp:txXfrm>
        <a:off x="6701829" y="707073"/>
        <a:ext cx="2114617" cy="3698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E69F0-1E91-473A-AE72-864E6FCE84A2}">
      <dsp:nvSpPr>
        <dsp:cNvPr id="0" name=""/>
        <dsp:cNvSpPr/>
      </dsp:nvSpPr>
      <dsp:spPr>
        <a:xfrm>
          <a:off x="3717218" y="5555"/>
          <a:ext cx="4779725" cy="56830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 Минтруд России   поступило более 500 предложений по внесению изменений в Методику СОУТ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Сформулированы предварительные предложения по корректировке приказа Минтруда России от 24.01.2014 № 33н</a:t>
          </a:r>
          <a:endParaRPr lang="ru-RU" sz="2200" kern="1200" dirty="0"/>
        </a:p>
      </dsp:txBody>
      <dsp:txXfrm>
        <a:off x="3717218" y="715940"/>
        <a:ext cx="2987328" cy="4262307"/>
      </dsp:txXfrm>
    </dsp:sp>
    <dsp:sp modelId="{0B51FBED-7B75-4081-9695-18C928C0B345}">
      <dsp:nvSpPr>
        <dsp:cNvPr id="0" name=""/>
        <dsp:cNvSpPr/>
      </dsp:nvSpPr>
      <dsp:spPr>
        <a:xfrm>
          <a:off x="1303" y="2777"/>
          <a:ext cx="3714610" cy="5683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Форма анкеты направлена в органы исполнительной власти по охране труда субъектов РФ, объединения работодателей и профсоюзов, организации, оказывающие услуги по проведению СОУТ, размещена на официальном сайте Минтруда России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82635" y="184109"/>
        <a:ext cx="3351946" cy="532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29B6A-E77D-4C47-8FFF-6D173526113E}">
      <dsp:nvSpPr>
        <dsp:cNvPr id="0" name=""/>
        <dsp:cNvSpPr/>
      </dsp:nvSpPr>
      <dsp:spPr>
        <a:xfrm>
          <a:off x="4734" y="695967"/>
          <a:ext cx="3024639" cy="36295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от 03.04.2014 № ОГ-П12-85пр</a:t>
          </a:r>
          <a:endParaRPr lang="ru-RU" sz="1400" b="1" kern="1200" dirty="0">
            <a:solidFill>
              <a:schemeClr val="tx1"/>
            </a:solidFill>
          </a:endParaRPr>
        </a:p>
      </dsp:txBody>
      <dsp:txXfrm rot="16200000">
        <a:off x="-1180924" y="1881626"/>
        <a:ext cx="2976245" cy="604927"/>
      </dsp:txXfrm>
    </dsp:sp>
    <dsp:sp modelId="{C8BB6CE8-CC53-429C-8A06-0737BE543B6C}">
      <dsp:nvSpPr>
        <dsp:cNvPr id="0" name=""/>
        <dsp:cNvSpPr/>
      </dsp:nvSpPr>
      <dsp:spPr>
        <a:xfrm>
          <a:off x="609662" y="695967"/>
          <a:ext cx="2253356" cy="362956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Поручение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О.Ю. </a:t>
          </a:r>
          <a:r>
            <a:rPr lang="ru-RU" sz="2400" kern="1200" dirty="0" err="1" smtClean="0"/>
            <a:t>Голодец</a:t>
          </a:r>
          <a:endParaRPr lang="ru-RU" sz="2400" kern="1200" dirty="0"/>
        </a:p>
      </dsp:txBody>
      <dsp:txXfrm>
        <a:off x="609662" y="695967"/>
        <a:ext cx="2253356" cy="3629567"/>
      </dsp:txXfrm>
    </dsp:sp>
    <dsp:sp modelId="{EAA89DDB-0711-4194-8E41-49E0CD0F417C}">
      <dsp:nvSpPr>
        <dsp:cNvPr id="0" name=""/>
        <dsp:cNvSpPr/>
      </dsp:nvSpPr>
      <dsp:spPr>
        <a:xfrm>
          <a:off x="3135931" y="707073"/>
          <a:ext cx="2878851" cy="362956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Приказ Минтруда России </a:t>
          </a:r>
          <a:br>
            <a:rPr lang="ru-RU" sz="1400" b="1" kern="1200" dirty="0" smtClean="0">
              <a:solidFill>
                <a:schemeClr val="tx1"/>
              </a:solidFill>
            </a:rPr>
          </a:br>
          <a:r>
            <a:rPr lang="ru-RU" sz="1400" b="1" kern="1200" dirty="0" smtClean="0">
              <a:solidFill>
                <a:schemeClr val="tx1"/>
              </a:solidFill>
            </a:rPr>
            <a:t>от 22.04.2014 № 270</a:t>
          </a:r>
          <a:endParaRPr lang="ru-RU" sz="1400" b="1" kern="1200" dirty="0">
            <a:solidFill>
              <a:schemeClr val="tx1"/>
            </a:solidFill>
          </a:endParaRPr>
        </a:p>
      </dsp:txBody>
      <dsp:txXfrm rot="16200000">
        <a:off x="1935694" y="1907311"/>
        <a:ext cx="2976245" cy="575770"/>
      </dsp:txXfrm>
    </dsp:sp>
    <dsp:sp modelId="{23F2AD5F-017C-4478-8FB9-BCC7AA6E9B8F}">
      <dsp:nvSpPr>
        <dsp:cNvPr id="0" name=""/>
        <dsp:cNvSpPr/>
      </dsp:nvSpPr>
      <dsp:spPr>
        <a:xfrm rot="5400000">
          <a:off x="2884419" y="3590968"/>
          <a:ext cx="533270" cy="4536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AAF754-4FA5-4B6B-9CC8-E6D1B2E1E1EA}">
      <dsp:nvSpPr>
        <dsp:cNvPr id="0" name=""/>
        <dsp:cNvSpPr/>
      </dsp:nvSpPr>
      <dsp:spPr>
        <a:xfrm>
          <a:off x="3722271" y="707073"/>
          <a:ext cx="2144744" cy="362956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Создание рабочей группы по подготовке концепции проекта федерального закона о безопасности и гигиене труда</a:t>
          </a:r>
          <a:endParaRPr lang="ru-RU" sz="2400" kern="1200" dirty="0"/>
        </a:p>
      </dsp:txBody>
      <dsp:txXfrm>
        <a:off x="3722271" y="707073"/>
        <a:ext cx="2144744" cy="3629567"/>
      </dsp:txXfrm>
    </dsp:sp>
    <dsp:sp modelId="{3DBDE519-00DC-42AC-8B93-8E3A25E5E5CE}">
      <dsp:nvSpPr>
        <dsp:cNvPr id="0" name=""/>
        <dsp:cNvSpPr/>
      </dsp:nvSpPr>
      <dsp:spPr>
        <a:xfrm>
          <a:off x="6120645" y="707073"/>
          <a:ext cx="2838412" cy="369842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 rot="16200000">
        <a:off x="4888134" y="1939584"/>
        <a:ext cx="3032704" cy="567682"/>
      </dsp:txXfrm>
    </dsp:sp>
    <dsp:sp modelId="{DBE4C111-79D5-484E-B9CB-322A51AA8F76}">
      <dsp:nvSpPr>
        <dsp:cNvPr id="0" name=""/>
        <dsp:cNvSpPr/>
      </dsp:nvSpPr>
      <dsp:spPr>
        <a:xfrm rot="5400000">
          <a:off x="5869133" y="3590968"/>
          <a:ext cx="533270" cy="45369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927D95-E52A-44D5-978C-A5A8C2A9260D}">
      <dsp:nvSpPr>
        <dsp:cNvPr id="0" name=""/>
        <dsp:cNvSpPr/>
      </dsp:nvSpPr>
      <dsp:spPr>
        <a:xfrm>
          <a:off x="6701829" y="707073"/>
          <a:ext cx="2114617" cy="369842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Подготовка к общественному обсуждению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проекта федерального закона «О безопасности и гигиене труда»</a:t>
          </a:r>
          <a:endParaRPr lang="ru-RU" sz="2400" kern="1200" dirty="0"/>
        </a:p>
      </dsp:txBody>
      <dsp:txXfrm>
        <a:off x="6701829" y="707073"/>
        <a:ext cx="2114617" cy="3698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D9543-03E9-48B3-96CA-82D5345D305D}">
      <dsp:nvSpPr>
        <dsp:cNvPr id="0" name=""/>
        <dsp:cNvSpPr/>
      </dsp:nvSpPr>
      <dsp:spPr>
        <a:xfrm rot="16200000">
          <a:off x="635678" y="-557473"/>
          <a:ext cx="2941111" cy="4212468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Права и обязанности работодателя в сфере безопасности и гигиены труда</a:t>
          </a:r>
          <a:endParaRPr lang="ru-RU" sz="2400" kern="1200" dirty="0"/>
        </a:p>
      </dsp:txBody>
      <dsp:txXfrm rot="5400000">
        <a:off x="0" y="78205"/>
        <a:ext cx="4212468" cy="2205833"/>
      </dsp:txXfrm>
    </dsp:sp>
    <dsp:sp modelId="{44BFD3D7-781F-404B-8FB2-2F4F448BA169}">
      <dsp:nvSpPr>
        <dsp:cNvPr id="0" name=""/>
        <dsp:cNvSpPr/>
      </dsp:nvSpPr>
      <dsp:spPr>
        <a:xfrm>
          <a:off x="4212468" y="78204"/>
          <a:ext cx="4212468" cy="2628291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Управление профессиональными рисками</a:t>
          </a:r>
          <a:endParaRPr lang="ru-RU" sz="2400" kern="1200" dirty="0"/>
        </a:p>
      </dsp:txBody>
      <dsp:txXfrm>
        <a:off x="4212468" y="78204"/>
        <a:ext cx="4212468" cy="1971219"/>
      </dsp:txXfrm>
    </dsp:sp>
    <dsp:sp modelId="{B6EA7061-6879-46F0-AFE3-19406D89B2CC}">
      <dsp:nvSpPr>
        <dsp:cNvPr id="0" name=""/>
        <dsp:cNvSpPr/>
      </dsp:nvSpPr>
      <dsp:spPr>
        <a:xfrm rot="10800000">
          <a:off x="0" y="2706496"/>
          <a:ext cx="4212468" cy="2628291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Расследование несчастных случаев, микротравм и инцидентов на производстве</a:t>
          </a:r>
          <a:endParaRPr lang="ru-RU" sz="2400" kern="1200" dirty="0"/>
        </a:p>
      </dsp:txBody>
      <dsp:txXfrm rot="10800000">
        <a:off x="0" y="3363569"/>
        <a:ext cx="4212468" cy="1971219"/>
      </dsp:txXfrm>
    </dsp:sp>
    <dsp:sp modelId="{63BB650C-0796-4A51-91A9-A6E4746AF9F1}">
      <dsp:nvSpPr>
        <dsp:cNvPr id="0" name=""/>
        <dsp:cNvSpPr/>
      </dsp:nvSpPr>
      <dsp:spPr>
        <a:xfrm rot="5400000">
          <a:off x="5004556" y="1914408"/>
          <a:ext cx="2628291" cy="4212468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Оказание услуг в области безопасности и гигиены труда</a:t>
          </a:r>
          <a:endParaRPr lang="ru-RU" sz="2400" kern="1200" dirty="0"/>
        </a:p>
      </dsp:txBody>
      <dsp:txXfrm rot="-5400000">
        <a:off x="4212468" y="3363569"/>
        <a:ext cx="4212468" cy="1971219"/>
      </dsp:txXfrm>
    </dsp:sp>
    <dsp:sp modelId="{40D13EBD-5D64-45D5-B522-3BB00D40EF5C}">
      <dsp:nvSpPr>
        <dsp:cNvPr id="0" name=""/>
        <dsp:cNvSpPr/>
      </dsp:nvSpPr>
      <dsp:spPr>
        <a:xfrm>
          <a:off x="2660506" y="1642215"/>
          <a:ext cx="3103923" cy="1972152"/>
        </a:xfrm>
        <a:prstGeom prst="roundRect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Государственное управление в сфере безопасности  и гигиены труда</a:t>
          </a:r>
          <a:endParaRPr lang="ru-RU" sz="2400" kern="1200" dirty="0"/>
        </a:p>
      </dsp:txBody>
      <dsp:txXfrm>
        <a:off x="2756779" y="1738488"/>
        <a:ext cx="2911377" cy="1779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C9288-272A-42AE-9AB2-8FD9FD82DFAD}">
      <dsp:nvSpPr>
        <dsp:cNvPr id="0" name=""/>
        <dsp:cNvSpPr/>
      </dsp:nvSpPr>
      <dsp:spPr>
        <a:xfrm>
          <a:off x="12696" y="535724"/>
          <a:ext cx="2259608" cy="281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Изменится миссия, технологии и направленность деятельности федеральной инспекции труда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78878" y="601906"/>
        <a:ext cx="2127244" cy="2684618"/>
      </dsp:txXfrm>
    </dsp:sp>
    <dsp:sp modelId="{CF0C4C7F-1B72-4D40-ADD4-F686D199C598}">
      <dsp:nvSpPr>
        <dsp:cNvPr id="0" name=""/>
        <dsp:cNvSpPr/>
      </dsp:nvSpPr>
      <dsp:spPr>
        <a:xfrm>
          <a:off x="2498266" y="1664024"/>
          <a:ext cx="479037" cy="560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bg1"/>
            </a:solidFill>
          </a:endParaRPr>
        </a:p>
      </dsp:txBody>
      <dsp:txXfrm>
        <a:off x="2498266" y="1776101"/>
        <a:ext cx="335326" cy="336229"/>
      </dsp:txXfrm>
    </dsp:sp>
    <dsp:sp modelId="{0F42DA9A-3321-48BA-B94C-E597EB675A1B}">
      <dsp:nvSpPr>
        <dsp:cNvPr id="0" name=""/>
        <dsp:cNvSpPr/>
      </dsp:nvSpPr>
      <dsp:spPr>
        <a:xfrm>
          <a:off x="3176148" y="535724"/>
          <a:ext cx="2504686" cy="281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Сформируется  потребность работников в «цивилизованных» условиях труда, обеспеченных эффективными механизмами защиты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249508" y="609084"/>
        <a:ext cx="2357966" cy="2670262"/>
      </dsp:txXfrm>
    </dsp:sp>
    <dsp:sp modelId="{2D2DA94F-6BD6-4AE8-B11F-EC7D653F8CF3}">
      <dsp:nvSpPr>
        <dsp:cNvPr id="0" name=""/>
        <dsp:cNvSpPr/>
      </dsp:nvSpPr>
      <dsp:spPr>
        <a:xfrm>
          <a:off x="5906795" y="1664024"/>
          <a:ext cx="479037" cy="560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bg1"/>
            </a:solidFill>
          </a:endParaRPr>
        </a:p>
      </dsp:txBody>
      <dsp:txXfrm>
        <a:off x="5906795" y="1776101"/>
        <a:ext cx="335326" cy="336229"/>
      </dsp:txXfrm>
    </dsp:sp>
    <dsp:sp modelId="{E4A8890E-5CA9-4222-BAB7-684D33F4E60F}">
      <dsp:nvSpPr>
        <dsp:cNvPr id="0" name=""/>
        <dsp:cNvSpPr/>
      </dsp:nvSpPr>
      <dsp:spPr>
        <a:xfrm>
          <a:off x="6584678" y="535724"/>
          <a:ext cx="2259608" cy="281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Осуществится переориентация работодателей к активному обеспечению исполнения требований трудового законодательства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6650860" y="601906"/>
        <a:ext cx="2127244" cy="26846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44998-627D-47B2-A2A6-864DF51BB2E9}">
      <dsp:nvSpPr>
        <dsp:cNvPr id="0" name=""/>
        <dsp:cNvSpPr/>
      </dsp:nvSpPr>
      <dsp:spPr>
        <a:xfrm rot="16200000">
          <a:off x="808" y="137804"/>
          <a:ext cx="4276670" cy="427667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Calibri" pitchFamily="34" charset="0"/>
            </a:rPr>
            <a:t>Система </a:t>
          </a:r>
          <a:r>
            <a:rPr lang="ru-RU" sz="2000" b="1" dirty="0" err="1" smtClean="0">
              <a:latin typeface="Calibri" pitchFamily="34" charset="0"/>
            </a:rPr>
            <a:t>клиентоориентированных</a:t>
          </a:r>
          <a:r>
            <a:rPr lang="ru-RU" sz="2000" b="1" dirty="0" smtClean="0">
              <a:latin typeface="Calibri" pitchFamily="34" charset="0"/>
            </a:rPr>
            <a:t> интерактивных сервисов</a:t>
          </a:r>
          <a:br>
            <a:rPr lang="ru-RU" sz="2000" b="1" dirty="0" smtClean="0">
              <a:latin typeface="Calibri" pitchFamily="34" charset="0"/>
            </a:rPr>
          </a:br>
          <a:r>
            <a:rPr lang="ru-RU" sz="2000" b="1" dirty="0" smtClean="0">
              <a:latin typeface="Calibri" pitchFamily="34" charset="0"/>
            </a:rPr>
            <a:t>для работников и работодателей</a:t>
          </a:r>
          <a:endParaRPr lang="ru-RU" sz="2000" kern="1200" dirty="0" smtClean="0">
            <a:latin typeface="Calibri" pitchFamily="34" charset="0"/>
          </a:endParaRPr>
        </a:p>
        <a:p>
          <a:pPr lvl="0" algn="ctr">
            <a:spcBef>
              <a:spcPct val="0"/>
            </a:spcBef>
          </a:pPr>
          <a:endParaRPr lang="ru-RU" sz="2000" dirty="0"/>
        </a:p>
      </dsp:txBody>
      <dsp:txXfrm rot="5400000">
        <a:off x="808" y="1206971"/>
        <a:ext cx="3528253" cy="2138335"/>
      </dsp:txXfrm>
    </dsp:sp>
    <dsp:sp modelId="{23B5F29A-B7DF-48DB-9586-2BB91EFC56AE}">
      <dsp:nvSpPr>
        <dsp:cNvPr id="0" name=""/>
        <dsp:cNvSpPr/>
      </dsp:nvSpPr>
      <dsp:spPr>
        <a:xfrm rot="5400000">
          <a:off x="4507497" y="137804"/>
          <a:ext cx="4276670" cy="427667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Calibri" pitchFamily="34" charset="0"/>
            </a:rPr>
            <a:t>Автоматизированная система управления контрольно-надзорной деятельностью</a:t>
          </a:r>
          <a:endParaRPr lang="ru-RU" sz="2000" kern="1200" dirty="0" smtClean="0">
            <a:solidFill>
              <a:srgbClr val="002060"/>
            </a:solidFill>
            <a:latin typeface="Calibri" pitchFamily="34" charset="0"/>
          </a:endParaRPr>
        </a:p>
        <a:p>
          <a:pPr lvl="0" algn="ctr">
            <a:spcBef>
              <a:spcPct val="0"/>
            </a:spcBef>
          </a:pPr>
          <a:endParaRPr lang="ru-RU" sz="2000" dirty="0"/>
        </a:p>
      </dsp:txBody>
      <dsp:txXfrm rot="-5400000">
        <a:off x="5255914" y="1206972"/>
        <a:ext cx="3528253" cy="21383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25325-13EE-4240-B8F9-00AC9A6B63BC}">
      <dsp:nvSpPr>
        <dsp:cNvPr id="0" name=""/>
        <dsp:cNvSpPr/>
      </dsp:nvSpPr>
      <dsp:spPr>
        <a:xfrm>
          <a:off x="0" y="0"/>
          <a:ext cx="7283609" cy="159857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Исчерпывающая информация в доступной форме о требованиях трудового законодательства и повышение уровня своих правовых знаний</a:t>
          </a:r>
          <a:endParaRPr lang="ru-RU" sz="2000" kern="1200" dirty="0"/>
        </a:p>
      </dsp:txBody>
      <dsp:txXfrm>
        <a:off x="46821" y="46821"/>
        <a:ext cx="5558618" cy="1504935"/>
      </dsp:txXfrm>
    </dsp:sp>
    <dsp:sp modelId="{3047287B-A06F-4F3B-8978-82C1E8A55B8F}">
      <dsp:nvSpPr>
        <dsp:cNvPr id="0" name=""/>
        <dsp:cNvSpPr/>
      </dsp:nvSpPr>
      <dsp:spPr>
        <a:xfrm>
          <a:off x="642671" y="1865007"/>
          <a:ext cx="7283609" cy="1598577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Возможность обращаться за разъяснениями о порядке исполнения данных требований, оперативно получать необходимые инструкции и уметь применять нормы трудового законодательства на практике</a:t>
          </a:r>
          <a:endParaRPr lang="ru-RU" sz="2000" kern="1200" dirty="0"/>
        </a:p>
      </dsp:txBody>
      <dsp:txXfrm>
        <a:off x="689492" y="1911828"/>
        <a:ext cx="5508220" cy="1504935"/>
      </dsp:txXfrm>
    </dsp:sp>
    <dsp:sp modelId="{1C0BF76C-EAEA-4985-A8CC-0E927E4BD5E7}">
      <dsp:nvSpPr>
        <dsp:cNvPr id="0" name=""/>
        <dsp:cNvSpPr/>
      </dsp:nvSpPr>
      <dsp:spPr>
        <a:xfrm>
          <a:off x="1285342" y="3730014"/>
          <a:ext cx="7283609" cy="159857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smtClean="0"/>
            <a:t>Возможность иметь неограниченный доступ к эффективным инструментам, предназначенным для устранения нарушений, защиты трудовых прав и реализации законных интересов граждан</a:t>
          </a:r>
          <a:endParaRPr lang="ru-RU" sz="2000" kern="1200" dirty="0"/>
        </a:p>
      </dsp:txBody>
      <dsp:txXfrm>
        <a:off x="1332163" y="3776835"/>
        <a:ext cx="5508220" cy="1504935"/>
      </dsp:txXfrm>
    </dsp:sp>
    <dsp:sp modelId="{4343C359-3F0B-44BE-B0AC-17B8A3020A50}">
      <dsp:nvSpPr>
        <dsp:cNvPr id="0" name=""/>
        <dsp:cNvSpPr/>
      </dsp:nvSpPr>
      <dsp:spPr>
        <a:xfrm>
          <a:off x="6244533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78325" y="1212254"/>
        <a:ext cx="571491" cy="781904"/>
      </dsp:txXfrm>
    </dsp:sp>
    <dsp:sp modelId="{208602A5-C7C6-4D4B-98F4-EE5AA72D6F18}">
      <dsp:nvSpPr>
        <dsp:cNvPr id="0" name=""/>
        <dsp:cNvSpPr/>
      </dsp:nvSpPr>
      <dsp:spPr>
        <a:xfrm>
          <a:off x="6887205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20997" y="3066604"/>
        <a:ext cx="571491" cy="781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4B099-08AD-439A-904D-702906793492}">
      <dsp:nvSpPr>
        <dsp:cNvPr id="0" name=""/>
        <dsp:cNvSpPr/>
      </dsp:nvSpPr>
      <dsp:spPr>
        <a:xfrm>
          <a:off x="2448274" y="3107514"/>
          <a:ext cx="3894032" cy="2372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«</a:t>
          </a:r>
          <a:r>
            <a:rPr lang="ru-RU" sz="2000" b="1" kern="1200" dirty="0" err="1" smtClean="0">
              <a:solidFill>
                <a:schemeClr val="bg1"/>
              </a:solidFill>
            </a:rPr>
            <a:t>Онлайнинспекция.РФ</a:t>
          </a:r>
          <a:r>
            <a:rPr lang="ru-RU" sz="2000" b="1" kern="1200" dirty="0" smtClean="0">
              <a:solidFill>
                <a:schemeClr val="bg1"/>
              </a:solidFill>
            </a:rPr>
            <a:t>» в </a:t>
          </a:r>
          <a:r>
            <a:rPr lang="ru-RU" sz="2000" b="1" kern="1200" dirty="0" err="1" smtClean="0">
              <a:solidFill>
                <a:schemeClr val="bg1"/>
              </a:solidFill>
            </a:rPr>
            <a:t>пилотном</a:t>
          </a:r>
          <a:r>
            <a:rPr lang="ru-RU" sz="2000" b="1" kern="1200" dirty="0" smtClean="0">
              <a:solidFill>
                <a:schemeClr val="bg1"/>
              </a:solidFill>
            </a:rPr>
            <a:t> режиме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018542" y="3454988"/>
        <a:ext cx="2753496" cy="1677754"/>
      </dsp:txXfrm>
    </dsp:sp>
    <dsp:sp modelId="{B195BD90-BAFD-46AC-B229-061120273B45}">
      <dsp:nvSpPr>
        <dsp:cNvPr id="0" name=""/>
        <dsp:cNvSpPr/>
      </dsp:nvSpPr>
      <dsp:spPr>
        <a:xfrm rot="10800000">
          <a:off x="798139" y="3955755"/>
          <a:ext cx="1559377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800BF-D945-4B98-9B2D-E7F86C57B3AC}">
      <dsp:nvSpPr>
        <dsp:cNvPr id="0" name=""/>
        <dsp:cNvSpPr/>
      </dsp:nvSpPr>
      <dsp:spPr>
        <a:xfrm>
          <a:off x="-32306" y="3629508"/>
          <a:ext cx="1660892" cy="13287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«Сообщить о проблеме» -  </a:t>
          </a:r>
          <a:r>
            <a:rPr lang="ru-RU" sz="1800" b="1" kern="1200" dirty="0" smtClean="0">
              <a:solidFill>
                <a:srgbClr val="002060"/>
              </a:solidFill>
            </a:rPr>
            <a:t> направление обращений</a:t>
          </a:r>
          <a:endParaRPr lang="ru-RU" sz="1800" kern="1200" dirty="0"/>
        </a:p>
      </dsp:txBody>
      <dsp:txXfrm>
        <a:off x="6611" y="3668425"/>
        <a:ext cx="1583058" cy="1250879"/>
      </dsp:txXfrm>
    </dsp:sp>
    <dsp:sp modelId="{F99583A8-1551-46B2-A808-FEE07FFF8DAE}">
      <dsp:nvSpPr>
        <dsp:cNvPr id="0" name=""/>
        <dsp:cNvSpPr/>
      </dsp:nvSpPr>
      <dsp:spPr>
        <a:xfrm rot="12960000">
          <a:off x="1300082" y="2410933"/>
          <a:ext cx="1937885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C010F-0BCB-4864-B98F-1C7E8F8CC144}">
      <dsp:nvSpPr>
        <dsp:cNvPr id="0" name=""/>
        <dsp:cNvSpPr/>
      </dsp:nvSpPr>
      <dsp:spPr>
        <a:xfrm>
          <a:off x="654688" y="1515156"/>
          <a:ext cx="1660892" cy="13287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«Обсуждения» - </a:t>
          </a:r>
          <a:r>
            <a:rPr lang="ru-RU" sz="1800" b="1" kern="1200" dirty="0" smtClean="0">
              <a:solidFill>
                <a:srgbClr val="002060"/>
              </a:solidFill>
            </a:rPr>
            <a:t>площадку для обмена мнениями</a:t>
          </a:r>
          <a:endParaRPr lang="ru-RU" sz="1800" kern="1200" dirty="0"/>
        </a:p>
      </dsp:txBody>
      <dsp:txXfrm>
        <a:off x="693605" y="1554073"/>
        <a:ext cx="1583058" cy="1250879"/>
      </dsp:txXfrm>
    </dsp:sp>
    <dsp:sp modelId="{616837BC-2F69-4414-911B-E2602B2574F7}">
      <dsp:nvSpPr>
        <dsp:cNvPr id="0" name=""/>
        <dsp:cNvSpPr/>
      </dsp:nvSpPr>
      <dsp:spPr>
        <a:xfrm rot="15120000">
          <a:off x="2508787" y="1601250"/>
          <a:ext cx="2242955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394E0-EB43-46D1-80B9-EA2E6BEEBE2F}">
      <dsp:nvSpPr>
        <dsp:cNvPr id="0" name=""/>
        <dsp:cNvSpPr/>
      </dsp:nvSpPr>
      <dsp:spPr>
        <a:xfrm>
          <a:off x="2343063" y="208414"/>
          <a:ext cx="1881292" cy="13287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«Рейтинг работодателей» -</a:t>
          </a:r>
          <a:r>
            <a:rPr lang="ru-RU" sz="1800" b="1" kern="1200" dirty="0" smtClean="0">
              <a:solidFill>
                <a:srgbClr val="002060"/>
              </a:solidFill>
            </a:rPr>
            <a:t> информация о предприятиях</a:t>
          </a:r>
          <a:endParaRPr lang="ru-RU" sz="1800" kern="1200" dirty="0"/>
        </a:p>
      </dsp:txBody>
      <dsp:txXfrm>
        <a:off x="2381980" y="247331"/>
        <a:ext cx="1803458" cy="1250879"/>
      </dsp:txXfrm>
    </dsp:sp>
    <dsp:sp modelId="{074D77FD-D36A-4E2D-9100-84F2648272C9}">
      <dsp:nvSpPr>
        <dsp:cNvPr id="0" name=""/>
        <dsp:cNvSpPr/>
      </dsp:nvSpPr>
      <dsp:spPr>
        <a:xfrm rot="17280000">
          <a:off x="4038838" y="1601250"/>
          <a:ext cx="2242955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2CA75-B687-4396-88CE-6A846E52424B}">
      <dsp:nvSpPr>
        <dsp:cNvPr id="0" name=""/>
        <dsp:cNvSpPr/>
      </dsp:nvSpPr>
      <dsp:spPr>
        <a:xfrm>
          <a:off x="4533024" y="208414"/>
          <a:ext cx="1947694" cy="13287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«Трудовой навигатор» - </a:t>
          </a:r>
          <a:r>
            <a:rPr lang="ru-RU" sz="1800" b="1" kern="1200" dirty="0" smtClean="0">
              <a:solidFill>
                <a:srgbClr val="002060"/>
              </a:solidFill>
            </a:rPr>
            <a:t>помощь в самостоятельных действиях</a:t>
          </a:r>
          <a:endParaRPr lang="ru-RU" sz="1800" kern="1200" dirty="0"/>
        </a:p>
      </dsp:txBody>
      <dsp:txXfrm>
        <a:off x="4571941" y="247331"/>
        <a:ext cx="1869860" cy="1250879"/>
      </dsp:txXfrm>
    </dsp:sp>
    <dsp:sp modelId="{AA01DE5A-04AE-492D-95DD-EB41AB3FEA41}">
      <dsp:nvSpPr>
        <dsp:cNvPr id="0" name=""/>
        <dsp:cNvSpPr/>
      </dsp:nvSpPr>
      <dsp:spPr>
        <a:xfrm rot="19588572">
          <a:off x="5643835" y="2464264"/>
          <a:ext cx="2005640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186A1-2B8D-4DD7-AF62-A14D23F47BD4}">
      <dsp:nvSpPr>
        <dsp:cNvPr id="0" name=""/>
        <dsp:cNvSpPr/>
      </dsp:nvSpPr>
      <dsp:spPr>
        <a:xfrm>
          <a:off x="6336705" y="1656179"/>
          <a:ext cx="2291914" cy="118470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«Восстановленные права граждан» -</a:t>
          </a:r>
          <a:r>
            <a:rPr lang="ru-RU" sz="1800" b="1" kern="1200" dirty="0" smtClean="0">
              <a:solidFill>
                <a:srgbClr val="002060"/>
              </a:solidFill>
            </a:rPr>
            <a:t> результаты проверок</a:t>
          </a:r>
          <a:endParaRPr lang="ru-RU" sz="1800" kern="1200" dirty="0"/>
        </a:p>
      </dsp:txBody>
      <dsp:txXfrm>
        <a:off x="6371404" y="1690878"/>
        <a:ext cx="2222516" cy="1115309"/>
      </dsp:txXfrm>
    </dsp:sp>
    <dsp:sp modelId="{F68A23A9-48F4-4EDD-96EC-630B0574FF91}">
      <dsp:nvSpPr>
        <dsp:cNvPr id="0" name=""/>
        <dsp:cNvSpPr/>
      </dsp:nvSpPr>
      <dsp:spPr>
        <a:xfrm>
          <a:off x="6433064" y="3955755"/>
          <a:ext cx="1559377" cy="6762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3D729-979F-478F-ACA4-0B2D3492B703}">
      <dsp:nvSpPr>
        <dsp:cNvPr id="0" name=""/>
        <dsp:cNvSpPr/>
      </dsp:nvSpPr>
      <dsp:spPr>
        <a:xfrm>
          <a:off x="7095593" y="3629508"/>
          <a:ext cx="1793697" cy="13287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«Дежурный инспектор» -</a:t>
          </a:r>
          <a:r>
            <a:rPr lang="ru-RU" sz="1800" b="1" kern="1200" dirty="0" smtClean="0">
              <a:solidFill>
                <a:srgbClr val="002060"/>
              </a:solidFill>
            </a:rPr>
            <a:t>правовая консультация</a:t>
          </a:r>
          <a:endParaRPr lang="ru-RU" sz="1800" kern="1200" dirty="0"/>
        </a:p>
      </dsp:txBody>
      <dsp:txXfrm>
        <a:off x="7134510" y="3668425"/>
        <a:ext cx="1715863" cy="12508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29B6A-E77D-4C47-8FFF-6D173526113E}">
      <dsp:nvSpPr>
        <dsp:cNvPr id="0" name=""/>
        <dsp:cNvSpPr/>
      </dsp:nvSpPr>
      <dsp:spPr>
        <a:xfrm>
          <a:off x="0" y="733602"/>
          <a:ext cx="2943038" cy="357512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  14.05.2014 № ПР-1159</a:t>
          </a:r>
          <a:endParaRPr lang="ru-RU" sz="1600" b="1" kern="1200" dirty="0"/>
        </a:p>
      </dsp:txBody>
      <dsp:txXfrm rot="16200000">
        <a:off x="-1171495" y="1905098"/>
        <a:ext cx="2931599" cy="588607"/>
      </dsp:txXfrm>
    </dsp:sp>
    <dsp:sp modelId="{C8BB6CE8-CC53-429C-8A06-0737BE543B6C}">
      <dsp:nvSpPr>
        <dsp:cNvPr id="0" name=""/>
        <dsp:cNvSpPr/>
      </dsp:nvSpPr>
      <dsp:spPr>
        <a:xfrm>
          <a:off x="588607" y="733602"/>
          <a:ext cx="2192563" cy="357512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Поручение Президента Российской Федерации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588607" y="733602"/>
        <a:ext cx="2192563" cy="3575120"/>
      </dsp:txXfrm>
    </dsp:sp>
    <dsp:sp modelId="{EAA89DDB-0711-4194-8E41-49E0CD0F417C}">
      <dsp:nvSpPr>
        <dsp:cNvPr id="0" name=""/>
        <dsp:cNvSpPr/>
      </dsp:nvSpPr>
      <dsp:spPr>
        <a:xfrm>
          <a:off x="3046228" y="720959"/>
          <a:ext cx="3125242" cy="359864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 09.07.2014 № 1250-р</a:t>
          </a:r>
          <a:endParaRPr lang="ru-RU" sz="1600" b="1" kern="1200" dirty="0"/>
        </a:p>
      </dsp:txBody>
      <dsp:txXfrm rot="16200000">
        <a:off x="1883309" y="1883878"/>
        <a:ext cx="2950886" cy="625048"/>
      </dsp:txXfrm>
    </dsp:sp>
    <dsp:sp modelId="{23F2AD5F-017C-4478-8FB9-BCC7AA6E9B8F}">
      <dsp:nvSpPr>
        <dsp:cNvPr id="0" name=""/>
        <dsp:cNvSpPr/>
      </dsp:nvSpPr>
      <dsp:spPr>
        <a:xfrm rot="5400000">
          <a:off x="2801527" y="3526757"/>
          <a:ext cx="518833" cy="44145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AAF754-4FA5-4B6B-9CC8-E6D1B2E1E1EA}">
      <dsp:nvSpPr>
        <dsp:cNvPr id="0" name=""/>
        <dsp:cNvSpPr/>
      </dsp:nvSpPr>
      <dsp:spPr>
        <a:xfrm>
          <a:off x="3658067" y="720959"/>
          <a:ext cx="2328305" cy="359864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План мероприятий по обеспечению повышения производительности труда, создания и модернизации </a:t>
          </a:r>
          <a:r>
            <a:rPr lang="ru-RU" sz="2000" kern="1200" dirty="0" err="1" smtClean="0"/>
            <a:t>высокопроизводи-тельных</a:t>
          </a:r>
          <a:r>
            <a:rPr lang="ru-RU" sz="2000" kern="1200" dirty="0" smtClean="0"/>
            <a:t> рабочих мест</a:t>
          </a:r>
          <a:endParaRPr lang="ru-RU" sz="2000" kern="1200" dirty="0"/>
        </a:p>
      </dsp:txBody>
      <dsp:txXfrm>
        <a:off x="3658067" y="720959"/>
        <a:ext cx="2328305" cy="3598641"/>
      </dsp:txXfrm>
    </dsp:sp>
    <dsp:sp modelId="{3DBDE519-00DC-42AC-8B93-8E3A25E5E5CE}">
      <dsp:nvSpPr>
        <dsp:cNvPr id="0" name=""/>
        <dsp:cNvSpPr/>
      </dsp:nvSpPr>
      <dsp:spPr>
        <a:xfrm>
          <a:off x="6274476" y="720959"/>
          <a:ext cx="2761835" cy="359864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Размещен на Едином портале</a:t>
          </a:r>
          <a:r>
            <a:rPr lang="en-US" sz="1400" b="1" kern="1200" dirty="0" smtClean="0"/>
            <a:t> regulation.gov.ru</a:t>
          </a:r>
          <a:endParaRPr lang="ru-RU" sz="1400" b="1" kern="1200" dirty="0"/>
        </a:p>
      </dsp:txBody>
      <dsp:txXfrm rot="16200000">
        <a:off x="5075217" y="1920218"/>
        <a:ext cx="2950886" cy="552367"/>
      </dsp:txXfrm>
    </dsp:sp>
    <dsp:sp modelId="{DBE4C111-79D5-484E-B9CB-322A51AA8F76}">
      <dsp:nvSpPr>
        <dsp:cNvPr id="0" name=""/>
        <dsp:cNvSpPr/>
      </dsp:nvSpPr>
      <dsp:spPr>
        <a:xfrm rot="5400000">
          <a:off x="6029775" y="3526757"/>
          <a:ext cx="518833" cy="44145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927D95-E52A-44D5-978C-A5A8C2A9260D}">
      <dsp:nvSpPr>
        <dsp:cNvPr id="0" name=""/>
        <dsp:cNvSpPr/>
      </dsp:nvSpPr>
      <dsp:spPr>
        <a:xfrm>
          <a:off x="6839981" y="720959"/>
          <a:ext cx="2057567" cy="359864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Проект федерального закона «О внесении изменений в статью 27 Федерального закона «О специальной оценке условий труда»</a:t>
          </a:r>
          <a:endParaRPr lang="ru-RU" sz="2000" kern="1200" dirty="0"/>
        </a:p>
      </dsp:txBody>
      <dsp:txXfrm>
        <a:off x="6839981" y="720959"/>
        <a:ext cx="2057567" cy="3598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0.20325</cdr:x>
      <cdr:y>0.05882</cdr:y>
    </cdr:from>
    <cdr:to>
      <cdr:x>0.2989</cdr:x>
      <cdr:y>0.32244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72008"/>
          <a:ext cx="847171" cy="322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5486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0.01626</cdr:x>
      <cdr:y>0.05882</cdr:y>
    </cdr:from>
    <cdr:to>
      <cdr:x>0.17278</cdr:x>
      <cdr:y>0.35294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72008"/>
          <a:ext cx="13862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6105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0.38211</cdr:x>
      <cdr:y>0</cdr:y>
    </cdr:from>
    <cdr:to>
      <cdr:x>0.53863</cdr:x>
      <cdr:y>0.33769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84376" y="-72008"/>
          <a:ext cx="1386295" cy="413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5960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0.69919</cdr:x>
      <cdr:y>0.05882</cdr:y>
    </cdr:from>
    <cdr:to>
      <cdr:x>0.85571</cdr:x>
      <cdr:y>0.38126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92688" y="72008"/>
          <a:ext cx="1386295" cy="394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5789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0.54472</cdr:x>
      <cdr:y>0.11765</cdr:y>
    </cdr:from>
    <cdr:to>
      <cdr:x>0.70124</cdr:x>
      <cdr:y>0.35765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24536" y="144016"/>
          <a:ext cx="1386295" cy="29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5229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0.00813</cdr:x>
      <cdr:y>0.52941</cdr:y>
    </cdr:from>
    <cdr:to>
      <cdr:x>0.12987</cdr:x>
      <cdr:y>0.77941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008" y="648072"/>
          <a:ext cx="1078249" cy="306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2009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0.18699</cdr:x>
      <cdr:y>0.64706</cdr:y>
    </cdr:from>
    <cdr:to>
      <cdr:x>0.31742</cdr:x>
      <cdr:y>0.88992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656184" y="792088"/>
          <a:ext cx="1155217" cy="297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2010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0.36585</cdr:x>
      <cdr:y>0.47059</cdr:y>
    </cdr:from>
    <cdr:to>
      <cdr:x>0.4702</cdr:x>
      <cdr:y>0.81793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40360" y="576064"/>
          <a:ext cx="924227" cy="425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2011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0.54472</cdr:x>
      <cdr:y>0.58824</cdr:y>
    </cdr:from>
    <cdr:to>
      <cdr:x>0.67516</cdr:x>
      <cdr:y>0.85014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24536" y="720080"/>
          <a:ext cx="1155306" cy="320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2012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0.69919</cdr:x>
      <cdr:y>0.58824</cdr:y>
    </cdr:from>
    <cdr:to>
      <cdr:x>0.81223</cdr:x>
      <cdr:y>0.80824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192688" y="720080"/>
          <a:ext cx="1001193" cy="269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2013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0.81301</cdr:x>
      <cdr:y>0.70588</cdr:y>
    </cdr:from>
    <cdr:to>
      <cdr:x>0.99187</cdr:x>
      <cdr:y>0.92588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200800" y="864096"/>
          <a:ext cx="1584176" cy="269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1F497D">
                  <a:lumMod val="75000"/>
                </a:srgbClr>
              </a:solidFill>
            </a:rPr>
            <a:t>6 мес. 2014 г.</a:t>
          </a:r>
          <a:endParaRPr lang="ru-RU" sz="1800" b="1" dirty="0">
            <a:solidFill>
              <a:srgbClr val="1F497D">
                <a:lumMod val="75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0.86992</cdr:x>
      <cdr:y>0.17647</cdr:y>
    </cdr:from>
    <cdr:to>
      <cdr:x>0.96953</cdr:x>
      <cdr:y>0.47059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7704856" y="216024"/>
          <a:ext cx="88223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3502</a:t>
          </a:r>
        </a:p>
        <a:p xmlns:a="http://schemas.openxmlformats.org/drawingml/2006/main">
          <a:endParaRPr lang="ru-RU" sz="2000" b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0.18966</cdr:x>
      <cdr:y>0.20833</cdr:y>
    </cdr:from>
    <cdr:to>
      <cdr:x>0.88794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720080"/>
          <a:ext cx="5832683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spcAft>
              <a:spcPts val="1200"/>
            </a:spcAft>
            <a:defRPr/>
          </a:pPr>
          <a:endParaRPr lang="ru-RU" sz="1100" b="1" dirty="0">
            <a:solidFill>
              <a:schemeClr val="accent3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ios"/>
            <a:cs typeface="Tahom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6493"/>
          </a:xfrm>
          <a:prstGeom prst="rect">
            <a:avLst/>
          </a:prstGeom>
        </p:spPr>
        <p:txBody>
          <a:bodyPr vert="horz" lIns="91293" tIns="45648" rIns="91293" bIns="4564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82" y="0"/>
            <a:ext cx="2946575" cy="496493"/>
          </a:xfrm>
          <a:prstGeom prst="rect">
            <a:avLst/>
          </a:prstGeom>
        </p:spPr>
        <p:txBody>
          <a:bodyPr vert="horz" lIns="91293" tIns="45648" rIns="91293" bIns="45648" rtlCol="0"/>
          <a:lstStyle>
            <a:lvl1pPr algn="r">
              <a:defRPr sz="1200"/>
            </a:lvl1pPr>
          </a:lstStyle>
          <a:p>
            <a:pPr>
              <a:defRPr/>
            </a:pPr>
            <a:fld id="{B50BC779-DDEC-49C4-8B16-641619A9E8D2}" type="datetimeFigureOut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33"/>
            <a:ext cx="2946576" cy="496493"/>
          </a:xfrm>
          <a:prstGeom prst="rect">
            <a:avLst/>
          </a:prstGeom>
        </p:spPr>
        <p:txBody>
          <a:bodyPr vert="horz" lIns="91293" tIns="45648" rIns="91293" bIns="456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82" y="9428533"/>
            <a:ext cx="2946575" cy="496493"/>
          </a:xfrm>
          <a:prstGeom prst="rect">
            <a:avLst/>
          </a:prstGeom>
        </p:spPr>
        <p:txBody>
          <a:bodyPr vert="horz" lIns="91293" tIns="45648" rIns="91293" bIns="45648" rtlCol="0" anchor="b"/>
          <a:lstStyle>
            <a:lvl1pPr algn="r">
              <a:defRPr sz="1200"/>
            </a:lvl1pPr>
          </a:lstStyle>
          <a:p>
            <a:pPr>
              <a:defRPr/>
            </a:pPr>
            <a:fld id="{C7C85BCF-7CA3-4E83-9954-EBDA6FE85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17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6493"/>
          </a:xfrm>
          <a:prstGeom prst="rect">
            <a:avLst/>
          </a:prstGeom>
        </p:spPr>
        <p:txBody>
          <a:bodyPr vert="horz" lIns="91274" tIns="45636" rIns="91274" bIns="4563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482" y="0"/>
            <a:ext cx="2946575" cy="496493"/>
          </a:xfrm>
          <a:prstGeom prst="rect">
            <a:avLst/>
          </a:prstGeom>
        </p:spPr>
        <p:txBody>
          <a:bodyPr vert="horz" lIns="91274" tIns="45636" rIns="91274" bIns="45636" rtlCol="0"/>
          <a:lstStyle>
            <a:lvl1pPr algn="r">
              <a:defRPr sz="1200"/>
            </a:lvl1pPr>
          </a:lstStyle>
          <a:p>
            <a:pPr>
              <a:defRPr/>
            </a:pPr>
            <a:fld id="{A003687E-5872-493D-95AF-0C587147621D}" type="datetimeFigureOut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4" tIns="45636" rIns="91274" bIns="45636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5073"/>
            <a:ext cx="5438464" cy="4466825"/>
          </a:xfrm>
          <a:prstGeom prst="rect">
            <a:avLst/>
          </a:prstGeom>
        </p:spPr>
        <p:txBody>
          <a:bodyPr vert="horz" lIns="91274" tIns="45636" rIns="91274" bIns="4563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3"/>
            <a:ext cx="2946576" cy="496493"/>
          </a:xfrm>
          <a:prstGeom prst="rect">
            <a:avLst/>
          </a:prstGeom>
        </p:spPr>
        <p:txBody>
          <a:bodyPr vert="horz" lIns="91274" tIns="45636" rIns="91274" bIns="4563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482" y="9428533"/>
            <a:ext cx="2946575" cy="496493"/>
          </a:xfrm>
          <a:prstGeom prst="rect">
            <a:avLst/>
          </a:prstGeom>
        </p:spPr>
        <p:txBody>
          <a:bodyPr vert="horz" lIns="91274" tIns="45636" rIns="91274" bIns="45636" rtlCol="0" anchor="b"/>
          <a:lstStyle>
            <a:lvl1pPr algn="r">
              <a:defRPr sz="1200"/>
            </a:lvl1pPr>
          </a:lstStyle>
          <a:p>
            <a:pPr>
              <a:defRPr/>
            </a:pPr>
            <a:fld id="{B7B87646-B4FC-4863-B321-A6778A64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84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B8A7D4-4F4C-4890-97F4-05BCED82B68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F76C1-6586-409E-AD59-196F21D14E4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87646-B4FC-4863-B321-A6778A6471E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633-54B7-4497-8717-479127D2FCCD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8736-A085-4982-A92C-CFC2BD67D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CF83-5CC5-411D-B906-619D868DF7B9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0A7-F2B4-40E8-8488-669BE382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8BA-5185-4F6B-B18D-4BF9006061C2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FF30-22DA-4F97-A0D2-184E2BD44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2110-9DE4-4165-AE29-D329E9C39155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680-78C2-42AA-B2E3-42F3603C7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C653-A494-4CAF-87E6-3B4ACB1C186C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0BC1-4DDC-4AC8-90FC-849C0FBDA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B8B2-A392-413C-991B-4544A97D488A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3EA0-1A27-4817-9AF9-AE53B3523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1F3-4AA3-47DC-BAE5-825C088D759F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839-01CC-4E9C-947B-394D268FFD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40BE-7986-4294-B706-04F6BC4AE842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CC4E-CD45-4E48-B94A-01839EF02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1F5-A84E-44CF-A44B-5D9175465D5D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5FB1-1481-4E36-B6D1-6238DA292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9583-5E00-4BFC-8E36-3D6DDFFC8193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E0FC-AA68-482A-8861-65275AAE5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97A-1339-4946-824E-275578006763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D8B2-520C-423E-89C6-2D7BA5683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A97A0-1F92-4569-BB74-DE74376CDFD8}" type="datetime1">
              <a:rPr lang="ru-RU"/>
              <a:pPr>
                <a:defRPr/>
              </a:pPr>
              <a:t>10.10.2014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C8306-EA83-466A-8428-5BAA44BA3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8.png"/><Relationship Id="rId9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988840"/>
            <a:ext cx="8178800" cy="2519536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3205AF"/>
                </a:solidFill>
              </a:rPr>
              <a:t>ОСНОВНЫЕ НАПРАВЛЕНИЯ РАЗВИТИЯ ЗАКОНОДАТЕЛЬСТВА ОБ ОХРАНЕ ТРУДА</a:t>
            </a:r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endParaRPr lang="ru-RU" sz="3000" b="1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0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5650" y="5013325"/>
            <a:ext cx="77041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>
                <a:solidFill>
                  <a:srgbClr val="23538D"/>
                </a:solidFill>
                <a:latin typeface="+mn-lt"/>
              </a:rPr>
              <a:t>Первый заместитель Министра труда и социальной защиты Российской Федерации</a:t>
            </a:r>
          </a:p>
          <a:p>
            <a:pPr>
              <a:defRPr/>
            </a:pPr>
            <a:r>
              <a:rPr lang="ru-RU" b="1" i="1" dirty="0">
                <a:solidFill>
                  <a:srgbClr val="23538D"/>
                </a:solidFill>
                <a:latin typeface="+mn-lt"/>
              </a:rPr>
              <a:t>Сергей Федорович Вельмяйкин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10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116633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МОНИТОРИНГ РЕАЛИЗАЦИИ МЕТОДИКИ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ПРОВЕДЕНИЯ СПЕЦИАЛЬНОЙ ОЦЕНКИ УСЛОВИЙ ТРУДА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67544" y="764704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6512546"/>
            <a:ext cx="1259632" cy="34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11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484784"/>
            <a:ext cx="8641779" cy="4176464"/>
          </a:xfrm>
          <a:prstGeom prst="roundRec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До 15 декабря 2014 г. подготовка предложений по реализации в законодательстве Российской Федерации перехода от доктрины абсолютной безопасности к оценке приемлемого риска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ВТОРОЙ ШАГ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7652" name="Picture 4" descr="Зеленая галочка - Stock Image Wayne Ruston #68036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48680"/>
            <a:ext cx="1621309" cy="1621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12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хема 12"/>
          <p:cNvGraphicFramePr/>
          <p:nvPr/>
        </p:nvGraphicFramePr>
        <p:xfrm>
          <a:off x="179512" y="260648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1835696" y="4797152"/>
            <a:ext cx="5904656" cy="1368152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/>
              <a:t>Представители ФОИВ, ФНПР, РСПП, отраслевых объединений профсоюзов и работодателей, научных институтов в области охраны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авнобедренный треугольник 14"/>
          <p:cNvSpPr/>
          <p:nvPr/>
        </p:nvSpPr>
        <p:spPr>
          <a:xfrm>
            <a:off x="4427984" y="4437112"/>
            <a:ext cx="504056" cy="360040"/>
          </a:xfrm>
          <a:prstGeom prst="triangl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0825" y="274638"/>
            <a:ext cx="8642350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imes New Roman" pitchFamily="18" charset="0"/>
              </a:rPr>
              <a:t>ФЕДЕРАЛЬНЫЙ ЗАКОН О БЕЗОПАСНОСТИ И ГИГИЕНЕ ТРУДА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13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/>
          </p:cNvSpPr>
          <p:nvPr/>
        </p:nvSpPr>
        <p:spPr bwMode="auto">
          <a:xfrm>
            <a:off x="179512" y="116632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Helios"/>
              </a:rPr>
              <a:t>СТРУКТУРА ЗАКОНОПРОЕКТА О БЕЗОПАСНОСТИ И ГИГИЕНЕ ТРУДА</a:t>
            </a:r>
            <a:endParaRPr lang="ru-RU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67544" y="836712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14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484784"/>
            <a:ext cx="8641779" cy="4176464"/>
          </a:xfrm>
          <a:prstGeom prst="roundRec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Постоянное совершенствование контрольно-надзорной деятельности в области условий и охраны труда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ТРЕТИЙ ШАГ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7652" name="Picture 4" descr="Зеленая галочка - Stock Image Wayne Ruston #68036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48680"/>
            <a:ext cx="1621309" cy="1621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124744"/>
            <a:ext cx="8856984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n-lt"/>
                <a:cs typeface="Times New Roman" pitchFamily="18" charset="0"/>
              </a:rPr>
              <a:t>Формирование новой модели 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>обеспечения соблюдения трудового законодательства, основанной на </a:t>
            </a:r>
            <a:r>
              <a:rPr lang="ru-RU" sz="2000" b="1" dirty="0">
                <a:latin typeface="+mn-lt"/>
                <a:cs typeface="Times New Roman" pitchFamily="18" charset="0"/>
              </a:rPr>
              <a:t>взаимном </a:t>
            </a:r>
            <a:r>
              <a:rPr lang="ru-RU" sz="2000" b="1" dirty="0">
                <a:cs typeface="Times New Roman" pitchFamily="18" charset="0"/>
              </a:rPr>
              <a:t>эффективном </a:t>
            </a:r>
            <a:r>
              <a:rPr lang="ru-RU" sz="2000" b="1" dirty="0" smtClean="0">
                <a:cs typeface="Times New Roman" pitchFamily="18" charset="0"/>
              </a:rPr>
              <a:t>сотрудничестве участников трудовых и связанных с ними отношений</a:t>
            </a:r>
            <a:endParaRPr lang="ru-RU" sz="2000" b="1" dirty="0">
              <a:cs typeface="Times New Roman" pitchFamily="18" charset="0"/>
            </a:endParaRPr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fld id="{34425A2A-602D-4BE3-B6B7-1A5182FF7C9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>
                <a:spcBef>
                  <a:spcPct val="20000"/>
                </a:spcBef>
              </a:pPr>
              <a:t>15</a:t>
            </a:fld>
            <a:endParaRPr lang="ru-RU" sz="16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166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3538D"/>
                </a:solidFill>
              </a:rPr>
              <a:t>Концепция </a:t>
            </a:r>
            <a:r>
              <a:rPr lang="ru-RU" b="1" dirty="0">
                <a:solidFill>
                  <a:srgbClr val="23538D"/>
                </a:solidFill>
              </a:rPr>
              <a:t>повышения эффективности обеспечения трудового законодательства и иных нормативных правовых актов, содержащих нормы трудового права (на 2014-2020 годы)</a:t>
            </a:r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24" name="Схема 23"/>
          <p:cNvGraphicFramePr/>
          <p:nvPr/>
        </p:nvGraphicFramePr>
        <p:xfrm>
          <a:off x="179512" y="2420888"/>
          <a:ext cx="885698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34425A2A-602D-4BE3-B6B7-1A5182FF7C9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16</a:t>
            </a:fld>
            <a:endParaRPr lang="ru-RU" sz="16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6167" y="116632"/>
            <a:ext cx="91501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Информационные системы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планируемые </a:t>
            </a:r>
            <a:r>
              <a:rPr lang="ru-RU" sz="2400" b="1" dirty="0">
                <a:solidFill>
                  <a:schemeClr val="tx2"/>
                </a:solidFill>
              </a:rPr>
              <a:t>к разработке в рамках реализации Концепции </a:t>
            </a:r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469903"/>
            <a:ext cx="2016223" cy="38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179512" y="1196752"/>
          <a:ext cx="878497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6440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 txBox="1">
            <a:spLocks/>
          </p:cNvSpPr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fld id="{34425A2A-602D-4BE3-B6B7-1A5182FF7C9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>
                <a:spcBef>
                  <a:spcPct val="20000"/>
                </a:spcBef>
              </a:pPr>
              <a:t>17</a:t>
            </a:fld>
            <a:endParaRPr lang="ru-RU" sz="16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8864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СИСТЕМА КЛИЕНТООРИЕНТИРОВАННЫХ ЭЛЕКТРОННЫХ СЕРВИСОВ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«ОНЛАЙНИНСПЕКЦИЯ.РФ»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469903"/>
            <a:ext cx="2016223" cy="38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395536" y="980728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189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34425A2A-602D-4BE3-B6B7-1A5182FF7C9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18</a:t>
            </a:fld>
            <a:endParaRPr lang="ru-RU" sz="16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172819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6167" y="188640"/>
            <a:ext cx="9150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ДЕЙСТВУЮЩИЕ ПРОТОТИПЫ СЕРВИСОВ СИСТЕМЫ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4" y="836712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64402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19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484784"/>
            <a:ext cx="8641779" cy="4176464"/>
          </a:xfrm>
          <a:prstGeom prst="roundRec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Выявление архаичных производств с «грязными» технологиями и устаревшим оборудованием, являющимся источником вредных факторов, и разработка мер по модернизации таких производств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ЧЕТВЕРТЫЙ ШАГ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7652" name="Picture 4" descr="Зеленая галочка - Stock Image Wayne Ruston #68036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48680"/>
            <a:ext cx="1621309" cy="1621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2051720" y="188640"/>
            <a:ext cx="3311525" cy="1439987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811C793-D39E-4070-B3CF-3F27463AA22E}" type="slidenum">
              <a:rPr lang="ru-RU" sz="1600" b="1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600" b="1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+mn-lt"/>
              </a:rPr>
              <a:t>ПРЕДПОСЫЛКИ РЕФОРМИРОВАНИЯ СИСТЕМЫ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ОХРАНЫ ТРУДА 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Прямоугольник 29"/>
          <p:cNvSpPr>
            <a:spLocks noChangeArrowheads="1"/>
          </p:cNvSpPr>
          <p:nvPr/>
        </p:nvSpPr>
        <p:spPr bwMode="auto">
          <a:xfrm>
            <a:off x="827584" y="2564904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3086" name="Прямоугольник 31"/>
          <p:cNvSpPr>
            <a:spLocks noChangeArrowheads="1"/>
          </p:cNvSpPr>
          <p:nvPr/>
        </p:nvSpPr>
        <p:spPr bwMode="auto">
          <a:xfrm>
            <a:off x="755576" y="3717032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3087" name="Прямоугольник 35"/>
          <p:cNvSpPr>
            <a:spLocks noChangeArrowheads="1"/>
          </p:cNvSpPr>
          <p:nvPr/>
        </p:nvSpPr>
        <p:spPr bwMode="auto">
          <a:xfrm>
            <a:off x="899592" y="4725144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508518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3568" y="4221088"/>
            <a:ext cx="1152376" cy="46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2996952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31,8 %</a:t>
            </a:r>
          </a:p>
        </p:txBody>
      </p:sp>
      <p:sp>
        <p:nvSpPr>
          <p:cNvPr id="3091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38" y="1710632"/>
            <a:ext cx="3602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851920" y="4149080"/>
            <a:ext cx="50403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В ЭКОНОМИКЕ РОССИИ –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48,7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РАБОЧИХ МЕСТ, </a:t>
            </a:r>
            <a:endParaRPr lang="ru-RU" sz="3200" dirty="0">
              <a:solidFill>
                <a:schemeClr val="tx2"/>
              </a:solidFill>
              <a:latin typeface="Helios"/>
            </a:endParaRPr>
          </a:p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НА КОТОРЫХ ЗАНЯТО 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71,7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РАБОТНИКОВ</a:t>
            </a:r>
            <a:endParaRPr lang="ru-RU" sz="2800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94" name="Прямоугольник 35"/>
          <p:cNvSpPr>
            <a:spLocks noChangeArrowheads="1"/>
          </p:cNvSpPr>
          <p:nvPr/>
        </p:nvSpPr>
        <p:spPr bwMode="auto">
          <a:xfrm>
            <a:off x="755576" y="5517232"/>
            <a:ext cx="1350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5805264"/>
            <a:ext cx="156686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27,5 %</a:t>
            </a:r>
          </a:p>
        </p:txBody>
      </p:sp>
      <p:sp>
        <p:nvSpPr>
          <p:cNvPr id="32" name="Прямоугольник 29"/>
          <p:cNvSpPr>
            <a:spLocks noChangeArrowheads="1"/>
          </p:cNvSpPr>
          <p:nvPr/>
        </p:nvSpPr>
        <p:spPr bwMode="auto">
          <a:xfrm>
            <a:off x="755576" y="134076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2013 </a:t>
            </a:r>
            <a:r>
              <a:rPr 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1772816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</a:rPr>
              <a:t>32,2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%</a:t>
            </a: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788024" y="2682940"/>
            <a:ext cx="37460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ОБРАБАТЫВАЮЩИЕ ПРОИЗВОДСТВА – </a:t>
            </a:r>
            <a:r>
              <a:rPr lang="ru-RU" sz="1400" b="1" dirty="0">
                <a:solidFill>
                  <a:schemeClr val="tx2"/>
                </a:solidFill>
                <a:latin typeface="+mn-lt"/>
              </a:rPr>
              <a:t>33,4 %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НА ТРАНСПОРТЕ – </a:t>
            </a:r>
            <a:r>
              <a:rPr lang="ru-RU" sz="1400" b="1" dirty="0">
                <a:solidFill>
                  <a:schemeClr val="tx2"/>
                </a:solidFill>
                <a:latin typeface="+mn-lt"/>
              </a:rPr>
              <a:t>35,1 %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ДОБЫЧА ПОЛЕЗНЫХ ИСКОПАЕМЫХ – </a:t>
            </a:r>
            <a:r>
              <a:rPr lang="ru-RU" sz="1400" b="1" dirty="0">
                <a:solidFill>
                  <a:schemeClr val="tx2"/>
                </a:solidFill>
                <a:latin typeface="+mn-lt"/>
              </a:rPr>
              <a:t>46,2 %</a:t>
            </a:r>
            <a:r>
              <a:rPr lang="ru-RU" sz="14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pic>
        <p:nvPicPr>
          <p:cNvPr id="1026" name="Picture 2" descr="C:\Users\erofeevaua\Documents\Ерофеева\Ерофеева\Разное\lud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5589240"/>
            <a:ext cx="1559564" cy="936104"/>
          </a:xfrm>
          <a:prstGeom prst="rect">
            <a:avLst/>
          </a:prstGeom>
          <a:noFill/>
        </p:spPr>
      </p:pic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C:\Users\erofeevaua\Documents\Ерофеева\Ерофеева\Разное\lud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4623928"/>
            <a:ext cx="1728192" cy="1037320"/>
          </a:xfrm>
          <a:prstGeom prst="rect">
            <a:avLst/>
          </a:prstGeom>
          <a:noFill/>
        </p:spPr>
      </p:pic>
      <p:pic>
        <p:nvPicPr>
          <p:cNvPr id="35" name="Picture 2" descr="C:\Users\erofeevaua\Documents\Ерофеева\Ерофеева\Разное\lud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356908"/>
            <a:ext cx="2088232" cy="1253428"/>
          </a:xfrm>
          <a:prstGeom prst="rect">
            <a:avLst/>
          </a:prstGeom>
          <a:noFill/>
        </p:spPr>
      </p:pic>
      <p:pic>
        <p:nvPicPr>
          <p:cNvPr id="36" name="Picture 2" descr="C:\Users\erofeevaua\Documents\Ерофеева\Ерофеева\Разное\lud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2204864"/>
            <a:ext cx="2232248" cy="1339871"/>
          </a:xfrm>
          <a:prstGeom prst="rect">
            <a:avLst/>
          </a:prstGeom>
          <a:noFill/>
        </p:spPr>
      </p:pic>
      <p:pic>
        <p:nvPicPr>
          <p:cNvPr id="40" name="Picture 2" descr="C:\Users\erofeevaua\Documents\Ерофеева\Ерофеева\Разное\ludi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63688" y="606253"/>
            <a:ext cx="2952328" cy="17720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20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116633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СПЕЦИАЛЬНАЯ ОЦЕНКА РАБОЧИХ МЕСТ ОСНОВНОГО ПЕРСОНАЛА КРУПНЫХ ПРЕДПРИЯТИЙ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260648"/>
          <a:ext cx="903649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3059832" y="4725144"/>
            <a:ext cx="3096344" cy="792088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/>
              <a:t>ФОИВ, ФНПР, РСПП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авнобедренный треугольник 14"/>
          <p:cNvSpPr/>
          <p:nvPr/>
        </p:nvSpPr>
        <p:spPr>
          <a:xfrm>
            <a:off x="4355976" y="4365104"/>
            <a:ext cx="504056" cy="360040"/>
          </a:xfrm>
          <a:prstGeom prst="triangl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16216" y="4725144"/>
            <a:ext cx="2483768" cy="172819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Проведение СОУТ на рабочих местах основного персонала крупных предприятий промышленности, транспорта и связи </a:t>
            </a:r>
            <a:br>
              <a:rPr lang="ru-RU" sz="1400" dirty="0" smtClean="0"/>
            </a:br>
            <a:r>
              <a:rPr lang="ru-RU" sz="1400" dirty="0" smtClean="0"/>
              <a:t>до 31.12.2016</a:t>
            </a:r>
            <a:endParaRPr lang="ru-RU" sz="1400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524328" y="4365104"/>
            <a:ext cx="504056" cy="360040"/>
          </a:xfrm>
          <a:prstGeom prst="triangl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701658" y="6492875"/>
            <a:ext cx="442342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84D89373-5EA1-4BFD-B14A-12DBCE7D2069}" type="slidenum">
              <a:rPr lang="ru-RU" sz="1600" b="1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3</a:t>
            </a:fld>
            <a:endParaRPr lang="ru-RU" sz="1600" b="1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88" y="115889"/>
            <a:ext cx="8856662" cy="6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КОЛИЧЕСТВО ВПЕРВЫЕ ВЫЯВЛЕННЫХ ПРОФЕССИОНАЛЬНЫХ ЗАБОЛЕВАНИЙ В РОССИЙСКОЙ ФЕДЕРАЦИИ В 2009-2014 гг. (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данным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ФСС России)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07504" y="836712"/>
          <a:ext cx="8856984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179512" y="2924944"/>
          <a:ext cx="8784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23528" y="2217494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NewRoman"/>
                <a:cs typeface="TimesNewRoman"/>
              </a:rPr>
              <a:t>Структура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NewRoman"/>
                <a:cs typeface="TimesNewRoman"/>
              </a:rPr>
              <a:t>профессиональной заболеваемости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TimesNewRoman"/>
              <a:cs typeface="TimesNewRoman"/>
            </a:endParaRPr>
          </a:p>
          <a:p>
            <a:pPr indent="450850" algn="ctr" eaLnBrk="0" hangingPunct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NewRoman"/>
                <a:cs typeface="TimesNewRoman"/>
              </a:rPr>
              <a:t>в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NewRoman"/>
                <a:cs typeface="TimesNewRoman"/>
              </a:rPr>
              <a:t>Российской Федерации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NewRoman"/>
                <a:cs typeface="TimesNewRoman"/>
              </a:rPr>
              <a:t>(%)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ahoma" pitchFamily="34" charset="0"/>
              </a:rPr>
              <a:t>(по данным ФМБА России)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TimesNewRoman"/>
              <a:cs typeface="TimesNew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42210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latin typeface="+mn-lt"/>
              </a:rPr>
              <a:t>Нейросенсорная</a:t>
            </a:r>
            <a:r>
              <a:rPr lang="ru-RU" sz="1400" b="1" dirty="0" smtClean="0">
                <a:latin typeface="+mn-lt"/>
              </a:rPr>
              <a:t> тугоухость</a:t>
            </a:r>
            <a:endParaRPr lang="ru-RU" sz="14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3808" y="45811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Вибрационная болезнь</a:t>
            </a:r>
            <a:endParaRPr lang="ru-RU" sz="1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4509120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Пояснично-крестцовая </a:t>
            </a:r>
            <a:r>
              <a:rPr lang="ru-RU" sz="1400" b="1" dirty="0" err="1" smtClean="0">
                <a:latin typeface="+mn-lt"/>
              </a:rPr>
              <a:t>радикулопатия</a:t>
            </a:r>
            <a:endParaRPr lang="ru-RU" sz="14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4653136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Хронический профессиональный бронхит</a:t>
            </a:r>
            <a:endParaRPr lang="ru-RU" sz="14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522920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Пневмокониоз</a:t>
            </a:r>
            <a:endParaRPr lang="ru-RU" sz="14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84D89373-5EA1-4BFD-B14A-12DBCE7D2069}" type="slidenum">
              <a:rPr lang="ru-RU" sz="1600" b="1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600" b="1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88" y="115889"/>
            <a:ext cx="8856662" cy="8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ЧИСЛЕННОСТЬ ПОСТРАДАВШИХ СО СМЕРТЕЛЬНЫМ ИСХОДОМ В РОССИЙСКОЙ ФЕДЕРАЦИИ (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по данным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Роструда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graphicFrame>
        <p:nvGraphicFramePr>
          <p:cNvPr id="20" name="Диаграмма 10"/>
          <p:cNvGraphicFramePr>
            <a:graphicFrameLocks/>
          </p:cNvGraphicFramePr>
          <p:nvPr/>
        </p:nvGraphicFramePr>
        <p:xfrm>
          <a:off x="251521" y="908720"/>
          <a:ext cx="864096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043608" y="90872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3931</a:t>
            </a:r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2123728" y="980728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3200</a:t>
            </a: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3347864" y="980728"/>
            <a:ext cx="1008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3244</a:t>
            </a:r>
          </a:p>
        </p:txBody>
      </p:sp>
      <p:sp>
        <p:nvSpPr>
          <p:cNvPr id="1037" name="TextBox 16"/>
          <p:cNvSpPr txBox="1">
            <a:spLocks noChangeArrowheads="1"/>
          </p:cNvSpPr>
          <p:nvPr/>
        </p:nvSpPr>
        <p:spPr bwMode="auto">
          <a:xfrm>
            <a:off x="4499992" y="980728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3220</a:t>
            </a:r>
          </a:p>
        </p:txBody>
      </p:sp>
      <p:sp>
        <p:nvSpPr>
          <p:cNvPr id="1038" name="TextBox 17"/>
          <p:cNvSpPr txBox="1">
            <a:spLocks noChangeArrowheads="1"/>
          </p:cNvSpPr>
          <p:nvPr/>
        </p:nvSpPr>
        <p:spPr bwMode="auto">
          <a:xfrm>
            <a:off x="5652120" y="1052736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2999</a:t>
            </a:r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611560" y="1412776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2008 г.</a:t>
            </a:r>
          </a:p>
        </p:txBody>
      </p:sp>
      <p:sp>
        <p:nvSpPr>
          <p:cNvPr id="1040" name="TextBox 19"/>
          <p:cNvSpPr txBox="1">
            <a:spLocks noChangeArrowheads="1"/>
          </p:cNvSpPr>
          <p:nvPr/>
        </p:nvSpPr>
        <p:spPr bwMode="auto">
          <a:xfrm>
            <a:off x="1619672" y="1556792"/>
            <a:ext cx="1008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2009 г.</a:t>
            </a:r>
          </a:p>
        </p:txBody>
      </p:sp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2915816" y="1556792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2010 г.</a:t>
            </a:r>
          </a:p>
        </p:txBody>
      </p:sp>
      <p:sp>
        <p:nvSpPr>
          <p:cNvPr id="1042" name="TextBox 21"/>
          <p:cNvSpPr txBox="1">
            <a:spLocks noChangeArrowheads="1"/>
          </p:cNvSpPr>
          <p:nvPr/>
        </p:nvSpPr>
        <p:spPr bwMode="auto">
          <a:xfrm>
            <a:off x="4139952" y="1556792"/>
            <a:ext cx="86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2011 г.</a:t>
            </a:r>
          </a:p>
        </p:txBody>
      </p:sp>
      <p:sp>
        <p:nvSpPr>
          <p:cNvPr id="1043" name="TextBox 22"/>
          <p:cNvSpPr txBox="1">
            <a:spLocks noChangeArrowheads="1"/>
          </p:cNvSpPr>
          <p:nvPr/>
        </p:nvSpPr>
        <p:spPr bwMode="auto">
          <a:xfrm>
            <a:off x="5220072" y="1628800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2012 г.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6300192" y="1700808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/>
              <a:t>2013 </a:t>
            </a:r>
            <a:r>
              <a:rPr lang="ru-RU" sz="1400" dirty="0"/>
              <a:t>г.</a:t>
            </a: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8100392" y="1484784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860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4" name="Заголовок 1"/>
          <p:cNvSpPr>
            <a:spLocks/>
          </p:cNvSpPr>
          <p:nvPr/>
        </p:nvSpPr>
        <p:spPr bwMode="auto">
          <a:xfrm>
            <a:off x="683568" y="2348880"/>
            <a:ext cx="7920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Данные о количестве погибших в результате несчастных случаев на производстве по видам экономической деятельности в 2013 г.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6884640" y="1133128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2757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7452320" y="1844824"/>
            <a:ext cx="757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6 мес. 2014 </a:t>
            </a:r>
            <a:r>
              <a:rPr lang="ru-RU" sz="1400" dirty="0"/>
              <a:t>г.</a:t>
            </a: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395536" y="3068960"/>
          <a:ext cx="84969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0F26D927-B4DF-4C50-9B07-91A53BA9893B}" type="slidenum">
              <a:rPr lang="ru-RU" sz="1600" b="1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5</a:t>
            </a:fld>
            <a:endParaRPr lang="ru-RU" sz="1600" b="1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ЭКОНОМИЧЕСКИЕ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ЗАТРАТЫ, СВЯЗАННЫЕ </a:t>
            </a:r>
            <a:r>
              <a:rPr lang="ru-RU" sz="2000" b="1" dirty="0">
                <a:solidFill>
                  <a:schemeClr val="tx2"/>
                </a:solidFill>
                <a:latin typeface="Helios"/>
              </a:rPr>
              <a:t>С НЕБЛАГОПРИЯТНЫМИ УСЛОВИЯМИ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ТРУДА В 2013 ГОДУ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Прямоугольник 22"/>
          <p:cNvSpPr>
            <a:spLocks noChangeArrowheads="1"/>
          </p:cNvSpPr>
          <p:nvPr/>
        </p:nvSpPr>
        <p:spPr bwMode="auto">
          <a:xfrm>
            <a:off x="2843808" y="2204864"/>
            <a:ext cx="17277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23538D"/>
                </a:solidFill>
              </a:rPr>
              <a:t>1,1</a:t>
            </a:r>
            <a:r>
              <a:rPr lang="ru-RU" sz="500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трлн. </a:t>
            </a:r>
            <a:r>
              <a:rPr lang="ru-RU" sz="1200" b="1" dirty="0">
                <a:solidFill>
                  <a:schemeClr val="tx2"/>
                </a:solidFill>
              </a:rPr>
              <a:t>рублей</a:t>
            </a:r>
          </a:p>
          <a:p>
            <a:pPr algn="ctr"/>
            <a:r>
              <a:rPr lang="ru-RU" sz="1200" b="1" dirty="0">
                <a:solidFill>
                  <a:schemeClr val="tx2"/>
                </a:solidFill>
              </a:rPr>
              <a:t> </a:t>
            </a:r>
            <a:endParaRPr lang="ru-RU" sz="1200" dirty="0"/>
          </a:p>
        </p:txBody>
      </p:sp>
      <p:sp>
        <p:nvSpPr>
          <p:cNvPr id="19" name="Нашивка 18"/>
          <p:cNvSpPr/>
          <p:nvPr/>
        </p:nvSpPr>
        <p:spPr>
          <a:xfrm>
            <a:off x="4355976" y="2060848"/>
            <a:ext cx="719137" cy="2520950"/>
          </a:xfrm>
          <a:prstGeom prst="chevron">
            <a:avLst>
              <a:gd name="adj" fmla="val 59259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32" name="Прямоугольник 36"/>
          <p:cNvSpPr>
            <a:spLocks noChangeArrowheads="1"/>
          </p:cNvSpPr>
          <p:nvPr/>
        </p:nvSpPr>
        <p:spPr bwMode="auto">
          <a:xfrm>
            <a:off x="251520" y="1916832"/>
            <a:ext cx="2808288" cy="26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Затраты работодателей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600" b="1" dirty="0" smtClean="0">
                <a:solidFill>
                  <a:schemeClr val="tx2"/>
                </a:solidFill>
              </a:rPr>
              <a:t>(недопроизводство продукции и услуг, а также </a:t>
            </a:r>
            <a:r>
              <a:rPr lang="ru-RU" sz="1600" b="1" dirty="0" smtClean="0">
                <a:solidFill>
                  <a:srgbClr val="23538D"/>
                </a:solidFill>
              </a:rPr>
              <a:t>фактические расходы на компенсации работникам, занятым на работах с вредными и (или) опасными условиями труда)</a:t>
            </a:r>
            <a:endParaRPr lang="ru-RU" sz="1600" b="1" dirty="0">
              <a:solidFill>
                <a:srgbClr val="23538D"/>
              </a:solidFill>
            </a:endParaRPr>
          </a:p>
        </p:txBody>
      </p:sp>
      <p:sp>
        <p:nvSpPr>
          <p:cNvPr id="22" name="Прямоугольник 22"/>
          <p:cNvSpPr>
            <a:spLocks noChangeArrowheads="1"/>
          </p:cNvSpPr>
          <p:nvPr/>
        </p:nvSpPr>
        <p:spPr bwMode="auto">
          <a:xfrm>
            <a:off x="5076056" y="2204864"/>
            <a:ext cx="15351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dirty="0" smtClean="0">
                <a:solidFill>
                  <a:schemeClr val="accent2">
                    <a:lumMod val="75000"/>
                  </a:schemeClr>
                </a:solidFill>
              </a:rPr>
              <a:t>1,86</a:t>
            </a:r>
            <a:endParaRPr lang="ru-RU" sz="5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</a:rPr>
              <a:t>трлн.  рублей </a:t>
            </a:r>
            <a:endParaRPr lang="ru-RU" sz="1200" dirty="0"/>
          </a:p>
        </p:txBody>
      </p:sp>
      <p:sp>
        <p:nvSpPr>
          <p:cNvPr id="23" name="Прямоугольник 24"/>
          <p:cNvSpPr>
            <a:spLocks noChangeArrowheads="1"/>
          </p:cNvSpPr>
          <p:nvPr/>
        </p:nvSpPr>
        <p:spPr bwMode="auto">
          <a:xfrm>
            <a:off x="4787900" y="3429000"/>
            <a:ext cx="22336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5000" b="1" dirty="0" smtClean="0">
                <a:solidFill>
                  <a:schemeClr val="accent2">
                    <a:lumMod val="75000"/>
                  </a:schemeClr>
                </a:solidFill>
              </a:rPr>
              <a:t>2,8</a:t>
            </a:r>
            <a:r>
              <a:rPr lang="ru-RU" sz="1200" b="1" dirty="0" smtClean="0">
                <a:solidFill>
                  <a:schemeClr val="tx2"/>
                </a:solidFill>
              </a:rPr>
              <a:t> %</a:t>
            </a:r>
            <a:endParaRPr lang="ru-RU" sz="12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от ВВП</a:t>
            </a:r>
          </a:p>
          <a:p>
            <a:pPr>
              <a:defRPr/>
            </a:pPr>
            <a:endParaRPr lang="ru-RU" sz="1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148263" y="3357563"/>
            <a:ext cx="1441450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Прямоугольник 36"/>
          <p:cNvSpPr>
            <a:spLocks noChangeArrowheads="1"/>
          </p:cNvSpPr>
          <p:nvPr/>
        </p:nvSpPr>
        <p:spPr bwMode="auto">
          <a:xfrm>
            <a:off x="6516216" y="1844824"/>
            <a:ext cx="2519362" cy="288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chemeClr val="tx2"/>
                </a:solidFill>
              </a:rPr>
              <a:t>Суммарные экономические </a:t>
            </a:r>
            <a:r>
              <a:rPr lang="ru-RU" sz="2400" b="1" dirty="0" smtClean="0">
                <a:solidFill>
                  <a:schemeClr val="tx2"/>
                </a:solidFill>
              </a:rPr>
              <a:t>затраты</a:t>
            </a:r>
            <a:endParaRPr lang="ru-RU" sz="2400" b="1" dirty="0">
              <a:solidFill>
                <a:schemeClr val="tx2"/>
              </a:solidFill>
            </a:endParaRPr>
          </a:p>
          <a:p>
            <a:pPr algn="ctr" defTabSz="1066800"/>
            <a:r>
              <a:rPr lang="ru-RU" sz="1400" b="1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(</a:t>
            </a:r>
            <a:r>
              <a:rPr lang="ru-RU" b="1" dirty="0" smtClean="0">
                <a:solidFill>
                  <a:schemeClr val="tx2"/>
                </a:solidFill>
              </a:rPr>
              <a:t>включая выплаты </a:t>
            </a:r>
            <a:r>
              <a:rPr lang="ru-RU" b="1" dirty="0">
                <a:solidFill>
                  <a:schemeClr val="tx2"/>
                </a:solidFill>
              </a:rPr>
              <a:t>досрочных </a:t>
            </a:r>
            <a:r>
              <a:rPr lang="ru-RU" b="1" dirty="0" smtClean="0">
                <a:solidFill>
                  <a:schemeClr val="tx2"/>
                </a:solidFill>
              </a:rPr>
              <a:t>пенсий, расходы на средства </a:t>
            </a:r>
            <a:r>
              <a:rPr lang="ru-RU" b="1" dirty="0">
                <a:solidFill>
                  <a:schemeClr val="tx2"/>
                </a:solidFill>
              </a:rPr>
              <a:t>индивидуальной защиты)</a:t>
            </a:r>
          </a:p>
        </p:txBody>
      </p:sp>
      <p:sp>
        <p:nvSpPr>
          <p:cNvPr id="20" name="Прямоугольник 24"/>
          <p:cNvSpPr>
            <a:spLocks noChangeArrowheads="1"/>
          </p:cNvSpPr>
          <p:nvPr/>
        </p:nvSpPr>
        <p:spPr bwMode="auto">
          <a:xfrm>
            <a:off x="2627784" y="3501008"/>
            <a:ext cx="22336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800" b="1" dirty="0" smtClean="0">
                <a:solidFill>
                  <a:srgbClr val="23538D"/>
                </a:solidFill>
              </a:rPr>
              <a:t>1,7</a:t>
            </a:r>
            <a:r>
              <a:rPr lang="ru-RU" sz="1200" b="1" dirty="0" smtClean="0">
                <a:solidFill>
                  <a:schemeClr val="tx2"/>
                </a:solidFill>
              </a:rPr>
              <a:t> %</a:t>
            </a:r>
            <a:endParaRPr lang="ru-RU" sz="12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от ВВП</a:t>
            </a:r>
          </a:p>
          <a:p>
            <a:pPr>
              <a:defRPr/>
            </a:pPr>
            <a:endParaRPr lang="ru-RU" sz="12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059832" y="3356992"/>
            <a:ext cx="1441450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b="1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600" b="1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059832" y="1124744"/>
            <a:ext cx="5760640" cy="1938992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400" b="1" spc="50" dirty="0" smtClean="0">
                <a:ln w="11430">
                  <a:noFill/>
                </a:ln>
                <a:solidFill>
                  <a:srgbClr val="002060"/>
                </a:solidFill>
                <a:effectLst/>
                <a:latin typeface="+mn-lt"/>
              </a:rPr>
              <a:t>Концепция абсолютной безопасности - полное устранение факторов, способных оказать нежелательное воздействие на организм </a:t>
            </a:r>
          </a:p>
          <a:p>
            <a:endParaRPr lang="ru-RU" sz="2400" b="1" spc="50" dirty="0" smtClean="0">
              <a:ln w="11430"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0352" y="692696"/>
            <a:ext cx="1296144" cy="369332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БЫЛО!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941168"/>
            <a:ext cx="1800200" cy="369332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НЕОБХОДИМО!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4869160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Переход от доктрины абсолютной безопасности к оценке приемлемого риска</a:t>
            </a:r>
            <a:endParaRPr lang="ru-RU" sz="2400" b="1" dirty="0">
              <a:solidFill>
                <a:srgbClr val="008000"/>
              </a:solidFill>
              <a:latin typeface="+mn-lt"/>
            </a:endParaRPr>
          </a:p>
        </p:txBody>
      </p:sp>
      <p:pic>
        <p:nvPicPr>
          <p:cNvPr id="4100" name="Picture 4" descr="Редакция газеты &quot;Загородные вести&quot; Эффективность систем охраны труда недостаточ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8680"/>
            <a:ext cx="2880320" cy="2160240"/>
          </a:xfrm>
          <a:prstGeom prst="rect">
            <a:avLst/>
          </a:prstGeom>
          <a:noFill/>
        </p:spPr>
      </p:pic>
      <p:pic>
        <p:nvPicPr>
          <p:cNvPr id="18" name="Picture 2" descr="ГУФСИН России по Самарской област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7816" y="3429000"/>
            <a:ext cx="1656184" cy="280723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15616" y="3356992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50" dirty="0" smtClean="0">
                <a:ln w="11430">
                  <a:noFill/>
                </a:ln>
                <a:solidFill>
                  <a:srgbClr val="C00000"/>
                </a:solidFill>
                <a:latin typeface="Calibri"/>
              </a:rPr>
              <a:t>Любая деятельность потенциально опасна - невозможно обеспечить нулевой риск</a:t>
            </a:r>
            <a:endParaRPr lang="ru-RU" sz="2400" b="1" spc="50" dirty="0">
              <a:ln w="11430">
                <a:noFill/>
              </a:ln>
              <a:solidFill>
                <a:srgbClr val="C00000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484784"/>
            <a:ext cx="8641779" cy="4176464"/>
          </a:xfrm>
          <a:prstGeom prst="roundRec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1 января 2014 г. введен единый универсальный инструмент оценки условий труда на рабочих местах – СПЕЦИАЛЬНАЯ ОЦЕНКА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Принят Федеральный закон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от 28 декабря 2013 г. №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426-ФЗ «О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специальной оценке условий труда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ПЕРВЫЙ ШАГ</a:t>
            </a:r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7652" name="Picture 4" descr="Зеленая галочка - Stock Image Wayne Ruston #68036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48680"/>
            <a:ext cx="1621309" cy="1621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429000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4DE70806-C58E-405F-AD90-C88B78B978D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8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323528" y="1412776"/>
            <a:ext cx="4321175" cy="792163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3356992"/>
            <a:ext cx="2447925" cy="3587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501008"/>
            <a:ext cx="2447925" cy="4318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4149080"/>
            <a:ext cx="5834063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2348880"/>
            <a:ext cx="3887787" cy="57467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11560" y="1340768"/>
            <a:ext cx="3671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 сотрудников, профессии которых  предусмотрены Списками № 1 и № 2, </a:t>
            </a:r>
            <a:r>
              <a:rPr lang="ru-RU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иными НПА</a:t>
            </a:r>
            <a:endParaRPr lang="ru-RU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4208" y="4581128"/>
            <a:ext cx="2520950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016" y="764704"/>
            <a:ext cx="4319587" cy="792163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профессии которых не предусмотрены </a:t>
            </a:r>
            <a:endParaRPr lang="ru-RU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Списками 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№ 1 и № 2, </a:t>
            </a:r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иными НПА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95536" y="5445224"/>
            <a:ext cx="5834063" cy="431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9552" y="2348880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220072" y="1628800"/>
            <a:ext cx="0" cy="64807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707906" y="2708920"/>
            <a:ext cx="1296142" cy="57606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13" idx="0"/>
          </p:cNvCxnSpPr>
          <p:nvPr/>
        </p:nvCxnSpPr>
        <p:spPr>
          <a:xfrm flipH="1">
            <a:off x="7668171" y="2996952"/>
            <a:ext cx="173" cy="504056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275856" y="3789040"/>
            <a:ext cx="0" cy="28803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3275856" y="4941168"/>
            <a:ext cx="0" cy="359916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4" name="Заголовок 1"/>
          <p:cNvSpPr>
            <a:spLocks/>
          </p:cNvSpPr>
          <p:nvPr/>
        </p:nvSpPr>
        <p:spPr bwMode="auto">
          <a:xfrm>
            <a:off x="179388" y="187325"/>
            <a:ext cx="8856662" cy="28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668344" y="4005064"/>
            <a:ext cx="0" cy="57606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92080" y="1628800"/>
            <a:ext cx="385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В случае отсутствия АРМ – поэтапное проведение СОУТ до 31 декабря 2018 г.</a:t>
            </a:r>
            <a:endParaRPr lang="ru-RU" sz="16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539552" y="49411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9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МОНИТОРИНГ РЕАЛИЗАЦИИ МЕТОДИКИ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ПРОВЕДЕНИЯ СПЕЦИАЛЬНОЙ ОЦЕНКИ УСЛОВИЙ ТРУДА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79512" y="47667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1835696" y="4941168"/>
            <a:ext cx="5904656" cy="12961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/>
              <a:t>Представители ФОИВ, ФНПР, РСПП, отраслевых объединений профсоюзов и работодателей, научных институтов в области охраны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авнобедренный треугольник 14"/>
          <p:cNvSpPr/>
          <p:nvPr/>
        </p:nvSpPr>
        <p:spPr>
          <a:xfrm>
            <a:off x="4355976" y="4581128"/>
            <a:ext cx="504056" cy="360040"/>
          </a:xfrm>
          <a:prstGeom prst="triangl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15390</TotalTime>
  <Words>1054</Words>
  <Application>Microsoft Office PowerPoint</Application>
  <PresentationFormat>Экран (4:3)</PresentationFormat>
  <Paragraphs>203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ОСНОВНЫЕ НАПРАВЛЕНИЯ РАЗВИТИЯ ЗАКОНОДАТЕЛЬСТВА ОБ ОХРАНЕ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Erganova</cp:lastModifiedBy>
  <cp:revision>1522</cp:revision>
  <cp:lastPrinted>2014-10-10T05:51:28Z</cp:lastPrinted>
  <dcterms:created xsi:type="dcterms:W3CDTF">2012-09-14T15:26:24Z</dcterms:created>
  <dcterms:modified xsi:type="dcterms:W3CDTF">2014-10-10T06:27:29Z</dcterms:modified>
</cp:coreProperties>
</file>