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6"/>
  </p:notesMasterIdLst>
  <p:sldIdLst>
    <p:sldId id="371" r:id="rId2"/>
    <p:sldId id="372" r:id="rId3"/>
    <p:sldId id="373" r:id="rId4"/>
    <p:sldId id="3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4AB"/>
    <a:srgbClr val="F7B3C3"/>
    <a:srgbClr val="5CD66B"/>
    <a:srgbClr val="FFCC66"/>
    <a:srgbClr val="FF5D5D"/>
    <a:srgbClr val="CC3399"/>
    <a:srgbClr val="3399FF"/>
    <a:srgbClr val="A66BD3"/>
    <a:srgbClr val="ED5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92" autoAdjust="0"/>
  </p:normalViewPr>
  <p:slideViewPr>
    <p:cSldViewPr>
      <p:cViewPr>
        <p:scale>
          <a:sx n="69" d="100"/>
          <a:sy n="69" d="100"/>
        </p:scale>
        <p:origin x="-300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pPr>
            <a:r>
              <a:rPr lang="ru-RU" dirty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Численность инвалидов,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 в том числе детей-инвалидов,</a:t>
            </a:r>
            <a:r>
              <a:rPr lang="ru-RU" baseline="0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проживающих </a:t>
            </a:r>
            <a:b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на </a:t>
            </a:r>
            <a:r>
              <a:rPr lang="ru-RU" dirty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территории Ульяновской области,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</a:b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составляет 115,9 </a:t>
            </a:r>
            <a:r>
              <a:rPr lang="ru-RU" dirty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тысяч </a:t>
            </a:r>
            <a:r>
              <a:rPr lang="ru-RU" dirty="0" smtClean="0">
                <a:solidFill>
                  <a:srgbClr val="002060"/>
                </a:solidFill>
                <a:latin typeface="+mn-lt"/>
                <a:cs typeface="Aharoni" panose="02010803020104030203" pitchFamily="2" charset="-79"/>
              </a:rPr>
              <a:t>человек</a:t>
            </a:r>
            <a:endParaRPr lang="ru-RU" dirty="0">
              <a:solidFill>
                <a:srgbClr val="002060"/>
              </a:solidFill>
              <a:latin typeface="+mn-lt"/>
              <a:cs typeface="Aharoni" panose="02010803020104030203" pitchFamily="2" charset="-79"/>
            </a:endParaRPr>
          </a:p>
        </c:rich>
      </c:tx>
      <c:layout>
        <c:manualLayout>
          <c:xMode val="edge"/>
          <c:yMode val="edge"/>
          <c:x val="0.18764492026270541"/>
          <c:y val="3.494832259297996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535115779591742"/>
          <c:y val="0.37215992008420912"/>
          <c:w val="0.37944200327155059"/>
          <c:h val="0.578809746186393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инвалидов, проживающих на территории Ульяновской области, составляет 110 тысяч человек.</c:v>
                </c:pt>
              </c:strCache>
            </c:strRef>
          </c:tx>
          <c:spPr>
            <a:effectLst>
              <a:outerShdw blurRad="50800" dist="50800" dir="5400000" algn="ctr" rotWithShape="0">
                <a:srgbClr val="000000">
                  <a:alpha val="32000"/>
                </a:srgbClr>
              </a:outerShdw>
            </a:effectLst>
          </c:spPr>
          <c:dPt>
            <c:idx val="0"/>
            <c:bubble3D val="0"/>
            <c:spPr>
              <a:solidFill>
                <a:srgbClr val="5CD66B"/>
              </a:solidFill>
              <a:effectLst>
                <a:outerShdw blurRad="50800" dist="50800" dir="5400000" algn="ctr" rotWithShape="0">
                  <a:srgbClr val="000000">
                    <a:alpha val="32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rgbClr val="FFCC66"/>
              </a:solidFill>
              <a:effectLst>
                <a:outerShdw blurRad="50800" dist="50800" dir="5400000" algn="ctr" rotWithShape="0">
                  <a:srgbClr val="000000">
                    <a:alpha val="32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rgbClr val="00B0F0"/>
              </a:solidFill>
              <a:effectLst>
                <a:outerShdw blurRad="50800" dist="50800" dir="5400000" algn="ctr" rotWithShape="0">
                  <a:srgbClr val="000000">
                    <a:alpha val="32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2315053314300466"/>
                  <c:y val="0.191109145066206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7745973864936905E-2"/>
                  <c:y val="-0.146335388100179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6364296924461622"/>
                  <c:y val="8.39549075938068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rgbClr val="002060"/>
                    </a:solidFill>
                    <a:latin typeface="Aharoni" panose="02010803020104030203" pitchFamily="2" charset="-79"/>
                    <a:cs typeface="Aharoni" panose="02010803020104030203" pitchFamily="2" charset="-79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Трудоспо-собного возраста</c:v>
                </c:pt>
                <c:pt idx="1">
                  <c:v>Пенсион-ного возраста</c:v>
                </c:pt>
                <c:pt idx="2">
                  <c:v>Дети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27.8</c:v>
                </c:pt>
                <c:pt idx="1">
                  <c:v>67.400000000000006</c:v>
                </c:pt>
                <c:pt idx="2">
                  <c:v>4.8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644445009655756"/>
          <c:y val="4.4294557549161215E-2"/>
          <c:w val="0.60555340068740504"/>
          <c:h val="0.645528679683738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3 группа</c:v>
                </c:pt>
                <c:pt idx="1">
                  <c:v>2 группа</c:v>
                </c:pt>
                <c:pt idx="2">
                  <c:v>1 группа</c:v>
                </c:pt>
                <c:pt idx="3">
                  <c:v>Дети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56552</c:v>
                </c:pt>
                <c:pt idx="1">
                  <c:v>41902</c:v>
                </c:pt>
                <c:pt idx="2">
                  <c:v>11917</c:v>
                </c:pt>
                <c:pt idx="3">
                  <c:v>5533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18272"/>
        <c:axId val="97719808"/>
      </c:barChart>
      <c:catAx>
        <c:axId val="97718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97719808"/>
        <c:crosses val="autoZero"/>
        <c:auto val="1"/>
        <c:lblAlgn val="ctr"/>
        <c:lblOffset val="100"/>
        <c:noMultiLvlLbl val="0"/>
      </c:catAx>
      <c:valAx>
        <c:axId val="9771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718272"/>
        <c:crosses val="autoZero"/>
        <c:crossBetween val="between"/>
      </c:valAx>
      <c:spPr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7884396361460304E-2"/>
          <c:w val="0.62502243340483532"/>
          <c:h val="0.925090781179286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explosion val="7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3399FF"/>
              </a:solidFill>
            </c:spPr>
          </c:dPt>
          <c:dPt>
            <c:idx val="3"/>
            <c:bubble3D val="0"/>
            <c:spPr>
              <a:solidFill>
                <a:srgbClr val="FF5D5D"/>
              </a:solidFill>
            </c:spPr>
          </c:dPt>
          <c:dPt>
            <c:idx val="4"/>
            <c:bubble3D val="0"/>
            <c:spPr>
              <a:solidFill>
                <a:srgbClr val="A66BD3"/>
              </a:solidFill>
            </c:spPr>
          </c:dPt>
          <c:dLbls>
            <c:dLbl>
              <c:idx val="5"/>
              <c:layout>
                <c:manualLayout>
                  <c:x val="1.0295254129272572E-2"/>
                  <c:y val="8.371440337515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объекты культуры</c:v>
                </c:pt>
                <c:pt idx="1">
                  <c:v>объекты здравоохранения</c:v>
                </c:pt>
                <c:pt idx="2">
                  <c:v>объекты образования</c:v>
                </c:pt>
                <c:pt idx="3">
                  <c:v>объекты социальной защиты</c:v>
                </c:pt>
                <c:pt idx="4">
                  <c:v>объекты спорта</c:v>
                </c:pt>
                <c:pt idx="5">
                  <c:v>объекты транспорта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88</c:v>
                </c:pt>
                <c:pt idx="1">
                  <c:v>40</c:v>
                </c:pt>
                <c:pt idx="2">
                  <c:v>38</c:v>
                </c:pt>
                <c:pt idx="3">
                  <c:v>25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glow rad="635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60838672246293624"/>
          <c:y val="5.1074467377759093E-2"/>
          <c:w val="0.38965361873372095"/>
          <c:h val="0.86579024378215697"/>
        </c:manualLayout>
      </c:layout>
      <c:overlay val="0"/>
      <c:txPr>
        <a:bodyPr/>
        <a:lstStyle/>
        <a:p>
          <a:pPr>
            <a:defRPr sz="160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7884396361460304E-2"/>
          <c:w val="0.62502243340483532"/>
          <c:h val="0.925090781179286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F7B3C3"/>
              </a:solidFill>
            </c:spPr>
          </c:dPt>
          <c:dLbls>
            <c:dLbl>
              <c:idx val="2"/>
              <c:layout>
                <c:manualLayout>
                  <c:x val="8.8278332483129676E-2"/>
                  <c:y val="6.131519825803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6102022394262092E-2"/>
                  <c:y val="7.9193894192477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295254129272572E-2"/>
                  <c:y val="8.371440337515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средства федерального бюджета</c:v>
                </c:pt>
                <c:pt idx="1">
                  <c:v>средства областного бюджета</c:v>
                </c:pt>
                <c:pt idx="2">
                  <c:v>средства местных бюджетов</c:v>
                </c:pt>
                <c:pt idx="3">
                  <c:v>внебюджетные источники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0.46300000000000002</c:v>
                </c:pt>
                <c:pt idx="1">
                  <c:v>0.36099999999999999</c:v>
                </c:pt>
                <c:pt idx="2">
                  <c:v>0.122</c:v>
                </c:pt>
                <c:pt idx="3">
                  <c:v>5.2999999999999999E-2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glow rad="635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62415081398262329"/>
          <c:y val="5.1074339232847495E-2"/>
          <c:w val="0.31427861667946233"/>
          <c:h val="0.86579024378215697"/>
        </c:manualLayout>
      </c:layout>
      <c:overlay val="0"/>
      <c:txPr>
        <a:bodyPr/>
        <a:lstStyle/>
        <a:p>
          <a:pPr>
            <a:defRPr sz="160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7884396361460304E-2"/>
          <c:w val="0.62502243340483532"/>
          <c:h val="0.925090781179286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rgbClr val="F7B3C3"/>
              </a:solidFill>
            </c:spPr>
          </c:dPt>
          <c:dLbls>
            <c:dLbl>
              <c:idx val="2"/>
              <c:layout>
                <c:manualLayout>
                  <c:x val="8.8278332483129676E-2"/>
                  <c:y val="6.13151982580332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6102022394262092E-2"/>
                  <c:y val="7.9193894192477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295254129272572E-2"/>
                  <c:y val="8.3714403375150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средства федерального бюджета</c:v>
                </c:pt>
                <c:pt idx="1">
                  <c:v>средства областного бюджета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0.33600000000000002</c:v>
                </c:pt>
                <c:pt idx="1">
                  <c:v>0.66400000000000003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glow rad="635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0.62415081398262329"/>
          <c:y val="5.1074339232847495E-2"/>
          <c:w val="0.31427861667946233"/>
          <c:h val="0.86579024378215697"/>
        </c:manualLayout>
      </c:layout>
      <c:overlay val="0"/>
      <c:txPr>
        <a:bodyPr/>
        <a:lstStyle/>
        <a:p>
          <a:pPr>
            <a:defRPr sz="160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c:spPr>
    </c:backWall>
    <c:plotArea>
      <c:layout>
        <c:manualLayout>
          <c:layoutTarget val="inner"/>
          <c:xMode val="edge"/>
          <c:yMode val="edge"/>
          <c:x val="0.25497867000094043"/>
          <c:y val="4.3569909211086416E-2"/>
          <c:w val="0.67179989629216219"/>
          <c:h val="0.3888773594444562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соцобслуживание</c:v>
                </c:pt>
                <c:pt idx="1">
                  <c:v>здравоохранение</c:v>
                </c:pt>
                <c:pt idx="2">
                  <c:v>образование </c:v>
                </c:pt>
                <c:pt idx="3">
                  <c:v>культура</c:v>
                </c:pt>
                <c:pt idx="4">
                  <c:v>служба занятости</c:v>
                </c:pt>
                <c:pt idx="5">
                  <c:v> спорт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78.099999999999994</c:v>
                </c:pt>
                <c:pt idx="1">
                  <c:v>98.4</c:v>
                </c:pt>
                <c:pt idx="2">
                  <c:v>84.6</c:v>
                </c:pt>
                <c:pt idx="3">
                  <c:v>95.6</c:v>
                </c:pt>
                <c:pt idx="4">
                  <c:v>92.3</c:v>
                </c:pt>
                <c:pt idx="5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06"/>
        <c:shape val="cylinder"/>
        <c:axId val="28337280"/>
        <c:axId val="28338816"/>
        <c:axId val="33683200"/>
      </c:bar3DChart>
      <c:catAx>
        <c:axId val="28337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  <c:crossAx val="28338816"/>
        <c:crosses val="autoZero"/>
        <c:auto val="1"/>
        <c:lblAlgn val="ctr"/>
        <c:lblOffset val="100"/>
        <c:noMultiLvlLbl val="0"/>
      </c:catAx>
      <c:valAx>
        <c:axId val="28338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37280"/>
        <c:crosses val="autoZero"/>
        <c:crossBetween val="between"/>
      </c:valAx>
      <c:serAx>
        <c:axId val="33683200"/>
        <c:scaling>
          <c:orientation val="minMax"/>
        </c:scaling>
        <c:delete val="1"/>
        <c:axPos val="b"/>
        <c:majorTickMark val="out"/>
        <c:minorTickMark val="none"/>
        <c:tickLblPos val="nextTo"/>
        <c:crossAx val="28338816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88B5-8B4B-4121-9D0A-003621F5B17E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A8B2B-5D46-44C2-A5E4-9BBE5858D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6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859584-82D3-4D27-B761-AF984C1C63AC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481A0B5-CB42-4424-A81F-EFF8FF1B72D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Tm="8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192.168.0.10\Documents\ОЦМП\Гарифуллова Э.Ш\Баннеры\низуш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023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4736517"/>
              </p:ext>
            </p:extLst>
          </p:nvPr>
        </p:nvGraphicFramePr>
        <p:xfrm>
          <a:off x="-324543" y="1599068"/>
          <a:ext cx="6480719" cy="4801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36163982"/>
              </p:ext>
            </p:extLst>
          </p:nvPr>
        </p:nvGraphicFramePr>
        <p:xfrm>
          <a:off x="6247166" y="2564904"/>
          <a:ext cx="2673533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56176" y="172521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 группе инвалидности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(количество)</a:t>
            </a: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457200" y="620688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Ульяновская область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«Доступная среда» </a:t>
            </a:r>
          </a:p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состоянию на 01.01.2020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eduportal44.ru/Manturovo/mant_CDT/SiteAssets/SitePages/%D0%94%D0%BE%D1%81%D1%82%D1%83%D0%BF%D0%BD%D0%B0%D1%8F%20%D1%81%D1%80%D0%B5%D0%B4%D0%B0%20%D0%B2%20%D1%86%D0%B4%D1%82/%D0%94%D0%BE%D1%81%D1%82%D1%83%D0%BF%D0%BD%D0%B0%D1%8F%20%D1%81%D1%80%D0%B5%D0%B4%D0%B0%20%20%20.pd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464" y="208730"/>
            <a:ext cx="1334235" cy="123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288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26428270"/>
              </p:ext>
            </p:extLst>
          </p:nvPr>
        </p:nvGraphicFramePr>
        <p:xfrm>
          <a:off x="120646" y="2564904"/>
          <a:ext cx="5904656" cy="3317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2" descr="\\192.168.0.10\Documents\ОЦМП\Гарифуллова Э.Ш\Баннеры\низуш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" y="5710238"/>
            <a:ext cx="9144000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01349" y="980728"/>
            <a:ext cx="89644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Ульяновская область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принимала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участие в государственной программе Российской Федерации «Доступная среда»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 2013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2018 годы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endParaRPr lang="ru-RU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25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555998" y="2420888"/>
            <a:ext cx="2555776" cy="1376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80528" y="1700808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2013 года по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 рамках программы оборудовано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206 приоритетных объектов социальной инфраструктуры из 262 приоритетных объектов.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61393" y="2940249"/>
            <a:ext cx="2808312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 единиц общественного транспорта, адаптированного для инвалидов  </a:t>
            </a: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.medtaxi.pro/u/26/7d67a6587e11e4ae08e2e83465f981/-/ad925b91dd9db101bde7a1861d51d929_640_480_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454" y="4522702"/>
            <a:ext cx="1144545" cy="8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s://7info.ru/wp-content/uploads/2017/07/trolleybus_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186" y="4519401"/>
            <a:ext cx="1286970" cy="85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6053814" y="2870789"/>
            <a:ext cx="2808312" cy="25853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Приобретено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 единиц общественного транспорта, адаптированного для инвалидов  </a:t>
            </a: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4" descr="http://i.medtaxi.pro/u/26/7d67a6587e11e4ae08e2e83465f981/-/ad925b91dd9db101bde7a1861d51d929_640_480_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454" y="4436745"/>
            <a:ext cx="1144545" cy="85840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s://7info.ru/wp-content/uploads/2017/07/trolleybus_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186" y="4433444"/>
            <a:ext cx="1286970" cy="858409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77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05237002"/>
              </p:ext>
            </p:extLst>
          </p:nvPr>
        </p:nvGraphicFramePr>
        <p:xfrm>
          <a:off x="113063" y="2236222"/>
          <a:ext cx="4890985" cy="358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9644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финансирования программы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Ульяновской области «Доступная среда» </a:t>
            </a:r>
          </a:p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2013-2018 годах 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составил 431,9 млн. рублей</a:t>
            </a: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25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555998" y="2420888"/>
            <a:ext cx="2555776" cy="1376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540568" y="2075608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финансирования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98144" y="2055551"/>
            <a:ext cx="3211656" cy="5755422"/>
          </a:xfrm>
          <a:prstGeom prst="rect">
            <a:avLst/>
          </a:prstGeom>
          <a:noFill/>
          <a:effectLst>
            <a:glow rad="63500">
              <a:schemeClr val="accent3">
                <a:lumMod val="20000"/>
                <a:lumOff val="8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 </a:t>
            </a:r>
            <a:r>
              <a:rPr lang="ru-RU" sz="1600" dirty="0">
                <a:solidFill>
                  <a:srgbClr val="002060"/>
                </a:solidFill>
              </a:rPr>
              <a:t>2016 </a:t>
            </a:r>
            <a:r>
              <a:rPr lang="ru-RU" sz="1600" dirty="0" smtClean="0">
                <a:solidFill>
                  <a:srgbClr val="002060"/>
                </a:solidFill>
              </a:rPr>
              <a:t>года действует </a:t>
            </a:r>
            <a:r>
              <a:rPr lang="ru-RU" sz="1600" dirty="0">
                <a:solidFill>
                  <a:srgbClr val="002060"/>
                </a:solidFill>
              </a:rPr>
              <a:t>диспетчерский центр связи для людей </a:t>
            </a:r>
            <a:r>
              <a:rPr lang="ru-RU" sz="1600" dirty="0" smtClean="0">
                <a:solidFill>
                  <a:srgbClr val="002060"/>
                </a:solidFill>
              </a:rPr>
              <a:t>с </a:t>
            </a:r>
            <a:r>
              <a:rPr lang="ru-RU" sz="1600" dirty="0">
                <a:solidFill>
                  <a:srgbClr val="002060"/>
                </a:solidFill>
              </a:rPr>
              <a:t>нарушениями </a:t>
            </a:r>
            <a:r>
              <a:rPr lang="ru-RU" sz="1600" dirty="0" smtClean="0">
                <a:solidFill>
                  <a:srgbClr val="002060"/>
                </a:solidFill>
              </a:rPr>
              <a:t>слуха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 (г. Ульяновск, ул. Кирова, д. 20).</a:t>
            </a: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</a:rPr>
              <a:t>В 2018 году создан пункт проката технических средств реабилитации</a:t>
            </a: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Ежегодно </a:t>
            </a:r>
            <a:r>
              <a:rPr lang="ru-RU" sz="1600" dirty="0" smtClean="0">
                <a:solidFill>
                  <a:srgbClr val="002060"/>
                </a:solidFill>
              </a:rPr>
              <a:t>за </a:t>
            </a:r>
            <a:r>
              <a:rPr lang="ru-RU" sz="1600" dirty="0">
                <a:solidFill>
                  <a:srgbClr val="002060"/>
                </a:solidFill>
              </a:rPr>
              <a:t>счёт средств областного бюджета </a:t>
            </a:r>
            <a:r>
              <a:rPr lang="ru-RU" sz="1600" dirty="0" smtClean="0">
                <a:solidFill>
                  <a:srgbClr val="002060"/>
                </a:solidFill>
              </a:rPr>
              <a:t>реализуется  </a:t>
            </a:r>
            <a:r>
              <a:rPr lang="ru-RU" sz="1600" dirty="0">
                <a:solidFill>
                  <a:srgbClr val="002060"/>
                </a:solidFill>
              </a:rPr>
              <a:t>комплекс информационных, просветительских 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и </a:t>
            </a:r>
            <a:r>
              <a:rPr lang="ru-RU" sz="1600" dirty="0">
                <a:solidFill>
                  <a:srgbClr val="002060"/>
                </a:solidFill>
              </a:rPr>
              <a:t>общественных </a:t>
            </a:r>
            <a:r>
              <a:rPr lang="ru-RU" sz="1600" dirty="0" smtClean="0">
                <a:solidFill>
                  <a:srgbClr val="002060"/>
                </a:solidFill>
              </a:rPr>
              <a:t>мероприятий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endParaRPr lang="ru-RU" sz="1600" dirty="0" smtClean="0">
              <a:solidFill>
                <a:srgbClr val="002060"/>
              </a:solidFill>
            </a:endParaRP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</p:txBody>
      </p:sp>
      <p:pic>
        <p:nvPicPr>
          <p:cNvPr id="2051" name="Picture 3" descr="C:\Анисимова\Работа с инвалидами\СТЕНД инвалиды\туристические слёты\IMG_086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11" y="5877271"/>
            <a:ext cx="1340196" cy="82417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Анисимова\Работа с инвалидами\СТЕНД инвалиды\наши мероприятия\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736" y="5853242"/>
            <a:ext cx="1272301" cy="848200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Анисимова\Работа с инвалидами\СТЕНД инвалиды\наши достижения\Конкурс на премию Губернатора\L68A453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901" y="4221088"/>
            <a:ext cx="883700" cy="132555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Анисимова\Работа с инвалидами\СТЕНД инвалиды\наши достижения\спортивные победы\_MG_953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55067" y="2995170"/>
            <a:ext cx="1285452" cy="856968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04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04844364"/>
              </p:ext>
            </p:extLst>
          </p:nvPr>
        </p:nvGraphicFramePr>
        <p:xfrm>
          <a:off x="169284" y="2478381"/>
          <a:ext cx="4890985" cy="358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169284" y="692696"/>
            <a:ext cx="896448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2019 года мероприятия по обеспечению доступности приоритетных объектов социальной инфраструктуры продолжены в рамках  государственных программ Ульяновской области </a:t>
            </a: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25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555998" y="2420888"/>
            <a:ext cx="2555776" cy="13766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52536" y="2097722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2019 году на реализацию мероприятий предусмотрено 22,1 млн рублей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021257487"/>
              </p:ext>
            </p:extLst>
          </p:nvPr>
        </p:nvGraphicFramePr>
        <p:xfrm>
          <a:off x="4928770" y="2420888"/>
          <a:ext cx="3891702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20072" y="2097721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доступности приоритетных объ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ектов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приоритетных сферах (%)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8000">
        <p:split orient="vert"/>
      </p:transition>
    </mc:Choice>
    <mc:Fallback xmlns="">
      <p:transition spd="slow" advTm="8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2180</TotalTime>
  <Words>186</Words>
  <Application>Microsoft Office PowerPoint</Application>
  <PresentationFormat>Экран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С. Гурьева</dc:creator>
  <cp:lastModifiedBy>Лариса Александровна Анисимова</cp:lastModifiedBy>
  <cp:revision>198</cp:revision>
  <dcterms:created xsi:type="dcterms:W3CDTF">2016-10-06T05:06:22Z</dcterms:created>
  <dcterms:modified xsi:type="dcterms:W3CDTF">2020-03-04T11:15:26Z</dcterms:modified>
</cp:coreProperties>
</file>