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86" r:id="rId2"/>
    <p:sldId id="337" r:id="rId3"/>
    <p:sldId id="387" r:id="rId4"/>
    <p:sldId id="324" r:id="rId5"/>
    <p:sldId id="388" r:id="rId6"/>
    <p:sldId id="389" r:id="rId7"/>
    <p:sldId id="372" r:id="rId8"/>
    <p:sldId id="375" r:id="rId9"/>
    <p:sldId id="377" r:id="rId10"/>
    <p:sldId id="378" r:id="rId11"/>
    <p:sldId id="379" r:id="rId12"/>
    <p:sldId id="390" r:id="rId13"/>
    <p:sldId id="380" r:id="rId14"/>
    <p:sldId id="353" r:id="rId15"/>
    <p:sldId id="354" r:id="rId16"/>
  </p:sldIdLst>
  <p:sldSz cx="9144000" cy="6858000" type="screen4x3"/>
  <p:notesSz cx="6797675" cy="9926638"/>
  <p:defaultTextStyle>
    <a:defPPr>
      <a:defRPr lang="en-US"/>
    </a:defPPr>
    <a:lvl1pPr marL="0" algn="l" defTabSz="104258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21290" algn="l" defTabSz="104258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42580" algn="l" defTabSz="104258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563870" algn="l" defTabSz="104258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085161" algn="l" defTabSz="104258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06449" algn="l" defTabSz="104258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127739" algn="l" defTabSz="104258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649028" algn="l" defTabSz="104258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170318" algn="l" defTabSz="104258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0290" autoAdjust="0"/>
  </p:normalViewPr>
  <p:slideViewPr>
    <p:cSldViewPr>
      <p:cViewPr>
        <p:scale>
          <a:sx n="73" d="100"/>
          <a:sy n="73" d="100"/>
        </p:scale>
        <p:origin x="-2724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155535-B73B-44DC-ADAE-A3449BEA739B}" type="doc">
      <dgm:prSet loTypeId="urn:microsoft.com/office/officeart/2005/8/layout/radial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8AB68080-D5AD-4428-AA94-BE7EC74FC490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подвергшиеся </a:t>
          </a:r>
        </a:p>
        <a:p>
          <a:r>
            <a:rPr lang="ru-RU" sz="16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бытовому насилию</a:t>
          </a:r>
          <a:endParaRPr lang="ru-RU" sz="16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728D8512-6E79-4587-B1F2-4DE1EC38E8B8}" type="parTrans" cxnId="{D5CD4BF6-0E1D-49DF-991A-7EDBAC3E4A93}">
      <dgm:prSet/>
      <dgm:spPr/>
      <dgm:t>
        <a:bodyPr/>
        <a:lstStyle/>
        <a:p>
          <a:endParaRPr lang="ru-RU"/>
        </a:p>
      </dgm:t>
    </dgm:pt>
    <dgm:pt modelId="{FD40FA69-597A-4B18-BE8F-4DF0D21723AA}" type="sibTrans" cxnId="{D5CD4BF6-0E1D-49DF-991A-7EDBAC3E4A93}">
      <dgm:prSet/>
      <dgm:spPr/>
      <dgm:t>
        <a:bodyPr/>
        <a:lstStyle/>
        <a:p>
          <a:endParaRPr lang="ru-RU"/>
        </a:p>
      </dgm:t>
    </dgm:pt>
    <dgm:pt modelId="{F683CCA5-214D-4CDE-8B26-804143664574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оказавшиеся без средств к существованию и жилья</a:t>
          </a:r>
          <a:endParaRPr lang="ru-RU" sz="16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3BFBAEE7-5726-4FEE-8E66-1605B3DEEC6C}" type="parTrans" cxnId="{1FFAEB5B-57C8-49AB-91AE-AC1703E816DB}">
      <dgm:prSet/>
      <dgm:spPr/>
      <dgm:t>
        <a:bodyPr/>
        <a:lstStyle/>
        <a:p>
          <a:endParaRPr lang="ru-RU"/>
        </a:p>
      </dgm:t>
    </dgm:pt>
    <dgm:pt modelId="{ECD92D0A-F7B7-4888-9B44-13A4929FDFD5}" type="sibTrans" cxnId="{1FFAEB5B-57C8-49AB-91AE-AC1703E816DB}">
      <dgm:prSet/>
      <dgm:spPr/>
      <dgm:t>
        <a:bodyPr/>
        <a:lstStyle/>
        <a:p>
          <a:endParaRPr lang="ru-RU"/>
        </a:p>
      </dgm:t>
    </dgm:pt>
    <dgm:pt modelId="{EAEA7A55-D859-44CD-9CD6-2BA1F485F5E4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планирующие отказ от ребенка, не имеющие поддержки со стороны отца ребенка и родственников, находящиеся в отпуске по уходу за ребенком, находящиеся в депрессии</a:t>
          </a:r>
          <a:endParaRPr lang="ru-RU" sz="16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ACF66684-114D-43BC-B4B7-7EBA224B78C4}" type="parTrans" cxnId="{B33DC13D-5088-4E5D-9BC8-546C1CB93A76}">
      <dgm:prSet/>
      <dgm:spPr/>
      <dgm:t>
        <a:bodyPr/>
        <a:lstStyle/>
        <a:p>
          <a:endParaRPr lang="ru-RU"/>
        </a:p>
      </dgm:t>
    </dgm:pt>
    <dgm:pt modelId="{CBFB3602-F396-4339-8EB4-FCE40EFC9728}" type="sibTrans" cxnId="{B33DC13D-5088-4E5D-9BC8-546C1CB93A76}">
      <dgm:prSet/>
      <dgm:spPr/>
      <dgm:t>
        <a:bodyPr/>
        <a:lstStyle/>
        <a:p>
          <a:endParaRPr lang="ru-RU"/>
        </a:p>
      </dgm:t>
    </dgm:pt>
    <dgm:pt modelId="{428AB6AA-5C79-49D7-BCD6-F907CD5AF98E}">
      <dgm:prSet phldrT="[Текст]" custT="1"/>
      <dgm:spPr/>
      <dgm:t>
        <a:bodyPr/>
        <a:lstStyle/>
        <a:p>
          <a:r>
            <a:rPr lang="ru-RU" sz="16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</a:t>
          </a:r>
          <a:r>
            <a:rPr lang="ru-RU" sz="16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находящиеся в конфликте с семьей, в том числе, в состоянии развода, </a:t>
          </a:r>
          <a:r>
            <a:rPr lang="ru-RU" sz="1600" dirty="0" err="1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предразводной</a:t>
          </a:r>
          <a:r>
            <a:rPr lang="ru-RU" sz="16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или </a:t>
          </a:r>
          <a:r>
            <a:rPr lang="ru-RU" sz="1600" dirty="0" err="1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послеразводной</a:t>
          </a:r>
          <a:r>
            <a:rPr lang="ru-RU" sz="16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ситуации</a:t>
          </a:r>
          <a:endParaRPr lang="ru-RU" sz="16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2EC24581-82F2-4030-8B6A-85475CC95D44}" type="parTrans" cxnId="{4B63F2F6-A8EE-4458-851B-9E06E6749B2F}">
      <dgm:prSet/>
      <dgm:spPr/>
      <dgm:t>
        <a:bodyPr/>
        <a:lstStyle/>
        <a:p>
          <a:endParaRPr lang="ru-RU"/>
        </a:p>
      </dgm:t>
    </dgm:pt>
    <dgm:pt modelId="{CDEFE170-4D73-4F04-A3C8-58C434F2D583}" type="sibTrans" cxnId="{4B63F2F6-A8EE-4458-851B-9E06E6749B2F}">
      <dgm:prSet/>
      <dgm:spPr/>
      <dgm:t>
        <a:bodyPr/>
        <a:lstStyle/>
        <a:p>
          <a:endParaRPr lang="ru-RU"/>
        </a:p>
      </dgm:t>
    </dgm:pt>
    <dgm:pt modelId="{9846C5F7-7A0A-4D5C-974F-A5B173B30EDB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самостоятельно проживающие выпускницы детских домов, специализированных учреждений социального обслуживания для несовершеннолетних, школ-интернатов</a:t>
          </a:r>
          <a:endParaRPr lang="ru-RU" sz="16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50EAC264-D357-4F01-BB4E-5A6B1BAF1E61}" type="parTrans" cxnId="{08337D04-DB2F-482B-B6F4-E7366E1E2700}">
      <dgm:prSet/>
      <dgm:spPr/>
      <dgm:t>
        <a:bodyPr/>
        <a:lstStyle/>
        <a:p>
          <a:endParaRPr lang="ru-RU"/>
        </a:p>
      </dgm:t>
    </dgm:pt>
    <dgm:pt modelId="{FC79E782-2E56-427F-B615-8950EFEC0147}" type="sibTrans" cxnId="{08337D04-DB2F-482B-B6F4-E7366E1E2700}">
      <dgm:prSet/>
      <dgm:spPr/>
      <dgm:t>
        <a:bodyPr/>
        <a:lstStyle/>
        <a:p>
          <a:endParaRPr lang="ru-RU"/>
        </a:p>
      </dgm:t>
    </dgm:pt>
    <dgm:pt modelId="{4598F704-2727-48DA-A226-7CF490AF92E6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находящиеся в ситуации, связанной с вынужденным переездом с места постоянного проживания, в том числе беженки и переселенки</a:t>
          </a:r>
          <a:endParaRPr lang="ru-RU" sz="16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DAF97872-9926-46B7-A773-6DC3B91ECE8A}" type="parTrans" cxnId="{299A8BEF-0268-496C-B113-D6EFEFF59A77}">
      <dgm:prSet/>
      <dgm:spPr/>
      <dgm:t>
        <a:bodyPr/>
        <a:lstStyle/>
        <a:p>
          <a:endParaRPr lang="ru-RU"/>
        </a:p>
      </dgm:t>
    </dgm:pt>
    <dgm:pt modelId="{114438D3-2DFB-4B41-B764-E752D5EB4BF4}" type="sibTrans" cxnId="{299A8BEF-0268-496C-B113-D6EFEFF59A77}">
      <dgm:prSet/>
      <dgm:spPr/>
      <dgm:t>
        <a:bodyPr/>
        <a:lstStyle/>
        <a:p>
          <a:endParaRPr lang="ru-RU"/>
        </a:p>
      </dgm:t>
    </dgm:pt>
    <dgm:pt modelId="{C9822962-94D7-49D0-A497-5C750372F67E}">
      <dgm:prSet phldrT="[Текст]" custT="1"/>
      <dgm:spPr/>
      <dgm:t>
        <a:bodyPr/>
        <a:lstStyle/>
        <a:p>
          <a:pPr rtl="0"/>
          <a:r>
            <a:rPr lang="ru-RU" sz="1600" b="1" dirty="0" smtClean="0">
              <a:solidFill>
                <a:schemeClr val="accent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Женщины с  детьми и беременные женщины, в том числе юные матери и несовершеннолетние беременные</a:t>
          </a:r>
          <a:endParaRPr lang="ru-RU" sz="1600" b="1" dirty="0">
            <a:solidFill>
              <a:schemeClr val="accent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76A5048F-6D5B-46A8-880A-711CC14189F4}" type="sibTrans" cxnId="{B311CA85-0259-4D6F-A7C1-D89E05DFC98E}">
      <dgm:prSet/>
      <dgm:spPr/>
      <dgm:t>
        <a:bodyPr/>
        <a:lstStyle/>
        <a:p>
          <a:endParaRPr lang="ru-RU"/>
        </a:p>
      </dgm:t>
    </dgm:pt>
    <dgm:pt modelId="{91356340-D583-46DE-AACC-70C00B5E7C05}" type="parTrans" cxnId="{B311CA85-0259-4D6F-A7C1-D89E05DFC98E}">
      <dgm:prSet/>
      <dgm:spPr/>
      <dgm:t>
        <a:bodyPr/>
        <a:lstStyle/>
        <a:p>
          <a:endParaRPr lang="ru-RU"/>
        </a:p>
      </dgm:t>
    </dgm:pt>
    <dgm:pt modelId="{287DE708-9B09-463C-B207-9426F3043027}" type="pres">
      <dgm:prSet presAssocID="{30155535-B73B-44DC-ADAE-A3449BEA739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4C10FD-4F79-4F41-9BC0-6122B97F7804}" type="pres">
      <dgm:prSet presAssocID="{C9822962-94D7-49D0-A497-5C750372F67E}" presName="centerShape" presStyleLbl="node0" presStyleIdx="0" presStyleCnt="1" custScaleX="120838" custScaleY="87326" custLinFactNeighborX="-572" custLinFactNeighborY="-20389"/>
      <dgm:spPr/>
      <dgm:t>
        <a:bodyPr/>
        <a:lstStyle/>
        <a:p>
          <a:endParaRPr lang="ru-RU"/>
        </a:p>
      </dgm:t>
    </dgm:pt>
    <dgm:pt modelId="{13F20C07-FC19-46C8-BF9B-CBEC400A0FFB}" type="pres">
      <dgm:prSet presAssocID="{728D8512-6E79-4587-B1F2-4DE1EC38E8B8}" presName="parTrans" presStyleLbl="bgSibTrans2D1" presStyleIdx="0" presStyleCnt="6" custAng="1245882" custFlipHor="1" custScaleX="29163" custLinFactNeighborX="-38934" custLinFactNeighborY="-376"/>
      <dgm:spPr/>
      <dgm:t>
        <a:bodyPr/>
        <a:lstStyle/>
        <a:p>
          <a:endParaRPr lang="ru-RU"/>
        </a:p>
      </dgm:t>
    </dgm:pt>
    <dgm:pt modelId="{FE514173-5C5F-45B4-987C-B9BFFB4E2DE7}" type="pres">
      <dgm:prSet presAssocID="{8AB68080-D5AD-4428-AA94-BE7EC74FC490}" presName="node" presStyleLbl="node1" presStyleIdx="0" presStyleCnt="6" custScaleX="142970" custRadScaleRad="102674" custRadScaleInc="502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E3CE0-CFF9-4482-A082-4E94A9523920}" type="pres">
      <dgm:prSet presAssocID="{3BFBAEE7-5726-4FEE-8E66-1605B3DEEC6C}" presName="parTrans" presStyleLbl="bgSibTrans2D1" presStyleIdx="1" presStyleCnt="6" custAng="21507727" custFlipHor="1" custScaleX="40908" custLinFactNeighborX="32347" custLinFactNeighborY="2714"/>
      <dgm:spPr/>
      <dgm:t>
        <a:bodyPr/>
        <a:lstStyle/>
        <a:p>
          <a:endParaRPr lang="ru-RU"/>
        </a:p>
      </dgm:t>
    </dgm:pt>
    <dgm:pt modelId="{A3EE46BC-C7D7-499E-9E8D-B7E4CC6F8A9D}" type="pres">
      <dgm:prSet presAssocID="{F683CCA5-214D-4CDE-8B26-804143664574}" presName="node" presStyleLbl="node1" presStyleIdx="1" presStyleCnt="6" custScaleX="107541" custScaleY="100568" custRadScaleRad="94223" custRadScaleInc="-29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01845-2F3A-4B3C-BC14-A26B1D29B58D}" type="pres">
      <dgm:prSet presAssocID="{ACF66684-114D-43BC-B4B7-7EBA224B78C4}" presName="parTrans" presStyleLbl="bgSibTrans2D1" presStyleIdx="2" presStyleCnt="6" custAng="17038491" custFlipHor="1" custScaleX="38074" custLinFactNeighborX="-15515" custLinFactNeighborY="-76072"/>
      <dgm:spPr/>
      <dgm:t>
        <a:bodyPr/>
        <a:lstStyle/>
        <a:p>
          <a:endParaRPr lang="ru-RU"/>
        </a:p>
      </dgm:t>
    </dgm:pt>
    <dgm:pt modelId="{36D469CF-EDB9-434A-B79E-841E03B7D90D}" type="pres">
      <dgm:prSet presAssocID="{EAEA7A55-D859-44CD-9CD6-2BA1F485F5E4}" presName="node" presStyleLbl="node1" presStyleIdx="2" presStyleCnt="6" custScaleX="237846" custScaleY="105934" custRadScaleRad="70545" custRadScaleInc="384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8216E-9A6A-45EF-A021-2731432F74B3}" type="pres">
      <dgm:prSet presAssocID="{2EC24581-82F2-4030-8B6A-85475CC95D44}" presName="parTrans" presStyleLbl="bgSibTrans2D1" presStyleIdx="3" presStyleCnt="6" custAng="15845238" custFlipHor="1" custScaleX="59395" custLinFactNeighborX="-11742" custLinFactNeighborY="71981"/>
      <dgm:spPr/>
      <dgm:t>
        <a:bodyPr/>
        <a:lstStyle/>
        <a:p>
          <a:endParaRPr lang="ru-RU"/>
        </a:p>
      </dgm:t>
    </dgm:pt>
    <dgm:pt modelId="{891A90BB-B06F-4978-AD61-5DEF4D08C7A5}" type="pres">
      <dgm:prSet presAssocID="{428AB6AA-5C79-49D7-BCD6-F907CD5AF98E}" presName="node" presStyleLbl="node1" presStyleIdx="3" presStyleCnt="6" custScaleX="251317" custScaleY="97545" custRadScaleRad="107445" custRadScaleInc="-150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3FC1B-26F9-41DC-9876-1A4E1AC04AB0}" type="pres">
      <dgm:prSet presAssocID="{50EAC264-D357-4F01-BB4E-5A6B1BAF1E61}" presName="parTrans" presStyleLbl="bgSibTrans2D1" presStyleIdx="4" presStyleCnt="6" custAng="4861526" custFlipHor="1" custScaleX="59999" custLinFactNeighborX="-1135" custLinFactNeighborY="-64979"/>
      <dgm:spPr/>
      <dgm:t>
        <a:bodyPr/>
        <a:lstStyle/>
        <a:p>
          <a:endParaRPr lang="ru-RU"/>
        </a:p>
      </dgm:t>
    </dgm:pt>
    <dgm:pt modelId="{0BD8A1D2-CE11-4FDC-A10C-9C01B081A63E}" type="pres">
      <dgm:prSet presAssocID="{9846C5F7-7A0A-4D5C-974F-A5B173B30EDB}" presName="node" presStyleLbl="node1" presStyleIdx="4" presStyleCnt="6" custScaleX="227253" custScaleY="88315" custRadScaleRad="59251" custRadScaleInc="-508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DE9A2-3C77-47B2-8AFA-2156B22A9DA6}" type="pres">
      <dgm:prSet presAssocID="{DAF97872-9926-46B7-A773-6DC3B91ECE8A}" presName="parTrans" presStyleLbl="bgSibTrans2D1" presStyleIdx="5" presStyleCnt="6" custAng="5531431" custFlipHor="1" custScaleX="37384" custLinFactNeighborX="-32921" custLinFactNeighborY="56085"/>
      <dgm:spPr/>
      <dgm:t>
        <a:bodyPr/>
        <a:lstStyle/>
        <a:p>
          <a:endParaRPr lang="ru-RU"/>
        </a:p>
      </dgm:t>
    </dgm:pt>
    <dgm:pt modelId="{94E4BBA3-58CB-41B0-8875-4B8C8B83D57A}" type="pres">
      <dgm:prSet presAssocID="{4598F704-2727-48DA-A226-7CF490AF92E6}" presName="node" presStyleLbl="node1" presStyleIdx="5" presStyleCnt="6" custScaleX="195347" custScaleY="86711" custRadScaleRad="125390" custRadScaleInc="-175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D2BDCD-BA67-49CD-9E73-9559EF32C73F}" type="presOf" srcId="{728D8512-6E79-4587-B1F2-4DE1EC38E8B8}" destId="{13F20C07-FC19-46C8-BF9B-CBEC400A0FFB}" srcOrd="0" destOrd="0" presId="urn:microsoft.com/office/officeart/2005/8/layout/radial4"/>
    <dgm:cxn modelId="{663F77F6-2FAC-4C03-88F4-64F8887B970B}" type="presOf" srcId="{EAEA7A55-D859-44CD-9CD6-2BA1F485F5E4}" destId="{36D469CF-EDB9-434A-B79E-841E03B7D90D}" srcOrd="0" destOrd="0" presId="urn:microsoft.com/office/officeart/2005/8/layout/radial4"/>
    <dgm:cxn modelId="{0819C3E8-4292-4B9C-9327-5099CCF62C7B}" type="presOf" srcId="{8AB68080-D5AD-4428-AA94-BE7EC74FC490}" destId="{FE514173-5C5F-45B4-987C-B9BFFB4E2DE7}" srcOrd="0" destOrd="0" presId="urn:microsoft.com/office/officeart/2005/8/layout/radial4"/>
    <dgm:cxn modelId="{A8A96B79-9FC7-4EE3-9191-FD350CF63A78}" type="presOf" srcId="{50EAC264-D357-4F01-BB4E-5A6B1BAF1E61}" destId="{7453FC1B-26F9-41DC-9876-1A4E1AC04AB0}" srcOrd="0" destOrd="0" presId="urn:microsoft.com/office/officeart/2005/8/layout/radial4"/>
    <dgm:cxn modelId="{41FADD9C-1C16-46C0-A522-FF48ADBF286A}" type="presOf" srcId="{2EC24581-82F2-4030-8B6A-85475CC95D44}" destId="{4428216E-9A6A-45EF-A021-2731432F74B3}" srcOrd="0" destOrd="0" presId="urn:microsoft.com/office/officeart/2005/8/layout/radial4"/>
    <dgm:cxn modelId="{08337D04-DB2F-482B-B6F4-E7366E1E2700}" srcId="{C9822962-94D7-49D0-A497-5C750372F67E}" destId="{9846C5F7-7A0A-4D5C-974F-A5B173B30EDB}" srcOrd="4" destOrd="0" parTransId="{50EAC264-D357-4F01-BB4E-5A6B1BAF1E61}" sibTransId="{FC79E782-2E56-427F-B615-8950EFEC0147}"/>
    <dgm:cxn modelId="{45E22CE9-C798-4631-9F99-CA0B72976543}" type="presOf" srcId="{428AB6AA-5C79-49D7-BCD6-F907CD5AF98E}" destId="{891A90BB-B06F-4978-AD61-5DEF4D08C7A5}" srcOrd="0" destOrd="0" presId="urn:microsoft.com/office/officeart/2005/8/layout/radial4"/>
    <dgm:cxn modelId="{D5CD4BF6-0E1D-49DF-991A-7EDBAC3E4A93}" srcId="{C9822962-94D7-49D0-A497-5C750372F67E}" destId="{8AB68080-D5AD-4428-AA94-BE7EC74FC490}" srcOrd="0" destOrd="0" parTransId="{728D8512-6E79-4587-B1F2-4DE1EC38E8B8}" sibTransId="{FD40FA69-597A-4B18-BE8F-4DF0D21723AA}"/>
    <dgm:cxn modelId="{1FFAEB5B-57C8-49AB-91AE-AC1703E816DB}" srcId="{C9822962-94D7-49D0-A497-5C750372F67E}" destId="{F683CCA5-214D-4CDE-8B26-804143664574}" srcOrd="1" destOrd="0" parTransId="{3BFBAEE7-5726-4FEE-8E66-1605B3DEEC6C}" sibTransId="{ECD92D0A-F7B7-4888-9B44-13A4929FDFD5}"/>
    <dgm:cxn modelId="{4050BFAE-968A-40E8-AA1E-EF2C002964EE}" type="presOf" srcId="{3BFBAEE7-5726-4FEE-8E66-1605B3DEEC6C}" destId="{D95E3CE0-CFF9-4482-A082-4E94A9523920}" srcOrd="0" destOrd="0" presId="urn:microsoft.com/office/officeart/2005/8/layout/radial4"/>
    <dgm:cxn modelId="{C4FD398D-5E0F-4C96-9423-C9D1C80FA0A3}" type="presOf" srcId="{ACF66684-114D-43BC-B4B7-7EBA224B78C4}" destId="{88101845-2F3A-4B3C-BC14-A26B1D29B58D}" srcOrd="0" destOrd="0" presId="urn:microsoft.com/office/officeart/2005/8/layout/radial4"/>
    <dgm:cxn modelId="{E9234EEA-7D1B-4483-B5F3-CD66C8F85070}" type="presOf" srcId="{30155535-B73B-44DC-ADAE-A3449BEA739B}" destId="{287DE708-9B09-463C-B207-9426F3043027}" srcOrd="0" destOrd="0" presId="urn:microsoft.com/office/officeart/2005/8/layout/radial4"/>
    <dgm:cxn modelId="{4B63F2F6-A8EE-4458-851B-9E06E6749B2F}" srcId="{C9822962-94D7-49D0-A497-5C750372F67E}" destId="{428AB6AA-5C79-49D7-BCD6-F907CD5AF98E}" srcOrd="3" destOrd="0" parTransId="{2EC24581-82F2-4030-8B6A-85475CC95D44}" sibTransId="{CDEFE170-4D73-4F04-A3C8-58C434F2D583}"/>
    <dgm:cxn modelId="{5FA62952-3315-48AB-A2DA-608BEE92300C}" type="presOf" srcId="{C9822962-94D7-49D0-A497-5C750372F67E}" destId="{D34C10FD-4F79-4F41-9BC0-6122B97F7804}" srcOrd="0" destOrd="0" presId="urn:microsoft.com/office/officeart/2005/8/layout/radial4"/>
    <dgm:cxn modelId="{299A8BEF-0268-496C-B113-D6EFEFF59A77}" srcId="{C9822962-94D7-49D0-A497-5C750372F67E}" destId="{4598F704-2727-48DA-A226-7CF490AF92E6}" srcOrd="5" destOrd="0" parTransId="{DAF97872-9926-46B7-A773-6DC3B91ECE8A}" sibTransId="{114438D3-2DFB-4B41-B764-E752D5EB4BF4}"/>
    <dgm:cxn modelId="{8ACEDCC3-BF84-4BB3-8B6E-3E1C0E6D1FAB}" type="presOf" srcId="{DAF97872-9926-46B7-A773-6DC3B91ECE8A}" destId="{CE1DE9A2-3C77-47B2-8AFA-2156B22A9DA6}" srcOrd="0" destOrd="0" presId="urn:microsoft.com/office/officeart/2005/8/layout/radial4"/>
    <dgm:cxn modelId="{B33DC13D-5088-4E5D-9BC8-546C1CB93A76}" srcId="{C9822962-94D7-49D0-A497-5C750372F67E}" destId="{EAEA7A55-D859-44CD-9CD6-2BA1F485F5E4}" srcOrd="2" destOrd="0" parTransId="{ACF66684-114D-43BC-B4B7-7EBA224B78C4}" sibTransId="{CBFB3602-F396-4339-8EB4-FCE40EFC9728}"/>
    <dgm:cxn modelId="{B0B3320B-FEAB-4BFA-B1AD-5DA9F0E1129B}" type="presOf" srcId="{4598F704-2727-48DA-A226-7CF490AF92E6}" destId="{94E4BBA3-58CB-41B0-8875-4B8C8B83D57A}" srcOrd="0" destOrd="0" presId="urn:microsoft.com/office/officeart/2005/8/layout/radial4"/>
    <dgm:cxn modelId="{DAD4F152-248F-43B1-BCEB-C96637E7140F}" type="presOf" srcId="{9846C5F7-7A0A-4D5C-974F-A5B173B30EDB}" destId="{0BD8A1D2-CE11-4FDC-A10C-9C01B081A63E}" srcOrd="0" destOrd="0" presId="urn:microsoft.com/office/officeart/2005/8/layout/radial4"/>
    <dgm:cxn modelId="{71C7FB5B-6758-464B-98CA-9AC78A69CA92}" type="presOf" srcId="{F683CCA5-214D-4CDE-8B26-804143664574}" destId="{A3EE46BC-C7D7-499E-9E8D-B7E4CC6F8A9D}" srcOrd="0" destOrd="0" presId="urn:microsoft.com/office/officeart/2005/8/layout/radial4"/>
    <dgm:cxn modelId="{B311CA85-0259-4D6F-A7C1-D89E05DFC98E}" srcId="{30155535-B73B-44DC-ADAE-A3449BEA739B}" destId="{C9822962-94D7-49D0-A497-5C750372F67E}" srcOrd="0" destOrd="0" parTransId="{91356340-D583-46DE-AACC-70C00B5E7C05}" sibTransId="{76A5048F-6D5B-46A8-880A-711CC14189F4}"/>
    <dgm:cxn modelId="{44042D26-11FC-4522-A50D-E3F07C991306}" type="presParOf" srcId="{287DE708-9B09-463C-B207-9426F3043027}" destId="{D34C10FD-4F79-4F41-9BC0-6122B97F7804}" srcOrd="0" destOrd="0" presId="urn:microsoft.com/office/officeart/2005/8/layout/radial4"/>
    <dgm:cxn modelId="{72F30A9F-A71D-41D6-A34D-ED49591F8F67}" type="presParOf" srcId="{287DE708-9B09-463C-B207-9426F3043027}" destId="{13F20C07-FC19-46C8-BF9B-CBEC400A0FFB}" srcOrd="1" destOrd="0" presId="urn:microsoft.com/office/officeart/2005/8/layout/radial4"/>
    <dgm:cxn modelId="{E50B6404-E052-434D-9161-FC03E9FB3D37}" type="presParOf" srcId="{287DE708-9B09-463C-B207-9426F3043027}" destId="{FE514173-5C5F-45B4-987C-B9BFFB4E2DE7}" srcOrd="2" destOrd="0" presId="urn:microsoft.com/office/officeart/2005/8/layout/radial4"/>
    <dgm:cxn modelId="{F0ED7A55-34A8-4E28-942C-16FDEAFAE9D8}" type="presParOf" srcId="{287DE708-9B09-463C-B207-9426F3043027}" destId="{D95E3CE0-CFF9-4482-A082-4E94A9523920}" srcOrd="3" destOrd="0" presId="urn:microsoft.com/office/officeart/2005/8/layout/radial4"/>
    <dgm:cxn modelId="{8386E3A3-C1B4-46E3-81DA-8B623148FB0A}" type="presParOf" srcId="{287DE708-9B09-463C-B207-9426F3043027}" destId="{A3EE46BC-C7D7-499E-9E8D-B7E4CC6F8A9D}" srcOrd="4" destOrd="0" presId="urn:microsoft.com/office/officeart/2005/8/layout/radial4"/>
    <dgm:cxn modelId="{B176F37A-7D6D-4BD3-9B17-04EBA67C6853}" type="presParOf" srcId="{287DE708-9B09-463C-B207-9426F3043027}" destId="{88101845-2F3A-4B3C-BC14-A26B1D29B58D}" srcOrd="5" destOrd="0" presId="urn:microsoft.com/office/officeart/2005/8/layout/radial4"/>
    <dgm:cxn modelId="{66563904-03B7-47CC-B2CC-D77755FCCD95}" type="presParOf" srcId="{287DE708-9B09-463C-B207-9426F3043027}" destId="{36D469CF-EDB9-434A-B79E-841E03B7D90D}" srcOrd="6" destOrd="0" presId="urn:microsoft.com/office/officeart/2005/8/layout/radial4"/>
    <dgm:cxn modelId="{B3BAF462-6916-4FC8-817E-FB9F57C31859}" type="presParOf" srcId="{287DE708-9B09-463C-B207-9426F3043027}" destId="{4428216E-9A6A-45EF-A021-2731432F74B3}" srcOrd="7" destOrd="0" presId="urn:microsoft.com/office/officeart/2005/8/layout/radial4"/>
    <dgm:cxn modelId="{4090D6C2-AC29-45F6-8014-32890BAAB738}" type="presParOf" srcId="{287DE708-9B09-463C-B207-9426F3043027}" destId="{891A90BB-B06F-4978-AD61-5DEF4D08C7A5}" srcOrd="8" destOrd="0" presId="urn:microsoft.com/office/officeart/2005/8/layout/radial4"/>
    <dgm:cxn modelId="{C7121BDC-AF36-4DEC-8DA2-7E096BB95044}" type="presParOf" srcId="{287DE708-9B09-463C-B207-9426F3043027}" destId="{7453FC1B-26F9-41DC-9876-1A4E1AC04AB0}" srcOrd="9" destOrd="0" presId="urn:microsoft.com/office/officeart/2005/8/layout/radial4"/>
    <dgm:cxn modelId="{47E0C970-6F98-404B-8935-CBD93C223DFB}" type="presParOf" srcId="{287DE708-9B09-463C-B207-9426F3043027}" destId="{0BD8A1D2-CE11-4FDC-A10C-9C01B081A63E}" srcOrd="10" destOrd="0" presId="urn:microsoft.com/office/officeart/2005/8/layout/radial4"/>
    <dgm:cxn modelId="{4D4906DC-7BEA-491D-8DD4-C9DD13B9C57E}" type="presParOf" srcId="{287DE708-9B09-463C-B207-9426F3043027}" destId="{CE1DE9A2-3C77-47B2-8AFA-2156B22A9DA6}" srcOrd="11" destOrd="0" presId="urn:microsoft.com/office/officeart/2005/8/layout/radial4"/>
    <dgm:cxn modelId="{1FA9831E-4C7A-4B95-A6B0-4B236FE5C202}" type="presParOf" srcId="{287DE708-9B09-463C-B207-9426F3043027}" destId="{94E4BBA3-58CB-41B0-8875-4B8C8B83D57A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54CA96-6038-4BFE-911B-8BD2F9E03B5E}" type="doc">
      <dgm:prSet loTypeId="urn:microsoft.com/office/officeart/2005/8/layout/process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24E5678-06FC-479B-A313-B9838B80E71B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Стабильность в оказании услуг</a:t>
          </a:r>
          <a:endParaRPr lang="ru-RU" sz="2000" b="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FB7AD484-FCA6-4DCE-A28B-64705BA72CEF}" type="parTrans" cxnId="{B4DFD80A-F696-4E18-80C0-3DADC67F4004}">
      <dgm:prSet/>
      <dgm:spPr/>
      <dgm:t>
        <a:bodyPr/>
        <a:lstStyle/>
        <a:p>
          <a:endParaRPr lang="ru-RU" sz="1600"/>
        </a:p>
      </dgm:t>
    </dgm:pt>
    <dgm:pt modelId="{457F62A1-14C1-4CA6-9507-DB9F1B1F47AC}" type="sibTrans" cxnId="{B4DFD80A-F696-4E18-80C0-3DADC67F4004}">
      <dgm:prSet/>
      <dgm:spPr/>
      <dgm:t>
        <a:bodyPr/>
        <a:lstStyle/>
        <a:p>
          <a:endParaRPr lang="ru-RU" sz="1600"/>
        </a:p>
      </dgm:t>
    </dgm:pt>
    <dgm:pt modelId="{530EE181-3106-4E17-9205-AA9FF3A334AD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Наличие специалистов, необходимых для осуществления работы</a:t>
          </a:r>
          <a:endParaRPr lang="ru-RU" sz="2000" b="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8B7C82E2-DFF1-45CC-A499-6181EAEBCFFF}" type="parTrans" cxnId="{422A9F41-F0D1-439A-A138-F43D44F70530}">
      <dgm:prSet/>
      <dgm:spPr/>
      <dgm:t>
        <a:bodyPr/>
        <a:lstStyle/>
        <a:p>
          <a:endParaRPr lang="ru-RU" sz="1600"/>
        </a:p>
      </dgm:t>
    </dgm:pt>
    <dgm:pt modelId="{091A3B50-0403-41B4-BD4B-74ED0D03A234}" type="sibTrans" cxnId="{422A9F41-F0D1-439A-A138-F43D44F70530}">
      <dgm:prSet/>
      <dgm:spPr/>
      <dgm:t>
        <a:bodyPr/>
        <a:lstStyle/>
        <a:p>
          <a:endParaRPr lang="ru-RU" sz="1600"/>
        </a:p>
      </dgm:t>
    </dgm:pt>
    <dgm:pt modelId="{00C41B0F-145F-4BAF-9477-5CE8FAE489FD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Возможность использовать ресурсы и услуги всего Центра</a:t>
          </a:r>
          <a:endParaRPr lang="ru-RU" sz="20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9D64B7CB-E0EB-40C4-BF88-2B170C8D6A8C}" type="parTrans" cxnId="{72751C3E-B3F1-447D-A5E8-83E2AA1752C6}">
      <dgm:prSet/>
      <dgm:spPr/>
      <dgm:t>
        <a:bodyPr/>
        <a:lstStyle/>
        <a:p>
          <a:endParaRPr lang="ru-RU" sz="1600"/>
        </a:p>
      </dgm:t>
    </dgm:pt>
    <dgm:pt modelId="{FB284AE3-6F46-4B03-9034-53551A958D2E}" type="sibTrans" cxnId="{72751C3E-B3F1-447D-A5E8-83E2AA1752C6}">
      <dgm:prSet/>
      <dgm:spPr/>
      <dgm:t>
        <a:bodyPr/>
        <a:lstStyle/>
        <a:p>
          <a:endParaRPr lang="ru-RU" sz="1600"/>
        </a:p>
      </dgm:t>
    </dgm:pt>
    <dgm:pt modelId="{46C96A1F-72CB-40BF-B965-6A8CED8E939F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Возможность поместить ребенка старше 3-х лет в стационарное отделение</a:t>
          </a:r>
          <a:endParaRPr lang="ru-RU" sz="20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B0588CF2-708D-4E5A-B6DB-20C33B30E657}" type="parTrans" cxnId="{4143B6CF-9FC9-4B3B-8BD0-17DCA54E4708}">
      <dgm:prSet/>
      <dgm:spPr/>
      <dgm:t>
        <a:bodyPr/>
        <a:lstStyle/>
        <a:p>
          <a:endParaRPr lang="ru-RU" sz="1600"/>
        </a:p>
      </dgm:t>
    </dgm:pt>
    <dgm:pt modelId="{695C27D1-A701-41A6-8495-06B80045A757}" type="sibTrans" cxnId="{4143B6CF-9FC9-4B3B-8BD0-17DCA54E4708}">
      <dgm:prSet/>
      <dgm:spPr/>
      <dgm:t>
        <a:bodyPr/>
        <a:lstStyle/>
        <a:p>
          <a:endParaRPr lang="ru-RU" sz="1600"/>
        </a:p>
      </dgm:t>
    </dgm:pt>
    <dgm:pt modelId="{08076060-5CE8-4C17-88E2-88CE7DA87AE4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Налаженная схема межведомственного взаимодействия</a:t>
          </a:r>
          <a:endParaRPr lang="ru-RU" sz="20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C56F6966-B0F5-4EE4-92B1-D835709EBABD}" type="parTrans" cxnId="{7E06FBB4-356F-46EF-95A5-CBC8A8B7E037}">
      <dgm:prSet/>
      <dgm:spPr/>
      <dgm:t>
        <a:bodyPr/>
        <a:lstStyle/>
        <a:p>
          <a:endParaRPr lang="ru-RU" sz="1600"/>
        </a:p>
      </dgm:t>
    </dgm:pt>
    <dgm:pt modelId="{9837A428-A998-47A8-AB36-6CE5E09C72BC}" type="sibTrans" cxnId="{7E06FBB4-356F-46EF-95A5-CBC8A8B7E037}">
      <dgm:prSet/>
      <dgm:spPr/>
      <dgm:t>
        <a:bodyPr/>
        <a:lstStyle/>
        <a:p>
          <a:endParaRPr lang="ru-RU" sz="1600"/>
        </a:p>
      </dgm:t>
    </dgm:pt>
    <dgm:pt modelId="{F36F14E5-71DF-4C28-AC58-B0BED360E5E1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Обеспечение безопасности семье</a:t>
          </a:r>
          <a:endParaRPr lang="ru-RU" sz="20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F59DBAAD-A506-4B13-A8E1-FD37C0227B6F}" type="parTrans" cxnId="{A3E53586-4829-454C-8A80-9C01A9624F41}">
      <dgm:prSet/>
      <dgm:spPr/>
      <dgm:t>
        <a:bodyPr/>
        <a:lstStyle/>
        <a:p>
          <a:endParaRPr lang="ru-RU" sz="1600"/>
        </a:p>
      </dgm:t>
    </dgm:pt>
    <dgm:pt modelId="{8E7F16BC-F2A1-4BEC-A570-D7824ED67DC2}" type="sibTrans" cxnId="{A3E53586-4829-454C-8A80-9C01A9624F41}">
      <dgm:prSet/>
      <dgm:spPr/>
      <dgm:t>
        <a:bodyPr/>
        <a:lstStyle/>
        <a:p>
          <a:endParaRPr lang="ru-RU" sz="1600"/>
        </a:p>
      </dgm:t>
    </dgm:pt>
    <dgm:pt modelId="{126859C1-3CEF-45AA-9502-E9C9B2655C59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Решение проблем семьи без помещения ребенка в государственное  учреждение</a:t>
          </a:r>
          <a:endParaRPr lang="ru-RU" sz="20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BE66394C-1FB6-4343-9466-F8DD1A932A10}" type="parTrans" cxnId="{C79D87FF-ED57-4F29-8758-EF2849215618}">
      <dgm:prSet/>
      <dgm:spPr/>
      <dgm:t>
        <a:bodyPr/>
        <a:lstStyle/>
        <a:p>
          <a:endParaRPr lang="ru-RU" sz="1600"/>
        </a:p>
      </dgm:t>
    </dgm:pt>
    <dgm:pt modelId="{6CF02729-E067-4E01-B4B2-84EC351785F0}" type="sibTrans" cxnId="{C79D87FF-ED57-4F29-8758-EF2849215618}">
      <dgm:prSet/>
      <dgm:spPr/>
      <dgm:t>
        <a:bodyPr/>
        <a:lstStyle/>
        <a:p>
          <a:endParaRPr lang="ru-RU" sz="1600"/>
        </a:p>
      </dgm:t>
    </dgm:pt>
    <dgm:pt modelId="{30FF07EB-04DE-453E-BD8A-8A49EA2BFE15}" type="pres">
      <dgm:prSet presAssocID="{E454CA96-6038-4BFE-911B-8BD2F9E03B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B94675-4337-4281-9109-41158ACB90F2}" type="pres">
      <dgm:prSet presAssocID="{126859C1-3CEF-45AA-9502-E9C9B2655C59}" presName="boxAndChildren" presStyleCnt="0"/>
      <dgm:spPr/>
    </dgm:pt>
    <dgm:pt modelId="{E1C5C6DF-8F56-46EC-85AC-736F2EFAE458}" type="pres">
      <dgm:prSet presAssocID="{126859C1-3CEF-45AA-9502-E9C9B2655C59}" presName="parentTextBox" presStyleLbl="node1" presStyleIdx="0" presStyleCnt="7"/>
      <dgm:spPr/>
      <dgm:t>
        <a:bodyPr/>
        <a:lstStyle/>
        <a:p>
          <a:endParaRPr lang="ru-RU"/>
        </a:p>
      </dgm:t>
    </dgm:pt>
    <dgm:pt modelId="{D9752D87-2FAE-40D9-A496-03BFFC03C43E}" type="pres">
      <dgm:prSet presAssocID="{8E7F16BC-F2A1-4BEC-A570-D7824ED67DC2}" presName="sp" presStyleCnt="0"/>
      <dgm:spPr/>
    </dgm:pt>
    <dgm:pt modelId="{C23B1E16-4BC9-46D2-AD07-E74A2CF06EFF}" type="pres">
      <dgm:prSet presAssocID="{F36F14E5-71DF-4C28-AC58-B0BED360E5E1}" presName="arrowAndChildren" presStyleCnt="0"/>
      <dgm:spPr/>
    </dgm:pt>
    <dgm:pt modelId="{F50174DE-2E00-478D-98CC-984F9CC2E15C}" type="pres">
      <dgm:prSet presAssocID="{F36F14E5-71DF-4C28-AC58-B0BED360E5E1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77E030FE-9EFF-48A5-90C6-D758D21E759B}" type="pres">
      <dgm:prSet presAssocID="{9837A428-A998-47A8-AB36-6CE5E09C72BC}" presName="sp" presStyleCnt="0"/>
      <dgm:spPr/>
    </dgm:pt>
    <dgm:pt modelId="{22E3A05B-76A2-4245-B4EF-FE34CE30D6CC}" type="pres">
      <dgm:prSet presAssocID="{08076060-5CE8-4C17-88E2-88CE7DA87AE4}" presName="arrowAndChildren" presStyleCnt="0"/>
      <dgm:spPr/>
    </dgm:pt>
    <dgm:pt modelId="{9308E1E9-33E0-4FB7-9323-0D76976E4DE3}" type="pres">
      <dgm:prSet presAssocID="{08076060-5CE8-4C17-88E2-88CE7DA87AE4}" presName="parentTextArrow" presStyleLbl="node1" presStyleIdx="2" presStyleCnt="7" custLinFactNeighborX="-3039" custLinFactNeighborY="-929"/>
      <dgm:spPr/>
      <dgm:t>
        <a:bodyPr/>
        <a:lstStyle/>
        <a:p>
          <a:endParaRPr lang="ru-RU"/>
        </a:p>
      </dgm:t>
    </dgm:pt>
    <dgm:pt modelId="{6DEA1AC0-6D71-46AE-8D17-478B844806B6}" type="pres">
      <dgm:prSet presAssocID="{695C27D1-A701-41A6-8495-06B80045A757}" presName="sp" presStyleCnt="0"/>
      <dgm:spPr/>
    </dgm:pt>
    <dgm:pt modelId="{B36BFF56-0A21-4B2D-9DCF-28C3E5AB1015}" type="pres">
      <dgm:prSet presAssocID="{46C96A1F-72CB-40BF-B965-6A8CED8E939F}" presName="arrowAndChildren" presStyleCnt="0"/>
      <dgm:spPr/>
    </dgm:pt>
    <dgm:pt modelId="{EE36B2A7-6B84-4C7F-8DF6-9B78A6956988}" type="pres">
      <dgm:prSet presAssocID="{46C96A1F-72CB-40BF-B965-6A8CED8E939F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681606E7-E893-40E9-9146-4BFB4FFC2603}" type="pres">
      <dgm:prSet presAssocID="{FB284AE3-6F46-4B03-9034-53551A958D2E}" presName="sp" presStyleCnt="0"/>
      <dgm:spPr/>
    </dgm:pt>
    <dgm:pt modelId="{2A1DBD8E-1FFA-4343-8CAA-ECC14E2CB981}" type="pres">
      <dgm:prSet presAssocID="{00C41B0F-145F-4BAF-9477-5CE8FAE489FD}" presName="arrowAndChildren" presStyleCnt="0"/>
      <dgm:spPr/>
    </dgm:pt>
    <dgm:pt modelId="{2EAA5BAD-EF0B-4FB7-8FC1-F572AD955F97}" type="pres">
      <dgm:prSet presAssocID="{00C41B0F-145F-4BAF-9477-5CE8FAE489FD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E857F186-669F-44F4-BC53-8F2558F38483}" type="pres">
      <dgm:prSet presAssocID="{091A3B50-0403-41B4-BD4B-74ED0D03A234}" presName="sp" presStyleCnt="0"/>
      <dgm:spPr/>
    </dgm:pt>
    <dgm:pt modelId="{CF38504E-0F69-42CE-B546-DDA229A259B4}" type="pres">
      <dgm:prSet presAssocID="{530EE181-3106-4E17-9205-AA9FF3A334AD}" presName="arrowAndChildren" presStyleCnt="0"/>
      <dgm:spPr/>
    </dgm:pt>
    <dgm:pt modelId="{555AA8CC-89BD-4CE2-8F46-E9D4E236BB43}" type="pres">
      <dgm:prSet presAssocID="{530EE181-3106-4E17-9205-AA9FF3A334AD}" presName="parentTextArrow" presStyleLbl="node1" presStyleIdx="5" presStyleCnt="7" custScaleY="90217"/>
      <dgm:spPr/>
      <dgm:t>
        <a:bodyPr/>
        <a:lstStyle/>
        <a:p>
          <a:endParaRPr lang="ru-RU"/>
        </a:p>
      </dgm:t>
    </dgm:pt>
    <dgm:pt modelId="{32E2A8A0-F821-49EE-A89F-843F5159005A}" type="pres">
      <dgm:prSet presAssocID="{457F62A1-14C1-4CA6-9507-DB9F1B1F47AC}" presName="sp" presStyleCnt="0"/>
      <dgm:spPr/>
    </dgm:pt>
    <dgm:pt modelId="{F09270F7-4ABF-480D-9DB4-461100228193}" type="pres">
      <dgm:prSet presAssocID="{224E5678-06FC-479B-A313-B9838B80E71B}" presName="arrowAndChildren" presStyleCnt="0"/>
      <dgm:spPr/>
    </dgm:pt>
    <dgm:pt modelId="{1EC5D1C7-B4CD-4549-AFCC-254D2F50D61E}" type="pres">
      <dgm:prSet presAssocID="{224E5678-06FC-479B-A313-B9838B80E71B}" presName="parentTextArrow" presStyleLbl="node1" presStyleIdx="6" presStyleCnt="7" custScaleY="91087" custLinFactNeighborY="-245"/>
      <dgm:spPr/>
      <dgm:t>
        <a:bodyPr/>
        <a:lstStyle/>
        <a:p>
          <a:endParaRPr lang="ru-RU"/>
        </a:p>
      </dgm:t>
    </dgm:pt>
  </dgm:ptLst>
  <dgm:cxnLst>
    <dgm:cxn modelId="{880F89C1-C8F4-43DE-97AE-160816595059}" type="presOf" srcId="{126859C1-3CEF-45AA-9502-E9C9B2655C59}" destId="{E1C5C6DF-8F56-46EC-85AC-736F2EFAE458}" srcOrd="0" destOrd="0" presId="urn:microsoft.com/office/officeart/2005/8/layout/process4"/>
    <dgm:cxn modelId="{C79D87FF-ED57-4F29-8758-EF2849215618}" srcId="{E454CA96-6038-4BFE-911B-8BD2F9E03B5E}" destId="{126859C1-3CEF-45AA-9502-E9C9B2655C59}" srcOrd="6" destOrd="0" parTransId="{BE66394C-1FB6-4343-9466-F8DD1A932A10}" sibTransId="{6CF02729-E067-4E01-B4B2-84EC351785F0}"/>
    <dgm:cxn modelId="{59B7EB75-FCBD-4960-BBB8-18FE7284121A}" type="presOf" srcId="{00C41B0F-145F-4BAF-9477-5CE8FAE489FD}" destId="{2EAA5BAD-EF0B-4FB7-8FC1-F572AD955F97}" srcOrd="0" destOrd="0" presId="urn:microsoft.com/office/officeart/2005/8/layout/process4"/>
    <dgm:cxn modelId="{57990F5A-F957-45D5-A1D4-4FBBC0EF7D71}" type="presOf" srcId="{46C96A1F-72CB-40BF-B965-6A8CED8E939F}" destId="{EE36B2A7-6B84-4C7F-8DF6-9B78A6956988}" srcOrd="0" destOrd="0" presId="urn:microsoft.com/office/officeart/2005/8/layout/process4"/>
    <dgm:cxn modelId="{B4DFD80A-F696-4E18-80C0-3DADC67F4004}" srcId="{E454CA96-6038-4BFE-911B-8BD2F9E03B5E}" destId="{224E5678-06FC-479B-A313-B9838B80E71B}" srcOrd="0" destOrd="0" parTransId="{FB7AD484-FCA6-4DCE-A28B-64705BA72CEF}" sibTransId="{457F62A1-14C1-4CA6-9507-DB9F1B1F47AC}"/>
    <dgm:cxn modelId="{4143B6CF-9FC9-4B3B-8BD0-17DCA54E4708}" srcId="{E454CA96-6038-4BFE-911B-8BD2F9E03B5E}" destId="{46C96A1F-72CB-40BF-B965-6A8CED8E939F}" srcOrd="3" destOrd="0" parTransId="{B0588CF2-708D-4E5A-B6DB-20C33B30E657}" sibTransId="{695C27D1-A701-41A6-8495-06B80045A757}"/>
    <dgm:cxn modelId="{3E09F4C6-6D0F-43F9-9BF0-0533A4DA20C4}" type="presOf" srcId="{08076060-5CE8-4C17-88E2-88CE7DA87AE4}" destId="{9308E1E9-33E0-4FB7-9323-0D76976E4DE3}" srcOrd="0" destOrd="0" presId="urn:microsoft.com/office/officeart/2005/8/layout/process4"/>
    <dgm:cxn modelId="{61B539EB-9ADF-4F09-A329-FF28FB3870BF}" type="presOf" srcId="{F36F14E5-71DF-4C28-AC58-B0BED360E5E1}" destId="{F50174DE-2E00-478D-98CC-984F9CC2E15C}" srcOrd="0" destOrd="0" presId="urn:microsoft.com/office/officeart/2005/8/layout/process4"/>
    <dgm:cxn modelId="{8CEB9E87-B1D8-4E74-A957-D16AC95F81F7}" type="presOf" srcId="{E454CA96-6038-4BFE-911B-8BD2F9E03B5E}" destId="{30FF07EB-04DE-453E-BD8A-8A49EA2BFE15}" srcOrd="0" destOrd="0" presId="urn:microsoft.com/office/officeart/2005/8/layout/process4"/>
    <dgm:cxn modelId="{7E06FBB4-356F-46EF-95A5-CBC8A8B7E037}" srcId="{E454CA96-6038-4BFE-911B-8BD2F9E03B5E}" destId="{08076060-5CE8-4C17-88E2-88CE7DA87AE4}" srcOrd="4" destOrd="0" parTransId="{C56F6966-B0F5-4EE4-92B1-D835709EBABD}" sibTransId="{9837A428-A998-47A8-AB36-6CE5E09C72BC}"/>
    <dgm:cxn modelId="{A3E53586-4829-454C-8A80-9C01A9624F41}" srcId="{E454CA96-6038-4BFE-911B-8BD2F9E03B5E}" destId="{F36F14E5-71DF-4C28-AC58-B0BED360E5E1}" srcOrd="5" destOrd="0" parTransId="{F59DBAAD-A506-4B13-A8E1-FD37C0227B6F}" sibTransId="{8E7F16BC-F2A1-4BEC-A570-D7824ED67DC2}"/>
    <dgm:cxn modelId="{51A4AFC6-6785-4BFD-8A3D-4D936C1BF44C}" type="presOf" srcId="{530EE181-3106-4E17-9205-AA9FF3A334AD}" destId="{555AA8CC-89BD-4CE2-8F46-E9D4E236BB43}" srcOrd="0" destOrd="0" presId="urn:microsoft.com/office/officeart/2005/8/layout/process4"/>
    <dgm:cxn modelId="{422A9F41-F0D1-439A-A138-F43D44F70530}" srcId="{E454CA96-6038-4BFE-911B-8BD2F9E03B5E}" destId="{530EE181-3106-4E17-9205-AA9FF3A334AD}" srcOrd="1" destOrd="0" parTransId="{8B7C82E2-DFF1-45CC-A499-6181EAEBCFFF}" sibTransId="{091A3B50-0403-41B4-BD4B-74ED0D03A234}"/>
    <dgm:cxn modelId="{72751C3E-B3F1-447D-A5E8-83E2AA1752C6}" srcId="{E454CA96-6038-4BFE-911B-8BD2F9E03B5E}" destId="{00C41B0F-145F-4BAF-9477-5CE8FAE489FD}" srcOrd="2" destOrd="0" parTransId="{9D64B7CB-E0EB-40C4-BF88-2B170C8D6A8C}" sibTransId="{FB284AE3-6F46-4B03-9034-53551A958D2E}"/>
    <dgm:cxn modelId="{B2352D88-BAAF-4F85-87F2-09163B3C8903}" type="presOf" srcId="{224E5678-06FC-479B-A313-B9838B80E71B}" destId="{1EC5D1C7-B4CD-4549-AFCC-254D2F50D61E}" srcOrd="0" destOrd="0" presId="urn:microsoft.com/office/officeart/2005/8/layout/process4"/>
    <dgm:cxn modelId="{5400E73D-2B1E-4245-B38A-61C38FEEAD9C}" type="presParOf" srcId="{30FF07EB-04DE-453E-BD8A-8A49EA2BFE15}" destId="{21B94675-4337-4281-9109-41158ACB90F2}" srcOrd="0" destOrd="0" presId="urn:microsoft.com/office/officeart/2005/8/layout/process4"/>
    <dgm:cxn modelId="{17F6513C-8F49-475D-93F2-5EBA95283389}" type="presParOf" srcId="{21B94675-4337-4281-9109-41158ACB90F2}" destId="{E1C5C6DF-8F56-46EC-85AC-736F2EFAE458}" srcOrd="0" destOrd="0" presId="urn:microsoft.com/office/officeart/2005/8/layout/process4"/>
    <dgm:cxn modelId="{A6AC2F2B-07F8-414C-B286-7D92FEBB6EEA}" type="presParOf" srcId="{30FF07EB-04DE-453E-BD8A-8A49EA2BFE15}" destId="{D9752D87-2FAE-40D9-A496-03BFFC03C43E}" srcOrd="1" destOrd="0" presId="urn:microsoft.com/office/officeart/2005/8/layout/process4"/>
    <dgm:cxn modelId="{7A7C4353-8869-41E2-80A3-CD3C5AEFCC37}" type="presParOf" srcId="{30FF07EB-04DE-453E-BD8A-8A49EA2BFE15}" destId="{C23B1E16-4BC9-46D2-AD07-E74A2CF06EFF}" srcOrd="2" destOrd="0" presId="urn:microsoft.com/office/officeart/2005/8/layout/process4"/>
    <dgm:cxn modelId="{01205997-6DDE-47BE-B1FC-6980CFECEF19}" type="presParOf" srcId="{C23B1E16-4BC9-46D2-AD07-E74A2CF06EFF}" destId="{F50174DE-2E00-478D-98CC-984F9CC2E15C}" srcOrd="0" destOrd="0" presId="urn:microsoft.com/office/officeart/2005/8/layout/process4"/>
    <dgm:cxn modelId="{820983E5-7D25-480D-A387-D4618699580C}" type="presParOf" srcId="{30FF07EB-04DE-453E-BD8A-8A49EA2BFE15}" destId="{77E030FE-9EFF-48A5-90C6-D758D21E759B}" srcOrd="3" destOrd="0" presId="urn:microsoft.com/office/officeart/2005/8/layout/process4"/>
    <dgm:cxn modelId="{B0CA9FCF-0FEE-47B8-AF11-E8AA21F0584E}" type="presParOf" srcId="{30FF07EB-04DE-453E-BD8A-8A49EA2BFE15}" destId="{22E3A05B-76A2-4245-B4EF-FE34CE30D6CC}" srcOrd="4" destOrd="0" presId="urn:microsoft.com/office/officeart/2005/8/layout/process4"/>
    <dgm:cxn modelId="{224FF456-C587-47F5-A181-AD495D1B8D57}" type="presParOf" srcId="{22E3A05B-76A2-4245-B4EF-FE34CE30D6CC}" destId="{9308E1E9-33E0-4FB7-9323-0D76976E4DE3}" srcOrd="0" destOrd="0" presId="urn:microsoft.com/office/officeart/2005/8/layout/process4"/>
    <dgm:cxn modelId="{D9793749-280E-4C50-A8D5-98D97A11E428}" type="presParOf" srcId="{30FF07EB-04DE-453E-BD8A-8A49EA2BFE15}" destId="{6DEA1AC0-6D71-46AE-8D17-478B844806B6}" srcOrd="5" destOrd="0" presId="urn:microsoft.com/office/officeart/2005/8/layout/process4"/>
    <dgm:cxn modelId="{7B56484B-F432-4CCB-91EF-B74A303C0DC7}" type="presParOf" srcId="{30FF07EB-04DE-453E-BD8A-8A49EA2BFE15}" destId="{B36BFF56-0A21-4B2D-9DCF-28C3E5AB1015}" srcOrd="6" destOrd="0" presId="urn:microsoft.com/office/officeart/2005/8/layout/process4"/>
    <dgm:cxn modelId="{9921D3D4-5A35-487B-841E-8AF86218385A}" type="presParOf" srcId="{B36BFF56-0A21-4B2D-9DCF-28C3E5AB1015}" destId="{EE36B2A7-6B84-4C7F-8DF6-9B78A6956988}" srcOrd="0" destOrd="0" presId="urn:microsoft.com/office/officeart/2005/8/layout/process4"/>
    <dgm:cxn modelId="{9865ADEC-FE15-446D-8828-9EAC44A814A9}" type="presParOf" srcId="{30FF07EB-04DE-453E-BD8A-8A49EA2BFE15}" destId="{681606E7-E893-40E9-9146-4BFB4FFC2603}" srcOrd="7" destOrd="0" presId="urn:microsoft.com/office/officeart/2005/8/layout/process4"/>
    <dgm:cxn modelId="{70931D76-8D0C-4E24-A77F-40ADD7C2C6EB}" type="presParOf" srcId="{30FF07EB-04DE-453E-BD8A-8A49EA2BFE15}" destId="{2A1DBD8E-1FFA-4343-8CAA-ECC14E2CB981}" srcOrd="8" destOrd="0" presId="urn:microsoft.com/office/officeart/2005/8/layout/process4"/>
    <dgm:cxn modelId="{1743FB09-5EBB-4BD3-8680-386596B4BCD0}" type="presParOf" srcId="{2A1DBD8E-1FFA-4343-8CAA-ECC14E2CB981}" destId="{2EAA5BAD-EF0B-4FB7-8FC1-F572AD955F97}" srcOrd="0" destOrd="0" presId="urn:microsoft.com/office/officeart/2005/8/layout/process4"/>
    <dgm:cxn modelId="{643B4A90-C0BA-4D0B-8CEF-FE7858F49AA1}" type="presParOf" srcId="{30FF07EB-04DE-453E-BD8A-8A49EA2BFE15}" destId="{E857F186-669F-44F4-BC53-8F2558F38483}" srcOrd="9" destOrd="0" presId="urn:microsoft.com/office/officeart/2005/8/layout/process4"/>
    <dgm:cxn modelId="{D0C2D9C0-FDB6-4E5E-892F-EF5505B92E95}" type="presParOf" srcId="{30FF07EB-04DE-453E-BD8A-8A49EA2BFE15}" destId="{CF38504E-0F69-42CE-B546-DDA229A259B4}" srcOrd="10" destOrd="0" presId="urn:microsoft.com/office/officeart/2005/8/layout/process4"/>
    <dgm:cxn modelId="{9519A570-C926-4B44-843B-F6CED1FCECF9}" type="presParOf" srcId="{CF38504E-0F69-42CE-B546-DDA229A259B4}" destId="{555AA8CC-89BD-4CE2-8F46-E9D4E236BB43}" srcOrd="0" destOrd="0" presId="urn:microsoft.com/office/officeart/2005/8/layout/process4"/>
    <dgm:cxn modelId="{841548B3-FE88-4B57-A9B9-594FD02739DE}" type="presParOf" srcId="{30FF07EB-04DE-453E-BD8A-8A49EA2BFE15}" destId="{32E2A8A0-F821-49EE-A89F-843F5159005A}" srcOrd="11" destOrd="0" presId="urn:microsoft.com/office/officeart/2005/8/layout/process4"/>
    <dgm:cxn modelId="{98107D53-D111-4A42-A18A-058055624AAE}" type="presParOf" srcId="{30FF07EB-04DE-453E-BD8A-8A49EA2BFE15}" destId="{F09270F7-4ABF-480D-9DB4-461100228193}" srcOrd="12" destOrd="0" presId="urn:microsoft.com/office/officeart/2005/8/layout/process4"/>
    <dgm:cxn modelId="{9ADF4FA5-7C44-4679-AE2D-F0C47C13E960}" type="presParOf" srcId="{F09270F7-4ABF-480D-9DB4-461100228193}" destId="{1EC5D1C7-B4CD-4549-AFCC-254D2F50D61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C10FD-4F79-4F41-9BC0-6122B97F7804}">
      <dsp:nvSpPr>
        <dsp:cNvPr id="0" name=""/>
        <dsp:cNvSpPr/>
      </dsp:nvSpPr>
      <dsp:spPr>
        <a:xfrm>
          <a:off x="2736295" y="2124252"/>
          <a:ext cx="2867126" cy="20719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Женщины с  детьми и беременные женщины, в том числе юные матери и несовершеннолетние беременные</a:t>
          </a:r>
          <a:endParaRPr lang="ru-RU" sz="1600" b="1" kern="1200" dirty="0">
            <a:solidFill>
              <a:schemeClr val="accent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3156176" y="2427687"/>
        <a:ext cx="2027364" cy="1465116"/>
      </dsp:txXfrm>
    </dsp:sp>
    <dsp:sp modelId="{13F20C07-FC19-46C8-BF9B-CBEC400A0FFB}">
      <dsp:nvSpPr>
        <dsp:cNvPr id="0" name=""/>
        <dsp:cNvSpPr/>
      </dsp:nvSpPr>
      <dsp:spPr>
        <a:xfrm rot="20701298" flipH="1">
          <a:off x="5624986" y="2576965"/>
          <a:ext cx="511800" cy="67622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14173-5C5F-45B4-987C-B9BFFB4E2DE7}">
      <dsp:nvSpPr>
        <dsp:cNvPr id="0" name=""/>
        <dsp:cNvSpPr/>
      </dsp:nvSpPr>
      <dsp:spPr>
        <a:xfrm>
          <a:off x="6249889" y="2164793"/>
          <a:ext cx="2374577" cy="13287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подвергшиеся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бытовому насилию</a:t>
          </a:r>
          <a:endParaRPr lang="ru-RU" sz="1600" kern="12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6288806" y="2203710"/>
        <a:ext cx="2296743" cy="1250879"/>
      </dsp:txXfrm>
    </dsp:sp>
    <dsp:sp modelId="{D95E3CE0-CFF9-4482-A082-4E94A9523920}">
      <dsp:nvSpPr>
        <dsp:cNvPr id="0" name=""/>
        <dsp:cNvSpPr/>
      </dsp:nvSpPr>
      <dsp:spPr>
        <a:xfrm rot="10800000" flipH="1">
          <a:off x="2097194" y="2780187"/>
          <a:ext cx="596369" cy="67622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E46BC-C7D7-499E-9E8D-B7E4CC6F8A9D}">
      <dsp:nvSpPr>
        <dsp:cNvPr id="0" name=""/>
        <dsp:cNvSpPr/>
      </dsp:nvSpPr>
      <dsp:spPr>
        <a:xfrm>
          <a:off x="302092" y="2412252"/>
          <a:ext cx="1786139" cy="13362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оказавшиеся без средств к существованию и жилья</a:t>
          </a:r>
          <a:endParaRPr lang="ru-RU" sz="1600" kern="12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341230" y="2451390"/>
        <a:ext cx="1707863" cy="1257984"/>
      </dsp:txXfrm>
    </dsp:sp>
    <dsp:sp modelId="{88101845-2F3A-4B3C-BC14-A26B1D29B58D}">
      <dsp:nvSpPr>
        <dsp:cNvPr id="0" name=""/>
        <dsp:cNvSpPr/>
      </dsp:nvSpPr>
      <dsp:spPr>
        <a:xfrm rot="2460617" flipH="1">
          <a:off x="5396056" y="3593730"/>
          <a:ext cx="671517" cy="67622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469CF-EDB9-434A-B79E-841E03B7D90D}">
      <dsp:nvSpPr>
        <dsp:cNvPr id="0" name=""/>
        <dsp:cNvSpPr/>
      </dsp:nvSpPr>
      <dsp:spPr>
        <a:xfrm>
          <a:off x="4752519" y="4248476"/>
          <a:ext cx="3950365" cy="14075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планирующие отказ от ребенка, не имеющие поддержки со стороны отца ребенка и родственников, находящиеся в отпуске по уходу за ребенком, находящиеся в депрессии</a:t>
          </a:r>
          <a:endParaRPr lang="ru-RU" sz="1600" kern="12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4793745" y="4289702"/>
        <a:ext cx="3867913" cy="1325107"/>
      </dsp:txXfrm>
    </dsp:sp>
    <dsp:sp modelId="{4428216E-9A6A-45EF-A021-2731432F74B3}">
      <dsp:nvSpPr>
        <dsp:cNvPr id="0" name=""/>
        <dsp:cNvSpPr/>
      </dsp:nvSpPr>
      <dsp:spPr>
        <a:xfrm rot="13623109" flipH="1">
          <a:off x="2329569" y="1854665"/>
          <a:ext cx="816895" cy="67622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A90BB-B06F-4978-AD61-5DEF4D08C7A5}">
      <dsp:nvSpPr>
        <dsp:cNvPr id="0" name=""/>
        <dsp:cNvSpPr/>
      </dsp:nvSpPr>
      <dsp:spPr>
        <a:xfrm>
          <a:off x="360042" y="540076"/>
          <a:ext cx="4174104" cy="12960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 </a:t>
          </a:r>
          <a:r>
            <a:rPr lang="ru-RU" sz="1600" kern="12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находящиеся в конфликте с семьей, в том числе, в состоянии развода, </a:t>
          </a:r>
          <a:r>
            <a:rPr lang="ru-RU" sz="1600" kern="1200" dirty="0" err="1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предразводной</a:t>
          </a:r>
          <a:r>
            <a:rPr lang="ru-RU" sz="1600" kern="12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или </a:t>
          </a:r>
          <a:r>
            <a:rPr lang="ru-RU" sz="1600" kern="1200" dirty="0" err="1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послеразводной</a:t>
          </a:r>
          <a:r>
            <a:rPr lang="ru-RU" sz="1600" kern="12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ситуации</a:t>
          </a:r>
          <a:endParaRPr lang="ru-RU" sz="1600" kern="12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398003" y="578037"/>
        <a:ext cx="4098182" cy="1220171"/>
      </dsp:txXfrm>
    </dsp:sp>
    <dsp:sp modelId="{7453FC1B-26F9-41DC-9876-1A4E1AC04AB0}">
      <dsp:nvSpPr>
        <dsp:cNvPr id="0" name=""/>
        <dsp:cNvSpPr/>
      </dsp:nvSpPr>
      <dsp:spPr>
        <a:xfrm rot="8385623" flipH="1">
          <a:off x="2199408" y="3698504"/>
          <a:ext cx="858238" cy="67622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8A1D2-CE11-4FDC-A10C-9C01B081A63E}">
      <dsp:nvSpPr>
        <dsp:cNvPr id="0" name=""/>
        <dsp:cNvSpPr/>
      </dsp:nvSpPr>
      <dsp:spPr>
        <a:xfrm>
          <a:off x="216023" y="4356487"/>
          <a:ext cx="3774427" cy="11734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самостоятельно проживающие выпускницы детских домов, специализированных учреждений социального обслуживания для несовершеннолетних, школ-интернатов</a:t>
          </a:r>
          <a:endParaRPr lang="ru-RU" sz="1600" kern="12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250392" y="4390856"/>
        <a:ext cx="3705689" cy="1104715"/>
      </dsp:txXfrm>
    </dsp:sp>
    <dsp:sp modelId="{CE1DE9A2-3C77-47B2-8AFA-2156B22A9DA6}">
      <dsp:nvSpPr>
        <dsp:cNvPr id="0" name=""/>
        <dsp:cNvSpPr/>
      </dsp:nvSpPr>
      <dsp:spPr>
        <a:xfrm rot="18304667" flipH="1">
          <a:off x="5003907" y="1730202"/>
          <a:ext cx="796298" cy="67622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4BBA3-58CB-41B0-8875-4B8C8B83D57A}">
      <dsp:nvSpPr>
        <dsp:cNvPr id="0" name=""/>
        <dsp:cNvSpPr/>
      </dsp:nvSpPr>
      <dsp:spPr>
        <a:xfrm>
          <a:off x="5328596" y="468060"/>
          <a:ext cx="3244502" cy="11521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находящиеся в ситуации, связанной с вынужденным переездом с места постоянного проживания, в том числе беженки и переселенки</a:t>
          </a:r>
          <a:endParaRPr lang="ru-RU" sz="1600" kern="12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5362341" y="501805"/>
        <a:ext cx="3177012" cy="1084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5C6DF-8F56-46EC-85AC-736F2EFAE458}">
      <dsp:nvSpPr>
        <dsp:cNvPr id="0" name=""/>
        <dsp:cNvSpPr/>
      </dsp:nvSpPr>
      <dsp:spPr>
        <a:xfrm>
          <a:off x="0" y="4721341"/>
          <a:ext cx="8352928" cy="533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Решение проблем семьи без помещения ребенка в государственное  учреждение</a:t>
          </a:r>
          <a:endParaRPr lang="ru-RU" sz="2000" kern="12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0" y="4721341"/>
        <a:ext cx="8352928" cy="533230"/>
      </dsp:txXfrm>
    </dsp:sp>
    <dsp:sp modelId="{F50174DE-2E00-478D-98CC-984F9CC2E15C}">
      <dsp:nvSpPr>
        <dsp:cNvPr id="0" name=""/>
        <dsp:cNvSpPr/>
      </dsp:nvSpPr>
      <dsp:spPr>
        <a:xfrm rot="10800000">
          <a:off x="0" y="3909232"/>
          <a:ext cx="8352928" cy="82010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Обеспечение безопасности семье</a:t>
          </a:r>
          <a:endParaRPr lang="ru-RU" sz="2000" kern="12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 rot="10800000">
        <a:off x="0" y="3909232"/>
        <a:ext cx="8352928" cy="532881"/>
      </dsp:txXfrm>
    </dsp:sp>
    <dsp:sp modelId="{9308E1E9-33E0-4FB7-9323-0D76976E4DE3}">
      <dsp:nvSpPr>
        <dsp:cNvPr id="0" name=""/>
        <dsp:cNvSpPr/>
      </dsp:nvSpPr>
      <dsp:spPr>
        <a:xfrm rot="10800000">
          <a:off x="0" y="3089503"/>
          <a:ext cx="8352928" cy="82010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Налаженная схема межведомственного взаимодействия</a:t>
          </a:r>
          <a:endParaRPr lang="ru-RU" sz="2000" kern="12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 rot="10800000">
        <a:off x="0" y="3089503"/>
        <a:ext cx="8352928" cy="532881"/>
      </dsp:txXfrm>
    </dsp:sp>
    <dsp:sp modelId="{EE36B2A7-6B84-4C7F-8DF6-9B78A6956988}">
      <dsp:nvSpPr>
        <dsp:cNvPr id="0" name=""/>
        <dsp:cNvSpPr/>
      </dsp:nvSpPr>
      <dsp:spPr>
        <a:xfrm rot="10800000">
          <a:off x="0" y="2285013"/>
          <a:ext cx="8352928" cy="82010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Возможность поместить ребенка старше 3-х лет в стационарное отделение</a:t>
          </a:r>
          <a:endParaRPr lang="ru-RU" sz="2000" kern="12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 rot="10800000">
        <a:off x="0" y="2285013"/>
        <a:ext cx="8352928" cy="532881"/>
      </dsp:txXfrm>
    </dsp:sp>
    <dsp:sp modelId="{2EAA5BAD-EF0B-4FB7-8FC1-F572AD955F97}">
      <dsp:nvSpPr>
        <dsp:cNvPr id="0" name=""/>
        <dsp:cNvSpPr/>
      </dsp:nvSpPr>
      <dsp:spPr>
        <a:xfrm rot="10800000">
          <a:off x="0" y="1472903"/>
          <a:ext cx="8352928" cy="82010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Возможность использовать ресурсы и услуги всего Центра</a:t>
          </a:r>
          <a:endParaRPr lang="ru-RU" sz="2000" kern="12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 rot="10800000">
        <a:off x="0" y="1472903"/>
        <a:ext cx="8352928" cy="532881"/>
      </dsp:txXfrm>
    </dsp:sp>
    <dsp:sp modelId="{555AA8CC-89BD-4CE2-8F46-E9D4E236BB43}">
      <dsp:nvSpPr>
        <dsp:cNvPr id="0" name=""/>
        <dsp:cNvSpPr/>
      </dsp:nvSpPr>
      <dsp:spPr>
        <a:xfrm rot="10800000">
          <a:off x="0" y="741025"/>
          <a:ext cx="8352928" cy="73987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Наличие специалистов, необходимых для осуществления работы</a:t>
          </a:r>
          <a:endParaRPr lang="ru-RU" sz="2000" b="0" kern="12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 rot="10800000">
        <a:off x="0" y="741025"/>
        <a:ext cx="8352928" cy="480749"/>
      </dsp:txXfrm>
    </dsp:sp>
    <dsp:sp modelId="{1EC5D1C7-B4CD-4549-AFCC-254D2F50D61E}">
      <dsp:nvSpPr>
        <dsp:cNvPr id="0" name=""/>
        <dsp:cNvSpPr/>
      </dsp:nvSpPr>
      <dsp:spPr>
        <a:xfrm rot="10800000">
          <a:off x="0" y="2"/>
          <a:ext cx="8352928" cy="747011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Стабильность в оказании услуг</a:t>
          </a:r>
          <a:endParaRPr lang="ru-RU" sz="2000" b="0" kern="12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 rot="10800000">
        <a:off x="0" y="2"/>
        <a:ext cx="8352928" cy="485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8981C-DF08-46BB-B5FA-4D2F44E1630F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CA61F-1E3F-4200-972E-CDFF4A1F2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337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C4CCA-4852-4056-8284-A9600BF411E1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3694E-57B2-4141-9E8A-66316630A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56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694E-57B2-4141-9E8A-66316630AC3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25" y="1828800"/>
            <a:ext cx="5357185" cy="828000"/>
          </a:xfrm>
        </p:spPr>
        <p:txBody>
          <a:bodyPr>
            <a:noAutofit/>
          </a:bodyPr>
          <a:lstStyle>
            <a:lvl1pPr>
              <a:defRPr sz="2395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25" y="4303539"/>
            <a:ext cx="5357185" cy="1500198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368" b="0">
                <a:solidFill>
                  <a:schemeClr val="accent5"/>
                </a:solidFill>
              </a:defRPr>
            </a:lvl1pPr>
            <a:lvl2pPr marL="467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5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3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9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7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5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3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3525" y="2663188"/>
            <a:ext cx="5357185" cy="1623070"/>
          </a:xfrm>
        </p:spPr>
        <p:txBody>
          <a:bodyPr>
            <a:noAutofit/>
          </a:bodyPr>
          <a:lstStyle>
            <a:lvl1pPr marL="0" indent="0">
              <a:buNone/>
              <a:defRPr sz="2395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Picture 9" descr="DEL_PRI_RG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956" y="407438"/>
            <a:ext cx="1908882" cy="3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0638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ganisa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61967" y="340700"/>
            <a:ext cx="8388000" cy="14794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61967" y="1828800"/>
            <a:ext cx="2114410" cy="44171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257"/>
              </a:spcBef>
              <a:buNone/>
              <a:defRPr sz="1026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257"/>
              </a:spcBef>
              <a:buFont typeface="Arial" pitchFamily="34" charset="0"/>
              <a:buNone/>
              <a:defRPr sz="1026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257"/>
              </a:spcBef>
              <a:buFont typeface="Arial" pitchFamily="34" charset="0"/>
              <a:buNone/>
              <a:defRPr sz="1026"/>
            </a:lvl3pPr>
            <a:lvl4pPr marL="160335" indent="-160335">
              <a:lnSpc>
                <a:spcPct val="100000"/>
              </a:lnSpc>
              <a:spcBef>
                <a:spcPts val="257"/>
              </a:spcBef>
              <a:buFont typeface="Arial" pitchFamily="34" charset="0"/>
              <a:buChar char="•"/>
              <a:defRPr sz="1026"/>
            </a:lvl4pPr>
            <a:lvl5pPr marL="319084" indent="-152397">
              <a:lnSpc>
                <a:spcPct val="100000"/>
              </a:lnSpc>
              <a:spcBef>
                <a:spcPts val="257"/>
              </a:spcBef>
              <a:buFont typeface="Arial" pitchFamily="34" charset="0"/>
              <a:buChar char="−"/>
              <a:defRPr sz="1026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2632290" y="1828800"/>
            <a:ext cx="6130713" cy="44171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57"/>
              </a:spcBef>
              <a:defRPr sz="1026">
                <a:solidFill>
                  <a:schemeClr val="tx2"/>
                </a:solidFill>
              </a:defRPr>
            </a:lvl1pPr>
          </a:lstStyle>
          <a:p>
            <a:r>
              <a:rPr lang="ru-RU"/>
              <a:t>Вставка диаграммы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06267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67" y="1833313"/>
            <a:ext cx="8414100" cy="4412624"/>
          </a:xfrm>
        </p:spPr>
        <p:txBody>
          <a:bodyPr/>
          <a:lstStyle>
            <a:lvl1pPr marL="0" indent="0">
              <a:spcBef>
                <a:spcPts val="257"/>
              </a:spcBef>
              <a:spcAft>
                <a:spcPts val="257"/>
              </a:spcAft>
              <a:buNone/>
              <a:defRPr sz="1026" b="0">
                <a:solidFill>
                  <a:schemeClr val="tx2"/>
                </a:solidFill>
              </a:defRPr>
            </a:lvl1pPr>
            <a:lvl2pPr marL="0" indent="0">
              <a:spcBef>
                <a:spcPts val="257"/>
              </a:spcBef>
              <a:spcAft>
                <a:spcPts val="257"/>
              </a:spcAft>
              <a:buFont typeface="Arial" pitchFamily="34" charset="0"/>
              <a:buNone/>
              <a:tabLst/>
              <a:defRPr sz="1026" b="1">
                <a:solidFill>
                  <a:schemeClr val="accent2"/>
                </a:solidFill>
              </a:defRPr>
            </a:lvl2pPr>
            <a:lvl3pPr marL="0" indent="0">
              <a:spcBef>
                <a:spcPts val="257"/>
              </a:spcBef>
              <a:spcAft>
                <a:spcPts val="257"/>
              </a:spcAft>
              <a:buFont typeface="Arial" pitchFamily="34" charset="0"/>
              <a:buNone/>
              <a:defRPr sz="1026" i="0">
                <a:solidFill>
                  <a:schemeClr val="tx2"/>
                </a:solidFill>
              </a:defRPr>
            </a:lvl3pPr>
            <a:lvl4pPr marL="154770" indent="-154770">
              <a:spcBef>
                <a:spcPts val="257"/>
              </a:spcBef>
              <a:spcAft>
                <a:spcPts val="257"/>
              </a:spcAft>
              <a:buFont typeface="Arial" pitchFamily="34" charset="0"/>
              <a:buChar char="•"/>
              <a:defRPr sz="1026" i="0">
                <a:solidFill>
                  <a:schemeClr val="tx2"/>
                </a:solidFill>
              </a:defRPr>
            </a:lvl4pPr>
            <a:lvl5pPr marL="309540" indent="-154770">
              <a:spcBef>
                <a:spcPts val="257"/>
              </a:spcBef>
              <a:spcAft>
                <a:spcPts val="257"/>
              </a:spcAft>
              <a:defRPr sz="1026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61967" y="340700"/>
            <a:ext cx="8414100" cy="460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1967" y="801549"/>
            <a:ext cx="8414100" cy="1023123"/>
          </a:xfrm>
        </p:spPr>
        <p:txBody>
          <a:bodyPr>
            <a:noAutofit/>
          </a:bodyPr>
          <a:lstStyle>
            <a:lvl1pPr marL="0" indent="0">
              <a:buNone/>
              <a:defRPr sz="2566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787760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70" y="1828802"/>
            <a:ext cx="5829494" cy="441262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57"/>
              </a:spcBef>
              <a:spcAft>
                <a:spcPts val="257"/>
              </a:spcAft>
              <a:buNone/>
              <a:defRPr sz="1026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257"/>
              </a:spcBef>
              <a:spcAft>
                <a:spcPts val="257"/>
              </a:spcAft>
              <a:buFont typeface="Arial" pitchFamily="34" charset="0"/>
              <a:buNone/>
              <a:tabLst/>
              <a:defRPr sz="1026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257"/>
              </a:spcBef>
              <a:spcAft>
                <a:spcPts val="257"/>
              </a:spcAft>
              <a:buFont typeface="Arial" pitchFamily="34" charset="0"/>
              <a:buNone/>
              <a:defRPr sz="1026" b="0">
                <a:solidFill>
                  <a:schemeClr val="tx2"/>
                </a:solidFill>
              </a:defRPr>
            </a:lvl3pPr>
            <a:lvl4pPr marL="154770" indent="-154770">
              <a:lnSpc>
                <a:spcPct val="100000"/>
              </a:lnSpc>
              <a:spcBef>
                <a:spcPts val="257"/>
              </a:spcBef>
              <a:spcAft>
                <a:spcPts val="257"/>
              </a:spcAft>
              <a:buFont typeface="Arial" pitchFamily="34" charset="0"/>
              <a:buChar char="•"/>
              <a:defRPr sz="1026"/>
            </a:lvl4pPr>
            <a:lvl5pPr marL="309540" indent="-161558">
              <a:lnSpc>
                <a:spcPct val="100000"/>
              </a:lnSpc>
              <a:spcBef>
                <a:spcPts val="257"/>
              </a:spcBef>
              <a:spcAft>
                <a:spcPts val="257"/>
              </a:spcAft>
              <a:defRPr sz="1026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61970" y="340700"/>
            <a:ext cx="5829494" cy="14794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767494" y="1828802"/>
            <a:ext cx="2005327" cy="441713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57"/>
              </a:spcBef>
              <a:buNone/>
              <a:defRPr sz="1026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257"/>
              </a:spcBef>
              <a:buNone/>
              <a:defRPr sz="1026" b="1">
                <a:solidFill>
                  <a:schemeClr val="accent3"/>
                </a:solidFill>
              </a:defRPr>
            </a:lvl2pPr>
            <a:lvl3pPr marL="0" indent="0">
              <a:lnSpc>
                <a:spcPct val="100000"/>
              </a:lnSpc>
              <a:spcBef>
                <a:spcPts val="257"/>
              </a:spcBef>
              <a:buFont typeface="Arial" panose="020B0604020202020204" pitchFamily="34" charset="0"/>
              <a:buNone/>
              <a:defRPr sz="1026">
                <a:solidFill>
                  <a:schemeClr val="tx2"/>
                </a:solidFill>
              </a:defRPr>
            </a:lvl3pPr>
            <a:lvl4pPr marL="146624" indent="-146624">
              <a:lnSpc>
                <a:spcPct val="100000"/>
              </a:lnSpc>
              <a:spcBef>
                <a:spcPts val="257"/>
              </a:spcBef>
              <a:buFont typeface="Arial" panose="020B0604020202020204" pitchFamily="34" charset="0"/>
              <a:buChar char="•"/>
              <a:defRPr sz="1026">
                <a:solidFill>
                  <a:schemeClr val="tx2"/>
                </a:solidFill>
              </a:defRPr>
            </a:lvl4pPr>
            <a:lvl5pPr marL="309540" indent="-154770">
              <a:lnSpc>
                <a:spcPct val="100000"/>
              </a:lnSpc>
              <a:spcBef>
                <a:spcPts val="257"/>
              </a:spcBef>
              <a:buFont typeface="Arial" panose="020B0604020202020204" pitchFamily="34" charset="0"/>
              <a:buChar char="–"/>
              <a:defRPr sz="1026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15384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&amp;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70" y="1828800"/>
            <a:ext cx="6559341" cy="44171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57"/>
              </a:spcBef>
              <a:spcAft>
                <a:spcPts val="257"/>
              </a:spcAft>
              <a:buNone/>
              <a:defRPr sz="1026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257"/>
              </a:spcBef>
              <a:spcAft>
                <a:spcPts val="257"/>
              </a:spcAft>
              <a:buFont typeface="Arial" pitchFamily="34" charset="0"/>
              <a:buNone/>
              <a:tabLst/>
              <a:defRPr sz="1026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257"/>
              </a:spcBef>
              <a:spcAft>
                <a:spcPts val="257"/>
              </a:spcAft>
              <a:buFont typeface="Arial" pitchFamily="34" charset="0"/>
              <a:buNone/>
              <a:defRPr sz="1026" b="0">
                <a:solidFill>
                  <a:schemeClr val="tx2"/>
                </a:solidFill>
              </a:defRPr>
            </a:lvl3pPr>
            <a:lvl4pPr marL="154770" indent="-154770">
              <a:lnSpc>
                <a:spcPct val="100000"/>
              </a:lnSpc>
              <a:spcBef>
                <a:spcPts val="257"/>
              </a:spcBef>
              <a:spcAft>
                <a:spcPts val="257"/>
              </a:spcAft>
              <a:buFont typeface="Arial" pitchFamily="34" charset="0"/>
              <a:buChar char="•"/>
              <a:defRPr sz="1026">
                <a:solidFill>
                  <a:schemeClr val="tx2"/>
                </a:solidFill>
              </a:defRPr>
            </a:lvl4pPr>
            <a:lvl5pPr marL="309540" indent="-161558">
              <a:lnSpc>
                <a:spcPct val="100000"/>
              </a:lnSpc>
              <a:spcBef>
                <a:spcPts val="257"/>
              </a:spcBef>
              <a:spcAft>
                <a:spcPts val="257"/>
              </a:spcAft>
              <a:defRPr sz="1026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61970" y="340701"/>
            <a:ext cx="6559341" cy="14794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54166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70" y="1828800"/>
            <a:ext cx="4130450" cy="44171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57"/>
              </a:spcBef>
              <a:spcAft>
                <a:spcPts val="257"/>
              </a:spcAft>
              <a:buNone/>
              <a:defRPr sz="1026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257"/>
              </a:spcBef>
              <a:spcAft>
                <a:spcPts val="257"/>
              </a:spcAft>
              <a:buFont typeface="Arial" pitchFamily="34" charset="0"/>
              <a:buNone/>
              <a:tabLst/>
              <a:defRPr sz="1026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257"/>
              </a:spcBef>
              <a:spcAft>
                <a:spcPts val="257"/>
              </a:spcAft>
              <a:buFont typeface="Arial" pitchFamily="34" charset="0"/>
              <a:buNone/>
              <a:defRPr sz="1026" b="0">
                <a:solidFill>
                  <a:schemeClr val="tx2"/>
                </a:solidFill>
              </a:defRPr>
            </a:lvl3pPr>
            <a:lvl4pPr marL="154770" indent="-154770">
              <a:lnSpc>
                <a:spcPct val="100000"/>
              </a:lnSpc>
              <a:spcBef>
                <a:spcPts val="257"/>
              </a:spcBef>
              <a:spcAft>
                <a:spcPts val="257"/>
              </a:spcAft>
              <a:buFont typeface="Arial" pitchFamily="34" charset="0"/>
              <a:buChar char="•"/>
              <a:tabLst/>
              <a:defRPr sz="1026"/>
            </a:lvl4pPr>
            <a:lvl5pPr marL="309540" indent="-154770">
              <a:lnSpc>
                <a:spcPct val="100000"/>
              </a:lnSpc>
              <a:spcBef>
                <a:spcPts val="257"/>
              </a:spcBef>
              <a:spcAft>
                <a:spcPts val="257"/>
              </a:spcAft>
              <a:defRPr sz="1026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61970" y="340699"/>
            <a:ext cx="4130450" cy="14794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75742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84" y="1820160"/>
            <a:ext cx="8409329" cy="742944"/>
          </a:xfrm>
        </p:spPr>
        <p:txBody>
          <a:bodyPr anchor="t">
            <a:noAutofit/>
          </a:bodyPr>
          <a:lstStyle>
            <a:lvl1pPr algn="l">
              <a:defRPr sz="4105" b="0" cap="none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74884" y="2563104"/>
            <a:ext cx="8409329" cy="3200079"/>
          </a:xfrm>
        </p:spPr>
        <p:txBody>
          <a:bodyPr>
            <a:noAutofit/>
          </a:bodyPr>
          <a:lstStyle>
            <a:lvl1pPr marL="0" indent="0">
              <a:buNone/>
              <a:defRPr sz="4105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280866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033" y="1820159"/>
            <a:ext cx="2776503" cy="4091006"/>
          </a:xfrm>
        </p:spPr>
        <p:txBody>
          <a:bodyPr anchor="t">
            <a:noAutofit/>
          </a:bodyPr>
          <a:lstStyle>
            <a:lvl1pPr algn="l">
              <a:defRPr sz="3079" b="0" cap="none" baseline="0">
                <a:solidFill>
                  <a:schemeClr val="accent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93177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11486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7700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2672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1967" y="801550"/>
            <a:ext cx="8388000" cy="1018609"/>
          </a:xfrm>
        </p:spPr>
        <p:txBody>
          <a:bodyPr>
            <a:normAutofit/>
          </a:bodyPr>
          <a:lstStyle>
            <a:lvl1pPr marL="0" indent="0">
              <a:buNone/>
              <a:defRPr sz="2566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61967" y="340699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62654" y="1820159"/>
            <a:ext cx="8388000" cy="44171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06460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2498737" y="1828800"/>
            <a:ext cx="6293623" cy="441713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57"/>
              </a:spcBef>
              <a:spcAft>
                <a:spcPts val="257"/>
              </a:spcAft>
              <a:buNone/>
              <a:defRPr sz="102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154770" indent="-154770">
              <a:lnSpc>
                <a:spcPct val="100000"/>
              </a:lnSpc>
              <a:spcBef>
                <a:spcPts val="257"/>
              </a:spcBef>
              <a:spcAft>
                <a:spcPts val="257"/>
              </a:spcAft>
              <a:buFont typeface="Arial" pitchFamily="34" charset="0"/>
              <a:buChar char="•"/>
              <a:defRPr sz="102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309540" indent="-154770">
              <a:lnSpc>
                <a:spcPct val="100000"/>
              </a:lnSpc>
              <a:spcBef>
                <a:spcPts val="257"/>
              </a:spcBef>
              <a:spcAft>
                <a:spcPts val="257"/>
              </a:spcAft>
              <a:defRPr sz="102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309540" indent="-154770">
              <a:lnSpc>
                <a:spcPct val="100000"/>
              </a:lnSpc>
              <a:spcBef>
                <a:spcPts val="257"/>
              </a:spcBef>
              <a:spcAft>
                <a:spcPts val="257"/>
              </a:spcAft>
              <a:defRPr sz="102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309540" indent="-154770">
              <a:lnSpc>
                <a:spcPct val="100000"/>
              </a:lnSpc>
              <a:spcBef>
                <a:spcPts val="257"/>
              </a:spcBef>
              <a:spcAft>
                <a:spcPts val="257"/>
              </a:spcAft>
              <a:defRPr sz="102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72546" y="1828802"/>
            <a:ext cx="1836751" cy="4417138"/>
          </a:xfrm>
        </p:spPr>
        <p:txBody>
          <a:bodyPr>
            <a:normAutofit/>
          </a:bodyPr>
          <a:lstStyle>
            <a:lvl1pPr marL="0" indent="0">
              <a:spcBef>
                <a:spcPts val="257"/>
              </a:spcBef>
              <a:buNone/>
              <a:defRPr sz="102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154770" indent="-154770">
              <a:spcBef>
                <a:spcPts val="257"/>
              </a:spcBef>
              <a:buFont typeface="Arial" panose="020B0604020202020204" pitchFamily="34" charset="0"/>
              <a:buChar char="•"/>
              <a:defRPr sz="102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54770" indent="-154770">
              <a:spcBef>
                <a:spcPts val="257"/>
              </a:spcBef>
              <a:buFont typeface="Arial" panose="020B0604020202020204" pitchFamily="34" charset="0"/>
              <a:buChar char="•"/>
              <a:defRPr sz="102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54770" indent="-154770">
              <a:spcBef>
                <a:spcPts val="257"/>
              </a:spcBef>
              <a:buFont typeface="Arial" panose="020B0604020202020204" pitchFamily="34" charset="0"/>
              <a:buChar char="•"/>
              <a:defRPr sz="102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154770" indent="-154770">
              <a:spcBef>
                <a:spcPts val="257"/>
              </a:spcBef>
              <a:buFont typeface="Arial" panose="020B0604020202020204" pitchFamily="34" charset="0"/>
              <a:buChar char="•"/>
              <a:defRPr sz="102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pic>
        <p:nvPicPr>
          <p:cNvPr id="10" name="Picture 9" descr="DEL_PRI_RG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770" y="411516"/>
            <a:ext cx="1662575" cy="330545"/>
          </a:xfrm>
          <a:prstGeom prst="rect">
            <a:avLst/>
          </a:prstGeom>
        </p:spPr>
      </p:pic>
      <p:sp>
        <p:nvSpPr>
          <p:cNvPr id="12" name="Title 9"/>
          <p:cNvSpPr txBox="1">
            <a:spLocks/>
          </p:cNvSpPr>
          <p:nvPr/>
        </p:nvSpPr>
        <p:spPr>
          <a:xfrm>
            <a:off x="7244536" y="389516"/>
            <a:ext cx="1531446" cy="14367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94266" rtl="0" eaLnBrk="1" latinLnBrk="0" hangingPunct="1">
              <a:spcBef>
                <a:spcPct val="0"/>
              </a:spcBef>
              <a:buNone/>
              <a:defRPr sz="1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spcBef>
                <a:spcPts val="257"/>
              </a:spcBef>
              <a:spcAft>
                <a:spcPts val="257"/>
              </a:spcAft>
            </a:pPr>
            <a:r>
              <a:rPr lang="ru-RU" sz="770" dirty="0">
                <a:solidFill>
                  <a:schemeClr val="tx2"/>
                </a:solidFill>
              </a:rPr>
              <a:t>ПК «</a:t>
            </a:r>
            <a:r>
              <a:rPr lang="ru-RU" sz="770" dirty="0" err="1">
                <a:solidFill>
                  <a:schemeClr val="tx2"/>
                </a:solidFill>
              </a:rPr>
              <a:t>Делойт</a:t>
            </a:r>
            <a:r>
              <a:rPr lang="ru-RU" sz="770" dirty="0">
                <a:solidFill>
                  <a:schemeClr val="tx2"/>
                </a:solidFill>
              </a:rPr>
              <a:t> и Туш </a:t>
            </a:r>
            <a:r>
              <a:rPr lang="ru-RU" sz="770" dirty="0" err="1">
                <a:solidFill>
                  <a:schemeClr val="tx2"/>
                </a:solidFill>
              </a:rPr>
              <a:t>Риджинал</a:t>
            </a:r>
            <a:r>
              <a:rPr lang="ru-RU" sz="770" dirty="0">
                <a:solidFill>
                  <a:schemeClr val="tx2"/>
                </a:solidFill>
              </a:rPr>
              <a:t> Консалтинг </a:t>
            </a:r>
            <a:r>
              <a:rPr lang="ru-RU" sz="770" dirty="0" err="1">
                <a:solidFill>
                  <a:schemeClr val="tx2"/>
                </a:solidFill>
              </a:rPr>
              <a:t>Сервисис</a:t>
            </a:r>
            <a:r>
              <a:rPr lang="ru-RU" sz="770" dirty="0">
                <a:solidFill>
                  <a:schemeClr val="tx2"/>
                </a:solidFill>
              </a:rPr>
              <a:t> Лимитед»</a:t>
            </a:r>
            <a:r>
              <a:rPr lang="en-US" sz="770" dirty="0">
                <a:solidFill>
                  <a:schemeClr val="tx2"/>
                </a:solidFill>
              </a:rPr>
              <a:t/>
            </a:r>
            <a:br>
              <a:rPr lang="en-US" sz="770" dirty="0">
                <a:solidFill>
                  <a:schemeClr val="tx2"/>
                </a:solidFill>
              </a:rPr>
            </a:br>
            <a:r>
              <a:rPr lang="ru-RU" sz="770" dirty="0">
                <a:solidFill>
                  <a:schemeClr val="tx2"/>
                </a:solidFill>
              </a:rPr>
              <a:t>ул. Лесная, д. 5</a:t>
            </a:r>
            <a:r>
              <a:rPr lang="en-US" sz="770" dirty="0">
                <a:solidFill>
                  <a:schemeClr val="tx2"/>
                </a:solidFill>
              </a:rPr>
              <a:t/>
            </a:r>
            <a:br>
              <a:rPr lang="en-US" sz="770" dirty="0">
                <a:solidFill>
                  <a:schemeClr val="tx2"/>
                </a:solidFill>
              </a:rPr>
            </a:br>
            <a:r>
              <a:rPr lang="ru-RU" sz="770" dirty="0">
                <a:solidFill>
                  <a:schemeClr val="tx2"/>
                </a:solidFill>
              </a:rPr>
              <a:t>Москва, 125047 </a:t>
            </a:r>
            <a:r>
              <a:rPr lang="en-US" sz="770" dirty="0">
                <a:solidFill>
                  <a:schemeClr val="tx2"/>
                </a:solidFill>
              </a:rPr>
              <a:t/>
            </a:r>
            <a:br>
              <a:rPr lang="en-US" sz="770" dirty="0">
                <a:solidFill>
                  <a:schemeClr val="tx2"/>
                </a:solidFill>
              </a:rPr>
            </a:br>
            <a:r>
              <a:rPr lang="ru-RU" sz="770" dirty="0">
                <a:solidFill>
                  <a:schemeClr val="tx2"/>
                </a:solidFill>
              </a:rPr>
              <a:t>Россия</a:t>
            </a:r>
            <a:r>
              <a:rPr lang="en-GB" sz="770" dirty="0">
                <a:solidFill>
                  <a:schemeClr val="tx2"/>
                </a:solidFill>
              </a:rPr>
              <a:t/>
            </a:r>
            <a:br>
              <a:rPr lang="en-GB" sz="770" dirty="0">
                <a:solidFill>
                  <a:schemeClr val="tx2"/>
                </a:solidFill>
              </a:rPr>
            </a:br>
            <a:r>
              <a:rPr lang="en-GB" sz="770" dirty="0">
                <a:solidFill>
                  <a:schemeClr val="tx2"/>
                </a:solidFill>
              </a:rPr>
              <a:t/>
            </a:r>
            <a:br>
              <a:rPr lang="en-GB" sz="770" dirty="0">
                <a:solidFill>
                  <a:schemeClr val="tx2"/>
                </a:solidFill>
              </a:rPr>
            </a:br>
            <a:r>
              <a:rPr lang="ru-RU" sz="770" dirty="0">
                <a:solidFill>
                  <a:schemeClr val="tx2"/>
                </a:solidFill>
              </a:rPr>
              <a:t>Тел.</a:t>
            </a:r>
            <a:r>
              <a:rPr lang="en-GB" sz="770" dirty="0">
                <a:solidFill>
                  <a:schemeClr val="tx2"/>
                </a:solidFill>
              </a:rPr>
              <a:t>:  +7 (495) 787 06 00</a:t>
            </a:r>
            <a:br>
              <a:rPr lang="en-GB" sz="770" dirty="0">
                <a:solidFill>
                  <a:schemeClr val="tx2"/>
                </a:solidFill>
              </a:rPr>
            </a:br>
            <a:r>
              <a:rPr lang="ru-RU" sz="770" dirty="0">
                <a:solidFill>
                  <a:schemeClr val="tx2"/>
                </a:solidFill>
              </a:rPr>
              <a:t>Факс</a:t>
            </a:r>
            <a:r>
              <a:rPr lang="en-GB" sz="770" dirty="0">
                <a:solidFill>
                  <a:schemeClr val="tx2"/>
                </a:solidFill>
              </a:rPr>
              <a:t>: +7 (495) 787 06 01</a:t>
            </a:r>
            <a:br>
              <a:rPr lang="en-GB" sz="770" dirty="0">
                <a:solidFill>
                  <a:schemeClr val="tx2"/>
                </a:solidFill>
              </a:rPr>
            </a:br>
            <a:r>
              <a:rPr lang="en-GB" sz="770" dirty="0">
                <a:solidFill>
                  <a:schemeClr val="tx2"/>
                </a:solidFill>
              </a:rPr>
              <a:t>deloitte.ru</a:t>
            </a:r>
          </a:p>
        </p:txBody>
      </p:sp>
    </p:spTree>
    <p:extLst>
      <p:ext uri="{BB962C8B-B14F-4D97-AF65-F5344CB8AC3E}">
        <p14:creationId xmlns:p14="http://schemas.microsoft.com/office/powerpoint/2010/main" val="25362603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61967" y="340700"/>
            <a:ext cx="8388000" cy="4608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1967" y="801550"/>
            <a:ext cx="8388000" cy="1018609"/>
          </a:xfrm>
        </p:spPr>
        <p:txBody>
          <a:bodyPr>
            <a:noAutofit/>
          </a:bodyPr>
          <a:lstStyle>
            <a:lvl1pPr marL="0" indent="0">
              <a:buNone/>
              <a:defRPr sz="2566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62654" y="1828801"/>
            <a:ext cx="4140000" cy="44171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57"/>
              </a:spcBef>
              <a:buNone/>
              <a:defRPr sz="1026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257"/>
              </a:spcBef>
              <a:buNone/>
              <a:defRPr sz="1026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257"/>
              </a:spcBef>
              <a:buFont typeface="Arial" pitchFamily="34" charset="0"/>
              <a:buNone/>
              <a:defRPr sz="1026">
                <a:solidFill>
                  <a:schemeClr val="tx2"/>
                </a:solidFill>
              </a:defRPr>
            </a:lvl3pPr>
            <a:lvl4pPr marL="158096" indent="-158096">
              <a:lnSpc>
                <a:spcPct val="100000"/>
              </a:lnSpc>
              <a:spcBef>
                <a:spcPts val="257"/>
              </a:spcBef>
              <a:buFont typeface="Arial" pitchFamily="34" charset="0"/>
              <a:buChar char="•"/>
              <a:defRPr sz="1026">
                <a:solidFill>
                  <a:schemeClr val="tx2"/>
                </a:solidFill>
              </a:defRPr>
            </a:lvl4pPr>
            <a:lvl5pPr marL="323313" indent="-165217">
              <a:lnSpc>
                <a:spcPct val="100000"/>
              </a:lnSpc>
              <a:spcBef>
                <a:spcPts val="257"/>
              </a:spcBef>
              <a:buFont typeface="Arial" pitchFamily="34" charset="0"/>
              <a:buChar char="−"/>
              <a:defRPr sz="1026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643440" y="1828800"/>
            <a:ext cx="4119563" cy="441713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57"/>
              </a:spcBef>
              <a:buNone/>
              <a:defRPr sz="1026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257"/>
              </a:spcBef>
              <a:buNone/>
              <a:defRPr sz="1026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257"/>
              </a:spcBef>
              <a:buFont typeface="Arial" pitchFamily="34" charset="0"/>
              <a:buNone/>
              <a:defRPr sz="1026">
                <a:solidFill>
                  <a:schemeClr val="tx2"/>
                </a:solidFill>
              </a:defRPr>
            </a:lvl3pPr>
            <a:lvl4pPr marL="158096" indent="-158096">
              <a:lnSpc>
                <a:spcPct val="100000"/>
              </a:lnSpc>
              <a:spcBef>
                <a:spcPts val="257"/>
              </a:spcBef>
              <a:buFont typeface="Arial" pitchFamily="34" charset="0"/>
              <a:buChar char="•"/>
              <a:defRPr sz="1026">
                <a:solidFill>
                  <a:schemeClr val="tx2"/>
                </a:solidFill>
              </a:defRPr>
            </a:lvl4pPr>
            <a:lvl5pPr marL="323313" indent="-165217">
              <a:lnSpc>
                <a:spcPct val="100000"/>
              </a:lnSpc>
              <a:spcBef>
                <a:spcPts val="257"/>
              </a:spcBef>
              <a:buFont typeface="Arial" pitchFamily="34" charset="0"/>
              <a:buChar char="−"/>
              <a:defRPr sz="1026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1172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Text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61967" y="340700"/>
            <a:ext cx="8388000" cy="14794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62654" y="1828800"/>
            <a:ext cx="4140000" cy="44171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257"/>
              </a:spcBef>
              <a:buNone/>
              <a:defRPr sz="1026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257"/>
              </a:spcBef>
              <a:buFont typeface="Arial" pitchFamily="34" charset="0"/>
              <a:buNone/>
              <a:defRPr sz="1026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257"/>
              </a:spcBef>
              <a:buFont typeface="Arial" pitchFamily="34" charset="0"/>
              <a:buNone/>
              <a:defRPr sz="1026">
                <a:solidFill>
                  <a:schemeClr val="tx2"/>
                </a:solidFill>
              </a:defRPr>
            </a:lvl3pPr>
            <a:lvl4pPr marL="160335" indent="-160335">
              <a:lnSpc>
                <a:spcPct val="100000"/>
              </a:lnSpc>
              <a:spcBef>
                <a:spcPts val="257"/>
              </a:spcBef>
              <a:buFont typeface="Arial" pitchFamily="34" charset="0"/>
              <a:buChar char="•"/>
              <a:defRPr sz="1026">
                <a:solidFill>
                  <a:schemeClr val="tx2"/>
                </a:solidFill>
              </a:defRPr>
            </a:lvl4pPr>
            <a:lvl5pPr marL="309540" indent="-154770">
              <a:lnSpc>
                <a:spcPct val="100000"/>
              </a:lnSpc>
              <a:spcBef>
                <a:spcPts val="257"/>
              </a:spcBef>
              <a:buFont typeface="Arial" pitchFamily="34" charset="0"/>
              <a:buChar char="−"/>
              <a:defRPr sz="1026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4643440" y="1828800"/>
            <a:ext cx="4119563" cy="4417136"/>
          </a:xfrm>
        </p:spPr>
        <p:txBody>
          <a:bodyPr>
            <a:normAutofit/>
          </a:bodyPr>
          <a:lstStyle>
            <a:lvl1pPr>
              <a:defRPr sz="1026">
                <a:solidFill>
                  <a:schemeClr val="tx2"/>
                </a:solidFill>
              </a:defRPr>
            </a:lvl1pPr>
          </a:lstStyle>
          <a:p>
            <a:r>
              <a:rPr lang="ru-RU"/>
              <a:t>Вставка диаграммы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16249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Narrow 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61967" y="340699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1967" y="801550"/>
            <a:ext cx="8388000" cy="1018609"/>
          </a:xfrm>
        </p:spPr>
        <p:txBody>
          <a:bodyPr>
            <a:noAutofit/>
          </a:bodyPr>
          <a:lstStyle>
            <a:lvl1pPr marL="0" indent="0">
              <a:buNone/>
              <a:defRPr sz="2566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62654" y="1828801"/>
            <a:ext cx="2129498" cy="441300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57"/>
              </a:spcBef>
              <a:buNone/>
              <a:defRPr sz="1026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257"/>
              </a:spcBef>
              <a:buNone/>
              <a:defRPr sz="1026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257"/>
              </a:spcBef>
              <a:buFont typeface="Arial" pitchFamily="34" charset="0"/>
              <a:buNone/>
              <a:defRPr sz="1026">
                <a:solidFill>
                  <a:schemeClr val="tx2"/>
                </a:solidFill>
              </a:defRPr>
            </a:lvl3pPr>
            <a:lvl4pPr marL="158096" indent="-158096">
              <a:lnSpc>
                <a:spcPct val="100000"/>
              </a:lnSpc>
              <a:spcBef>
                <a:spcPts val="257"/>
              </a:spcBef>
              <a:buFont typeface="Arial" pitchFamily="34" charset="0"/>
              <a:buChar char="•"/>
              <a:defRPr sz="1026">
                <a:solidFill>
                  <a:schemeClr val="tx2"/>
                </a:solidFill>
              </a:defRPr>
            </a:lvl4pPr>
            <a:lvl5pPr marL="309540" indent="-150697">
              <a:lnSpc>
                <a:spcPct val="100000"/>
              </a:lnSpc>
              <a:spcBef>
                <a:spcPts val="257"/>
              </a:spcBef>
              <a:buFont typeface="Arial" pitchFamily="34" charset="0"/>
              <a:buChar char="−"/>
              <a:defRPr sz="1026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2786066" y="1828800"/>
            <a:ext cx="5972048" cy="4417137"/>
          </a:xfrm>
        </p:spPr>
        <p:txBody>
          <a:bodyPr>
            <a:normAutofit/>
          </a:bodyPr>
          <a:lstStyle>
            <a:lvl1pPr>
              <a:defRPr sz="1026">
                <a:solidFill>
                  <a:schemeClr val="tx2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202034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61967" y="340699"/>
            <a:ext cx="8388000" cy="14794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6643702" y="1828800"/>
            <a:ext cx="2114411" cy="441713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57"/>
              </a:spcBef>
              <a:buNone/>
              <a:defRPr sz="1026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257"/>
              </a:spcBef>
              <a:buFont typeface="Arial" pitchFamily="34" charset="0"/>
              <a:buNone/>
              <a:defRPr sz="1026" b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257"/>
              </a:spcBef>
              <a:buFont typeface="Arial" pitchFamily="34" charset="0"/>
              <a:buNone/>
              <a:defRPr sz="1026" b="0">
                <a:solidFill>
                  <a:schemeClr val="tx2"/>
                </a:solidFill>
              </a:defRPr>
            </a:lvl3pPr>
            <a:lvl4pPr marL="154770" indent="-154770">
              <a:lnSpc>
                <a:spcPct val="100000"/>
              </a:lnSpc>
              <a:spcBef>
                <a:spcPts val="257"/>
              </a:spcBef>
              <a:buFont typeface="Arial" pitchFamily="34" charset="0"/>
              <a:buChar char="•"/>
              <a:defRPr sz="1026" b="0">
                <a:solidFill>
                  <a:schemeClr val="tx2"/>
                </a:solidFill>
              </a:defRPr>
            </a:lvl4pPr>
            <a:lvl5pPr marL="309540" indent="-154770">
              <a:lnSpc>
                <a:spcPct val="100000"/>
              </a:lnSpc>
              <a:spcBef>
                <a:spcPts val="257"/>
              </a:spcBef>
              <a:buFont typeface="Arial" pitchFamily="34" charset="0"/>
              <a:buChar char="−"/>
              <a:defRPr sz="1026" b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361968" y="1828800"/>
            <a:ext cx="6130713" cy="44171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57"/>
              </a:spcBef>
              <a:defRPr sz="1026">
                <a:solidFill>
                  <a:schemeClr val="tx2"/>
                </a:solidFill>
              </a:defRPr>
            </a:lvl1pPr>
          </a:lstStyle>
          <a:p>
            <a:r>
              <a:rPr lang="ru-RU"/>
              <a:t>Вставка диаграммы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14558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6407" y="332062"/>
            <a:ext cx="8388000" cy="1488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406" y="1820159"/>
            <a:ext cx="8388000" cy="44171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4" name="Flowchart: Off-page Connector 3"/>
          <p:cNvSpPr/>
          <p:nvPr/>
        </p:nvSpPr>
        <p:spPr>
          <a:xfrm>
            <a:off x="8612226" y="197014"/>
            <a:ext cx="324359" cy="270096"/>
          </a:xfrm>
          <a:prstGeom prst="flowChartOffpageConnector">
            <a:avLst/>
          </a:prstGeom>
          <a:solidFill>
            <a:srgbClr val="A6CE3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D13DC1D-6161-43F6-A3EB-5E85858A9F6F}" type="slidenum">
              <a:rPr lang="en-US" sz="1026" b="1" smtClean="0"/>
              <a:pPr algn="ctr"/>
              <a:t>‹#›</a:t>
            </a:fld>
            <a:endParaRPr lang="en-US" sz="1026" b="1" dirty="0"/>
          </a:p>
        </p:txBody>
      </p:sp>
      <p:pic>
        <p:nvPicPr>
          <p:cNvPr id="5" name="Рисунок 4" descr="Logo (1)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423818" y="6237295"/>
            <a:ext cx="512767" cy="392033"/>
          </a:xfrm>
          <a:prstGeom prst="rect">
            <a:avLst/>
          </a:prstGeom>
        </p:spPr>
      </p:pic>
      <p:pic>
        <p:nvPicPr>
          <p:cNvPr id="6" name="Рисунок 5" descr="Title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682742" y="6299446"/>
            <a:ext cx="721948" cy="3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8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ransition>
    <p:fade/>
  </p:transition>
  <p:txStyles>
    <p:titleStyle>
      <a:lvl1pPr algn="l" defTabSz="935816" rtl="0" eaLnBrk="1" latinLnBrk="0" hangingPunct="1">
        <a:spcBef>
          <a:spcPct val="0"/>
        </a:spcBef>
        <a:buNone/>
        <a:defRPr sz="2566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54770" indent="-154770" algn="l" defTabSz="935816" rtl="0" eaLnBrk="1" latinLnBrk="0" hangingPunct="1">
        <a:spcBef>
          <a:spcPts val="257"/>
        </a:spcBef>
        <a:spcAft>
          <a:spcPts val="257"/>
        </a:spcAft>
        <a:buFont typeface="Arial" pitchFamily="34" charset="0"/>
        <a:buChar char="•"/>
        <a:defRPr sz="1026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09540" indent="-154770" algn="l" defTabSz="935816" rtl="0" eaLnBrk="1" latinLnBrk="0" hangingPunct="1">
        <a:spcBef>
          <a:spcPts val="257"/>
        </a:spcBef>
        <a:spcAft>
          <a:spcPts val="257"/>
        </a:spcAft>
        <a:buFont typeface="Arial" pitchFamily="34" charset="0"/>
        <a:buChar char="−"/>
        <a:defRPr sz="1026" kern="1200">
          <a:solidFill>
            <a:schemeClr val="tx2"/>
          </a:solidFill>
          <a:latin typeface="+mn-lt"/>
          <a:ea typeface="+mn-ea"/>
          <a:cs typeface="+mn-cs"/>
        </a:defRPr>
      </a:lvl2pPr>
      <a:lvl3pPr marL="309540" indent="-154770" algn="l" defTabSz="935816" rtl="0" eaLnBrk="1" latinLnBrk="0" hangingPunct="1">
        <a:spcBef>
          <a:spcPts val="257"/>
        </a:spcBef>
        <a:spcAft>
          <a:spcPts val="257"/>
        </a:spcAft>
        <a:buFont typeface="Arial" pitchFamily="34" charset="0"/>
        <a:buChar char="−"/>
        <a:defRPr sz="1026" kern="1200">
          <a:solidFill>
            <a:schemeClr val="tx2"/>
          </a:solidFill>
          <a:latin typeface="+mn-lt"/>
          <a:ea typeface="+mn-ea"/>
          <a:cs typeface="+mn-cs"/>
        </a:defRPr>
      </a:lvl3pPr>
      <a:lvl4pPr marL="309540" indent="-154770" algn="l" defTabSz="935816" rtl="0" eaLnBrk="1" latinLnBrk="0" hangingPunct="1">
        <a:spcBef>
          <a:spcPts val="257"/>
        </a:spcBef>
        <a:spcAft>
          <a:spcPts val="257"/>
        </a:spcAft>
        <a:buFont typeface="Arial" pitchFamily="34" charset="0"/>
        <a:buChar char="−"/>
        <a:defRPr sz="1026" kern="1200">
          <a:solidFill>
            <a:schemeClr val="tx2"/>
          </a:solidFill>
          <a:latin typeface="+mn-lt"/>
          <a:ea typeface="+mn-ea"/>
          <a:cs typeface="+mn-cs"/>
        </a:defRPr>
      </a:lvl4pPr>
      <a:lvl5pPr marL="309540" indent="-154770" algn="l" defTabSz="935816" rtl="0" eaLnBrk="1" latinLnBrk="0" hangingPunct="1">
        <a:spcBef>
          <a:spcPts val="257"/>
        </a:spcBef>
        <a:spcAft>
          <a:spcPts val="257"/>
        </a:spcAft>
        <a:buFont typeface="Arial" pitchFamily="34" charset="0"/>
        <a:buChar char="−"/>
        <a:defRPr sz="1026" kern="1200">
          <a:solidFill>
            <a:schemeClr val="tx2"/>
          </a:solidFill>
          <a:latin typeface="+mn-lt"/>
          <a:ea typeface="+mn-ea"/>
          <a:cs typeface="+mn-cs"/>
        </a:defRPr>
      </a:lvl5pPr>
      <a:lvl6pPr marL="2573494" indent="-233954" algn="l" defTabSz="935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41402" indent="-233954" algn="l" defTabSz="935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09311" indent="-233954" algn="l" defTabSz="935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7219" indent="-233954" algn="l" defTabSz="935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5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67909" algn="l" defTabSz="935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35816" algn="l" defTabSz="935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03725" algn="l" defTabSz="935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71633" algn="l" defTabSz="935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39542" algn="l" defTabSz="935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449" algn="l" defTabSz="935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5355" algn="l" defTabSz="935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43264" algn="l" defTabSz="935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deti.timchenkofoundation.org/praktik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4">
            <a:extLst>
              <a:ext uri="{FF2B5EF4-FFF2-40B4-BE49-F238E27FC236}">
                <a16:creationId xmlns="" xmlns:a16="http://schemas.microsoft.com/office/drawing/2014/main" id="{71DBFB7A-F58D-48C7-9047-99E50615237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7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700808"/>
            <a:ext cx="764386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5" name="Picture 3" descr="C:\Users\123\Downloads\Screenshot_9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49" y="908720"/>
            <a:ext cx="8566151" cy="104775"/>
          </a:xfrm>
          <a:prstGeom prst="rect">
            <a:avLst/>
          </a:prstGeom>
          <a:noFill/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23205" y="222034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9358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357166"/>
            <a:ext cx="814393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Ульяновская область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285860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О реализации практики «Останься со мной» в условиях отделения «Социальная гостиница»</a:t>
            </a:r>
            <a:endParaRPr lang="en-US" sz="2400" dirty="0" smtClean="0">
              <a:solidFill>
                <a:schemeClr val="accent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pic>
        <p:nvPicPr>
          <p:cNvPr id="5121" name="Picture 1" descr="C:\Users\olgal\OneDrive\Рабочий стол\1C6998701-tdy-130418-baby-holding-st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143116"/>
            <a:ext cx="3872472" cy="3255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545315" y="5357826"/>
            <a:ext cx="4572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Ломовцева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О.А., и.о. директора 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ОГКУСО СРЦН «Причал надежды»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09481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Прямоугольник 13"/>
          <p:cNvSpPr>
            <a:spLocks noChangeArrowheads="1"/>
          </p:cNvSpPr>
          <p:nvPr/>
        </p:nvSpPr>
        <p:spPr bwMode="auto">
          <a:xfrm>
            <a:off x="3708400" y="549275"/>
            <a:ext cx="4751388" cy="2308324"/>
          </a:xfrm>
          <a:prstGeom prst="rect">
            <a:avLst/>
          </a:prstGeom>
          <a:noFill/>
          <a:ln w="3810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6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pPr algn="ctr"/>
            <a:endParaRPr lang="ru-RU" sz="36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r>
              <a:rPr lang="ru-RU" sz="3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 </a:t>
            </a:r>
          </a:p>
          <a:p>
            <a:pPr algn="just">
              <a:buFont typeface="Arial" charset="0"/>
              <a:buNone/>
            </a:pPr>
            <a:endParaRPr lang="ru-RU" sz="36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043608" y="1484784"/>
            <a:ext cx="7488832" cy="785818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Оснащена комната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эмоционально-психологической  разгрузки.</a:t>
            </a:r>
          </a:p>
        </p:txBody>
      </p:sp>
      <p:pic>
        <p:nvPicPr>
          <p:cNvPr id="5123" name="Picture 3" descr="2 ноября тренинг материн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3" y="2276872"/>
            <a:ext cx="6143668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123\Downloads\Screenshot_9 —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2" y="1013495"/>
            <a:ext cx="8566151" cy="104775"/>
          </a:xfrm>
          <a:prstGeom prst="rect">
            <a:avLst/>
          </a:prstGeom>
          <a:noFill/>
        </p:spPr>
      </p:pic>
      <p:sp>
        <p:nvSpPr>
          <p:cNvPr id="10" name="Заголовок 8"/>
          <p:cNvSpPr txBox="1">
            <a:spLocks/>
          </p:cNvSpPr>
          <p:nvPr/>
        </p:nvSpPr>
        <p:spPr>
          <a:xfrm>
            <a:off x="0" y="116632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9358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>Улучшение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> материально-технической базы и расширение спектра оказываемых услуг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Прямоугольник 13"/>
          <p:cNvSpPr>
            <a:spLocks noChangeArrowheads="1"/>
          </p:cNvSpPr>
          <p:nvPr/>
        </p:nvSpPr>
        <p:spPr bwMode="auto">
          <a:xfrm>
            <a:off x="3708400" y="549275"/>
            <a:ext cx="4751388" cy="2308324"/>
          </a:xfrm>
          <a:prstGeom prst="rect">
            <a:avLst/>
          </a:prstGeom>
          <a:noFill/>
          <a:ln w="3810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6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pPr algn="ctr"/>
            <a:endParaRPr lang="ru-RU" sz="36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r>
              <a:rPr lang="ru-RU" sz="3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 </a:t>
            </a:r>
          </a:p>
          <a:p>
            <a:pPr algn="just">
              <a:buFont typeface="Arial" charset="0"/>
              <a:buNone/>
            </a:pPr>
            <a:endParaRPr lang="ru-RU" sz="36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064896" cy="1224136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Оснащен кабинет индивидуально-психологической работы.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Используется комплекс БОС (биологическая обратная связь)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для  коррекции </a:t>
            </a:r>
            <a:r>
              <a:rPr lang="ru-RU" sz="2000" dirty="0" err="1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психоэмоционального</a:t>
            </a:r>
            <a:r>
              <a:rPr lang="ru-RU" sz="20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состояния женщин.</a:t>
            </a:r>
          </a:p>
        </p:txBody>
      </p:sp>
      <p:pic>
        <p:nvPicPr>
          <p:cNvPr id="8194" name="Picture 2" descr="20210405_100553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643182"/>
            <a:ext cx="5000660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123\Downloads\Screenshot_9 —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179" y="1008087"/>
            <a:ext cx="8566151" cy="104775"/>
          </a:xfrm>
          <a:prstGeom prst="rect">
            <a:avLst/>
          </a:prstGeom>
          <a:noFill/>
        </p:spPr>
      </p:pic>
      <p:sp>
        <p:nvSpPr>
          <p:cNvPr id="10" name="Заголовок 8"/>
          <p:cNvSpPr txBox="1">
            <a:spLocks/>
          </p:cNvSpPr>
          <p:nvPr/>
        </p:nvSpPr>
        <p:spPr>
          <a:xfrm>
            <a:off x="0" y="116632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9358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>Улучшение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> материально-технической базы и расширение спектра оказываемых услуг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2299" y="1700808"/>
            <a:ext cx="7945682" cy="1152128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Функционирует специализированная комната для ведения следственных действий в отношении женщин-жертв насилия («зеленая комната»).</a:t>
            </a:r>
            <a:endParaRPr lang="en-US" sz="20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>
              <a:buNone/>
            </a:pPr>
            <a:endParaRPr lang="en-US" sz="20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12281" b="5263"/>
          <a:stretch>
            <a:fillRect/>
          </a:stretch>
        </p:blipFill>
        <p:spPr bwMode="auto">
          <a:xfrm>
            <a:off x="2070985" y="2460562"/>
            <a:ext cx="5068309" cy="398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123\Downloads\Screenshot_9 —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924" y="1412776"/>
            <a:ext cx="8566151" cy="104775"/>
          </a:xfrm>
          <a:prstGeom prst="rect">
            <a:avLst/>
          </a:prstGeom>
          <a:noFill/>
        </p:spPr>
      </p:pic>
      <p:sp>
        <p:nvSpPr>
          <p:cNvPr id="8" name="Заголовок 8"/>
          <p:cNvSpPr txBox="1">
            <a:spLocks/>
          </p:cNvSpPr>
          <p:nvPr/>
        </p:nvSpPr>
        <p:spPr>
          <a:xfrm>
            <a:off x="0" y="116632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9358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59990" y="116632"/>
            <a:ext cx="9330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35816">
              <a:spcBef>
                <a:spcPct val="0"/>
              </a:spcBef>
              <a:defRPr/>
            </a:pPr>
            <a:r>
              <a:rPr lang="ru-RU" sz="3600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Улучшение материально-технической базы и расширение спектра оказываемых услуг </a:t>
            </a:r>
            <a:endParaRPr lang="ru-RU" sz="3600" dirty="0">
              <a:solidFill>
                <a:schemeClr val="accent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74372" cy="5237187"/>
          </a:xfrm>
        </p:spPr>
        <p:txBody>
          <a:bodyPr/>
          <a:lstStyle/>
          <a:p>
            <a:pPr algn="ctr">
              <a:buNone/>
            </a:pPr>
            <a:endParaRPr lang="ru-RU" sz="36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0" y="116632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9358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Обучение и повышение квалификации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8" name="Picture 3" descr="C:\Users\123\Downloads\Screenshot_9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49" y="908720"/>
            <a:ext cx="8566151" cy="10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САМАТКИНА\По стажировкеи в Москве\Для рассылки\фото\01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74612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САМАТКИНА\По стажировкеи в Москве\Для рассылки\фото\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57628"/>
            <a:ext cx="3672408" cy="2379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olgal\OneDrive\Рабочий стол\IMG_18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858608" y="-7072386"/>
            <a:ext cx="4800000" cy="3600000"/>
          </a:xfrm>
          <a:prstGeom prst="rect">
            <a:avLst/>
          </a:prstGeom>
          <a:noFill/>
        </p:spPr>
      </p:pic>
      <p:pic>
        <p:nvPicPr>
          <p:cNvPr id="9" name="Рисунок 8" descr="C:\Users\olgal\OneDrive\Рабочий стол\IMG_184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2428868"/>
            <a:ext cx="3786214" cy="2763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19"/>
          <p:cNvSpPr/>
          <p:nvPr/>
        </p:nvSpPr>
        <p:spPr>
          <a:xfrm rot="16200000">
            <a:off x="4158654" y="2347642"/>
            <a:ext cx="703477" cy="7903547"/>
          </a:xfrm>
          <a:prstGeom prst="roundRect">
            <a:avLst>
              <a:gd name="adj" fmla="val 7179"/>
            </a:avLst>
          </a:prstGeom>
          <a:solidFill>
            <a:srgbClr val="FFFFFF">
              <a:alpha val="6117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6512" y="1189358"/>
            <a:ext cx="3384376" cy="3429024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Практика «Социальная гостиница» размещена на платформе обмена практиками устойчивого развития  </a:t>
            </a:r>
            <a:r>
              <a:rPr lang="ru-RU" sz="2000" dirty="0" err="1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Смартека</a:t>
            </a:r>
            <a:r>
              <a:rPr lang="ru-RU" sz="2000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034055"/>
            <a:ext cx="5367540" cy="318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82" y="3259670"/>
            <a:ext cx="4681412" cy="206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2726" y="4850519"/>
            <a:ext cx="4765501" cy="123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95607" y="6017448"/>
            <a:ext cx="78825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00B0F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https://smarteka.com/practices/social-naa-gostinica-prical-nadezdy</a:t>
            </a:r>
            <a:endParaRPr lang="ru-RU" sz="2000" b="1" u="sng" dirty="0">
              <a:solidFill>
                <a:srgbClr val="00B0F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0" y="116632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9358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solidFill>
                  <a:srgbClr val="002060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>Мнение экспертов</a:t>
            </a:r>
            <a:endParaRPr kumimoji="0" lang="ru-RU" sz="3600" b="0" i="0" u="none" strike="noStrike" kern="1200" cap="none" spc="0" normalizeH="0" baseline="0" noProof="0" dirty="0">
              <a:solidFill>
                <a:srgbClr val="002060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9" name="Picture 3" descr="C:\Users\123\Downloads\Screenshot_9 —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849" y="908720"/>
            <a:ext cx="8566151" cy="1047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93" y="6077494"/>
            <a:ext cx="5771106" cy="52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2652993" cy="3857652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Практика описана в доказательном ключе и прошла профессиональную верификацию,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внесена в реестр (банк) доказательных практик  Благотворительного фонда Елены и Геннадия Тимченко</a:t>
            </a:r>
          </a:p>
          <a:p>
            <a:pPr algn="ctr">
              <a:buNone/>
            </a:pPr>
            <a:endPara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0" y="116632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9358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>Мнение экспертов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3544" y="2132856"/>
            <a:ext cx="5325444" cy="3155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43608" y="6077494"/>
            <a:ext cx="5612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atin typeface="PT Astra Serif" panose="020A0603040505020204" pitchFamily="18" charset="-52"/>
                <a:ea typeface="PT Astra Serif" panose="020A0603040505020204" pitchFamily="18" charset="-52"/>
                <a:hlinkClick r:id="rId4"/>
              </a:rPr>
              <a:t>http://deti.timchenkofoundation.org/praktiki/</a:t>
            </a:r>
            <a:endParaRPr lang="ru-RU" sz="2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6" name="Picture 3" descr="C:\Users\123\Downloads\Screenshot_9 —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850" y="908720"/>
            <a:ext cx="7951442" cy="1047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4">
            <a:extLst>
              <a:ext uri="{FF2B5EF4-FFF2-40B4-BE49-F238E27FC236}">
                <a16:creationId xmlns="" xmlns:a16="http://schemas.microsoft.com/office/drawing/2014/main" id="{71DBFB7A-F58D-48C7-9047-99E50615237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7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2786058"/>
            <a:ext cx="29289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2400" dirty="0" smtClean="0">
                <a:solidFill>
                  <a:schemeClr val="bg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</a:t>
            </a:r>
            <a:endParaRPr lang="ru-RU" sz="24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342900" indent="-342900" algn="just"/>
            <a:r>
              <a:rPr lang="ru-RU" sz="2400" dirty="0" smtClean="0">
                <a:solidFill>
                  <a:schemeClr val="bg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2000240"/>
            <a:ext cx="7848872" cy="144016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Поддержать и сохранить семью в сложное для нее время, не допустить отказа от ребенка, оказать помощь и персональное внимание каждому, помочь адаптироваться к жизни</a:t>
            </a:r>
            <a:endParaRPr lang="ru-RU" sz="2400" dirty="0">
              <a:solidFill>
                <a:schemeClr val="accent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4" name="Заголовок 8"/>
          <p:cNvSpPr txBox="1">
            <a:spLocks/>
          </p:cNvSpPr>
          <p:nvPr/>
        </p:nvSpPr>
        <p:spPr>
          <a:xfrm>
            <a:off x="0" y="188640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9358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solidFill>
                <a:schemeClr val="accent1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6" name="Picture 3" descr="C:\Users\123\Downloads\Screenshot_9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49" y="908720"/>
            <a:ext cx="8566151" cy="10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2934872" y="1357298"/>
            <a:ext cx="341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35816"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Основная идея практики</a:t>
            </a:r>
            <a:endParaRPr lang="ru-RU" sz="2400" dirty="0">
              <a:solidFill>
                <a:schemeClr val="accent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0" name="Picture 7" descr="C:\Documents and Settings\Логинова НИ\Рабочий стол\фото Гостиница октябрь 2019г\Кормишенкова Жанна\IMG_6631.jpg"/>
          <p:cNvPicPr>
            <a:picLocks noChangeAspect="1" noChangeArrowheads="1"/>
          </p:cNvPicPr>
          <p:nvPr/>
        </p:nvPicPr>
        <p:blipFill>
          <a:blip r:embed="rId3" cstate="print"/>
          <a:srcRect b="12186"/>
          <a:stretch>
            <a:fillRect/>
          </a:stretch>
        </p:blipFill>
        <p:spPr bwMode="auto">
          <a:xfrm>
            <a:off x="571472" y="3714752"/>
            <a:ext cx="192288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 descr="C:\Documents and Settings\Логинова НИ\Рабочий стол\фото Гостиница октябрь 2019г\img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714752"/>
            <a:ext cx="6336704" cy="2234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3052854" y="357166"/>
            <a:ext cx="2907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Ульяновская область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09481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123\Downloads\Screenshot_9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49" y="908720"/>
            <a:ext cx="8566151" cy="10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8"/>
          <p:cNvSpPr txBox="1">
            <a:spLocks/>
          </p:cNvSpPr>
          <p:nvPr/>
        </p:nvSpPr>
        <p:spPr>
          <a:xfrm>
            <a:off x="0" y="116632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9358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73207" y="178224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endParaRPr lang="ru-RU" sz="24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>
              <a:buNone/>
            </a:pPr>
            <a:endParaRPr lang="ru-RU" sz="24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 период реализации практики участниками стали 336 человек (141 семья</a:t>
            </a:r>
            <a:r>
              <a:rPr lang="ru-RU" sz="24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)</a:t>
            </a:r>
            <a:endParaRPr lang="en-US" sz="24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2854" y="357166"/>
            <a:ext cx="2907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Ульяновская область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026" name="Picture 2" descr="\\Dlink-841194\медиа–контент\ПО ГОДАМ\2022год\гостиница\IMG_20220322_160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4089467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426" y="1500174"/>
            <a:ext cx="8388000" cy="48811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sz="24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endParaRPr lang="ru-RU" sz="2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endParaRPr lang="ru-RU" sz="2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endParaRPr lang="ru-RU" sz="2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107504" y="116632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9358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>Участницы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> практики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76493967"/>
              </p:ext>
            </p:extLst>
          </p:nvPr>
        </p:nvGraphicFramePr>
        <p:xfrm>
          <a:off x="179512" y="692696"/>
          <a:ext cx="885698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Users\123\Downloads\Screenshot_9 — копи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7849" y="908720"/>
            <a:ext cx="8566151" cy="10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98780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34C10FD-4F79-4F41-9BC0-6122B97F7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D34C10FD-4F79-4F41-9BC0-6122B97F7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D34C10FD-4F79-4F41-9BC0-6122B97F7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3F20C07-FC19-46C8-BF9B-CBEC400A0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dgm id="{13F20C07-FC19-46C8-BF9B-CBEC400A0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13F20C07-FC19-46C8-BF9B-CBEC400A0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E514173-5C5F-45B4-987C-B9BFFB4E2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graphicEl>
                                              <a:dgm id="{FE514173-5C5F-45B4-987C-B9BFFB4E2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graphicEl>
                                              <a:dgm id="{FE514173-5C5F-45B4-987C-B9BFFB4E2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95E3CE0-CFF9-4482-A082-4E94A9523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graphicEl>
                                              <a:dgm id="{D95E3CE0-CFF9-4482-A082-4E94A9523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graphicEl>
                                              <a:dgm id="{D95E3CE0-CFF9-4482-A082-4E94A9523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3EE46BC-C7D7-499E-9E8D-B7E4CC6F8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graphicEl>
                                              <a:dgm id="{A3EE46BC-C7D7-499E-9E8D-B7E4CC6F8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graphicEl>
                                              <a:dgm id="{A3EE46BC-C7D7-499E-9E8D-B7E4CC6F8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8101845-2F3A-4B3C-BC14-A26B1D29B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graphicEl>
                                              <a:dgm id="{88101845-2F3A-4B3C-BC14-A26B1D29B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graphicEl>
                                              <a:dgm id="{88101845-2F3A-4B3C-BC14-A26B1D29B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6D469CF-EDB9-434A-B79E-841E03B7D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dgm id="{36D469CF-EDB9-434A-B79E-841E03B7D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dgm id="{36D469CF-EDB9-434A-B79E-841E03B7D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28216E-9A6A-45EF-A021-2731432F7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dgm id="{4428216E-9A6A-45EF-A021-2731432F7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graphicEl>
                                              <a:dgm id="{4428216E-9A6A-45EF-A021-2731432F7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91A90BB-B06F-4978-AD61-5DEF4D08C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graphicEl>
                                              <a:dgm id="{891A90BB-B06F-4978-AD61-5DEF4D08C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graphicEl>
                                              <a:dgm id="{891A90BB-B06F-4978-AD61-5DEF4D08C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453FC1B-26F9-41DC-9876-1A4E1AC04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graphicEl>
                                              <a:dgm id="{7453FC1B-26F9-41DC-9876-1A4E1AC04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graphicEl>
                                              <a:dgm id="{7453FC1B-26F9-41DC-9876-1A4E1AC04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BD8A1D2-CE11-4FDC-A10C-9C01B081A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graphicEl>
                                              <a:dgm id="{0BD8A1D2-CE11-4FDC-A10C-9C01B081A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graphicEl>
                                              <a:dgm id="{0BD8A1D2-CE11-4FDC-A10C-9C01B081A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E1DE9A2-3C77-47B2-8AFA-2156B22A9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graphicEl>
                                              <a:dgm id="{CE1DE9A2-3C77-47B2-8AFA-2156B22A9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graphicEl>
                                              <a:dgm id="{CE1DE9A2-3C77-47B2-8AFA-2156B22A9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4E4BBA3-58CB-41B0-8875-4B8C8B83D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graphicEl>
                                              <a:dgm id="{94E4BBA3-58CB-41B0-8875-4B8C8B83D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graphicEl>
                                              <a:dgm id="{94E4BBA3-58CB-41B0-8875-4B8C8B83D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8"/>
          <p:cNvSpPr txBox="1">
            <a:spLocks/>
          </p:cNvSpPr>
          <p:nvPr/>
        </p:nvSpPr>
        <p:spPr>
          <a:xfrm>
            <a:off x="107504" y="116632"/>
            <a:ext cx="9036496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lvl="0" algn="ctr" defTabSz="935816"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Преимущества практики</a:t>
            </a:r>
            <a:endParaRPr kumimoji="0" lang="ru-RU" sz="2400" b="0" i="0" u="none" strike="noStrike" kern="1200" cap="none" spc="0" normalizeH="0" baseline="0" noProof="0" dirty="0">
              <a:solidFill>
                <a:schemeClr val="accent1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692450640"/>
              </p:ext>
            </p:extLst>
          </p:nvPr>
        </p:nvGraphicFramePr>
        <p:xfrm>
          <a:off x="539552" y="1196752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3" descr="C:\Users\123\Downloads\Screenshot_9 — копи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7849" y="908720"/>
            <a:ext cx="8566151" cy="10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98780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1EC5D1C7-B4CD-4549-AFCC-254D2F50D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graphicEl>
                                              <a:dgm id="{1EC5D1C7-B4CD-4549-AFCC-254D2F50D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graphicEl>
                                              <a:dgm id="{1EC5D1C7-B4CD-4549-AFCC-254D2F50D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555AA8CC-89BD-4CE2-8F46-E9D4E236B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graphicEl>
                                              <a:dgm id="{555AA8CC-89BD-4CE2-8F46-E9D4E236B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graphicEl>
                                              <a:dgm id="{555AA8CC-89BD-4CE2-8F46-E9D4E236B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2EAA5BAD-EF0B-4FB7-8FC1-F572AD955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graphicEl>
                                              <a:dgm id="{2EAA5BAD-EF0B-4FB7-8FC1-F572AD955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graphicEl>
                                              <a:dgm id="{2EAA5BAD-EF0B-4FB7-8FC1-F572AD955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EE36B2A7-6B84-4C7F-8DF6-9B78A6956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graphicEl>
                                              <a:dgm id="{EE36B2A7-6B84-4C7F-8DF6-9B78A6956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graphicEl>
                                              <a:dgm id="{EE36B2A7-6B84-4C7F-8DF6-9B78A6956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9308E1E9-33E0-4FB7-9323-0D76976E4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graphicEl>
                                              <a:dgm id="{9308E1E9-33E0-4FB7-9323-0D76976E4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graphicEl>
                                              <a:dgm id="{9308E1E9-33E0-4FB7-9323-0D76976E4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F50174DE-2E00-478D-98CC-984F9CC2E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graphicEl>
                                              <a:dgm id="{F50174DE-2E00-478D-98CC-984F9CC2E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graphicEl>
                                              <a:dgm id="{F50174DE-2E00-478D-98CC-984F9CC2E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E1C5C6DF-8F56-46EC-85AC-736F2EFAE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graphicEl>
                                              <a:dgm id="{E1C5C6DF-8F56-46EC-85AC-736F2EFAE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graphicEl>
                                              <a:dgm id="{E1C5C6DF-8F56-46EC-85AC-736F2EFAE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19"/>
          <p:cNvSpPr/>
          <p:nvPr/>
        </p:nvSpPr>
        <p:spPr>
          <a:xfrm rot="16200000">
            <a:off x="2987824" y="-747464"/>
            <a:ext cx="1584176" cy="6048672"/>
          </a:xfrm>
          <a:prstGeom prst="roundRect">
            <a:avLst>
              <a:gd name="adj" fmla="val 7179"/>
            </a:avLst>
          </a:prstGeom>
          <a:solidFill>
            <a:schemeClr val="bg1">
              <a:alpha val="2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1" y="4509120"/>
            <a:ext cx="831692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0" y="116632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9358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Основные технологии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0" name="Прямоугольник 2"/>
          <p:cNvSpPr>
            <a:spLocks noGrp="1" noChangeArrowheads="1"/>
          </p:cNvSpPr>
          <p:nvPr>
            <p:ph idx="1"/>
          </p:nvPr>
        </p:nvSpPr>
        <p:spPr bwMode="auto">
          <a:xfrm>
            <a:off x="284580" y="1726630"/>
            <a:ext cx="6215106" cy="369332"/>
          </a:xfrm>
          <a:prstGeom prst="rect">
            <a:avLst/>
          </a:prstGeom>
          <a:noFill/>
          <a:ln w="38100">
            <a:noFill/>
            <a:prstDash val="lgDash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- Технология «Работа со случаем»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pic>
        <p:nvPicPr>
          <p:cNvPr id="13" name="Picture 3" descr="C:\Users\123\Downloads\Screenshot_9 —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49" y="908720"/>
            <a:ext cx="8566151" cy="104775"/>
          </a:xfrm>
          <a:prstGeom prst="rect">
            <a:avLst/>
          </a:prstGeom>
          <a:noFill/>
        </p:spPr>
      </p:pic>
      <p:sp>
        <p:nvSpPr>
          <p:cNvPr id="14" name="Прямоугольник 2"/>
          <p:cNvSpPr txBox="1">
            <a:spLocks noChangeArrowheads="1"/>
          </p:cNvSpPr>
          <p:nvPr/>
        </p:nvSpPr>
        <p:spPr bwMode="auto">
          <a:xfrm>
            <a:off x="1043608" y="2259858"/>
            <a:ext cx="6215106" cy="369332"/>
          </a:xfrm>
          <a:prstGeom prst="rect">
            <a:avLst/>
          </a:prstGeom>
          <a:noFill/>
          <a:ln w="38100">
            <a:noFill/>
            <a:prstDash val="lgDashDot"/>
            <a:miter lim="800000"/>
            <a:headEnd/>
            <a:tailEnd/>
          </a:ln>
        </p:spPr>
        <p:txBody>
          <a:bodyPr vert="horz" wrap="square" lIns="0" tIns="0" rIns="0" bIns="0" rtlCol="0">
            <a:spAutoFit/>
          </a:bodyPr>
          <a:lstStyle/>
          <a:p>
            <a:pPr marL="154770" marR="0" lvl="0" indent="-154770" defTabSz="935816" rtl="0" eaLnBrk="1" fontAlgn="auto" latinLnBrk="0" hangingPunct="1">
              <a:lnSpc>
                <a:spcPct val="100000"/>
              </a:lnSpc>
              <a:spcBef>
                <a:spcPts val="257"/>
              </a:spcBef>
              <a:spcAft>
                <a:spcPts val="257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- Технология медиации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15" name="Прямоугольник 2"/>
          <p:cNvSpPr txBox="1">
            <a:spLocks noChangeArrowheads="1"/>
          </p:cNvSpPr>
          <p:nvPr/>
        </p:nvSpPr>
        <p:spPr bwMode="auto">
          <a:xfrm>
            <a:off x="431541" y="4797152"/>
            <a:ext cx="8172907" cy="738664"/>
          </a:xfrm>
          <a:prstGeom prst="rect">
            <a:avLst/>
          </a:prstGeom>
          <a:noFill/>
          <a:ln w="38100">
            <a:noFill/>
            <a:prstDash val="lgDashDot"/>
            <a:miter lim="800000"/>
            <a:headEnd/>
            <a:tailEnd/>
          </a:ln>
        </p:spPr>
        <p:txBody>
          <a:bodyPr vert="horz" wrap="square" lIns="0" tIns="0" rIns="0" bIns="0" rtlCol="0">
            <a:spAutoFit/>
          </a:bodyPr>
          <a:lstStyle/>
          <a:p>
            <a:pPr marL="154770" marR="0" lvl="0" indent="-154770" algn="ctr" defTabSz="935816" rtl="0" eaLnBrk="1" fontAlgn="auto" latinLnBrk="0" hangingPunct="1">
              <a:lnSpc>
                <a:spcPct val="100000"/>
              </a:lnSpc>
              <a:spcBef>
                <a:spcPts val="257"/>
              </a:spcBef>
              <a:spcAft>
                <a:spcPts val="257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Основной принцип практики –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семейно-ориентированный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подход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508976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1. Снижение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рисков возникновения ситуаций, ведущих к возникновению социального сиротства, отказов от новорожденных и тяжелых последствий домашнего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насилия.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2. Обеспечение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всех участниц практики комплексной социальной помощью (бытовой, психологической, юридической, медицинской,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педагогической)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3. Расширение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спектра услуг женщинам с детьми с помощью возможностей комплекса БОС, социального пункта проката,  специализированной «зеленой комнаты».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4. Создание многофункционального реабилитационного пространства, отвечающего критериям функционального комфорта, соответствующего безопасности, требованиям гигиены и эстетики.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5. Издание сборника по комплексному 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сопровождению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матерей с детьми, 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Оказавшихся в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трудной жизненной 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ситуации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6. Постоянное повышение 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профессиональных компетенций 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специалистов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работающих 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участницами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практики.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0" y="116632"/>
            <a:ext cx="9144000" cy="74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0" tIns="0" rIns="0" bIns="0" rtlCol="0" anchor="t" anchorCtr="0">
            <a:noAutofit/>
          </a:bodyPr>
          <a:lstStyle/>
          <a:p>
            <a:pPr marL="0" marR="0" lvl="0" indent="0" algn="ctr" defTabSz="9358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Результаты реализации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> практики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1" name="Picture 3" descr="C:\Users\123\Downloads\Screenshot_9 —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49" y="908720"/>
            <a:ext cx="8566151" cy="104775"/>
          </a:xfrm>
          <a:prstGeom prst="rect">
            <a:avLst/>
          </a:prstGeom>
          <a:noFill/>
        </p:spPr>
      </p:pic>
      <p:pic>
        <p:nvPicPr>
          <p:cNvPr id="3075" name="Picture 3" descr="D:\Documents and Settings\Приёмная\Рабочий стол\IMG-30baa0c1985fcf75e85ff2d0d31ab66d-V.jpg"/>
          <p:cNvPicPr>
            <a:picLocks noChangeAspect="1" noChangeArrowheads="1"/>
          </p:cNvPicPr>
          <p:nvPr/>
        </p:nvPicPr>
        <p:blipFill rotWithShape="1">
          <a:blip r:embed="rId4" cstate="print"/>
          <a:srcRect t="24901" b="5895"/>
          <a:stretch/>
        </p:blipFill>
        <p:spPr bwMode="auto">
          <a:xfrm>
            <a:off x="3687621" y="3114517"/>
            <a:ext cx="5040560" cy="3380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8"/>
          <p:cNvSpPr txBox="1">
            <a:spLocks/>
          </p:cNvSpPr>
          <p:nvPr/>
        </p:nvSpPr>
        <p:spPr>
          <a:xfrm>
            <a:off x="0" y="116632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9358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>рантовая деятельность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5" name="Picture 3" descr="C:\Users\123\Downloads\Screenshot_9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49" y="908720"/>
            <a:ext cx="8566151" cy="104775"/>
          </a:xfrm>
          <a:prstGeom prst="rect">
            <a:avLst/>
          </a:prstGeom>
          <a:noFill/>
        </p:spPr>
      </p:pic>
      <p:pic>
        <p:nvPicPr>
          <p:cNvPr id="6" name="Рисунок 5" descr="C:\Users\olgal\OneDrive\Рабочий стол\slide-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00174"/>
            <a:ext cx="19043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olgal\OneDrive\Рабочий стол\фонд-поддержки-детей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428736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olgal\OneDrive\Рабочий стол\Logo_partner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143248"/>
            <a:ext cx="257176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olgal\OneDrive\Рабочий стол\Jj6dtNaFG5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643446"/>
            <a:ext cx="2571768" cy="147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olgal\OneDrive\Рабочий стол\QRoCX5fX_400x400-97329b31c1a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3786190"/>
            <a:ext cx="2214578" cy="147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olgal\OneDrive\Рабочий стол\SULnWnWPc_RZbEATi3AS45m7kI0Xb3C9nEZ4MKuAr9c4Zmhl9lQa3OF6QQ_R1B7vNQJGdQ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3714752"/>
            <a:ext cx="19288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1285852" y="1000108"/>
            <a:ext cx="6858048" cy="3046988"/>
          </a:xfrm>
          <a:prstGeom prst="rect">
            <a:avLst/>
          </a:prstGeom>
          <a:noFill/>
          <a:ln w="38100">
            <a:noFill/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Функционирует  Пункт </a:t>
            </a:r>
            <a:r>
              <a:rPr lang="ru-RU" sz="20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проката предметов первой необходимости для детей от 0 до 3-х лет «Малышок». </a:t>
            </a:r>
            <a:endParaRPr lang="ru-RU" sz="20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Услуги оказываются бесплатно.</a:t>
            </a:r>
            <a:endParaRPr lang="ru-RU" sz="2000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pPr algn="ctr"/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 </a:t>
            </a:r>
          </a:p>
          <a:p>
            <a:pPr algn="just">
              <a:buFont typeface="Arial" charset="0"/>
              <a:buNone/>
            </a:pP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pic>
        <p:nvPicPr>
          <p:cNvPr id="24585" name="Рисунок 12" descr="C:\Documents and Settings\Причал Надежды\Рабочий стол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60425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6" descr="https://sun9-17.userapi.com/c639130/v639130928/1d991/5bGRk25SV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0190" y="1000108"/>
            <a:ext cx="256381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8"/>
          <p:cNvSpPr txBox="1">
            <a:spLocks/>
          </p:cNvSpPr>
          <p:nvPr/>
        </p:nvSpPr>
        <p:spPr>
          <a:xfrm>
            <a:off x="0" y="116632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9358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>Улучшение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> материально-технической базы и расширение спектра оказываемых услуг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5" name="Picture 3" descr="C:\Users\123\Downloads\Screenshot_9 —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362" y="981501"/>
            <a:ext cx="8566151" cy="1047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3286124"/>
            <a:ext cx="5286412" cy="296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Custom 100">
      <a:dk1>
        <a:sysClr val="windowText" lastClr="000000"/>
      </a:dk1>
      <a:lt1>
        <a:sysClr val="window" lastClr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575757"/>
      </a:accent5>
      <a:accent6>
        <a:srgbClr val="BDD203"/>
      </a:accent6>
      <a:hlink>
        <a:srgbClr val="00A1DE"/>
      </a:hlink>
      <a:folHlink>
        <a:srgbClr val="72C7E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E3C6584C-5B9F-42B5-BE61-DD6E57A7A14A}" vid="{68A91EA8-D95F-4029-9432-3EFF800CC0D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8979</TotalTime>
  <Words>511</Words>
  <Application>Microsoft Office PowerPoint</Application>
  <PresentationFormat>Экран (4:3)</PresentationFormat>
  <Paragraphs>84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Tnushka</dc:creator>
  <cp:lastModifiedBy>Цикалова Анастасия Ивановна</cp:lastModifiedBy>
  <cp:revision>603</cp:revision>
  <cp:lastPrinted>2019-02-22T11:03:34Z</cp:lastPrinted>
  <dcterms:created xsi:type="dcterms:W3CDTF">2017-04-06T06:55:17Z</dcterms:created>
  <dcterms:modified xsi:type="dcterms:W3CDTF">2023-02-03T13:37:21Z</dcterms:modified>
</cp:coreProperties>
</file>