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97" r:id="rId4"/>
    <p:sldId id="287" r:id="rId5"/>
    <p:sldId id="288" r:id="rId6"/>
    <p:sldId id="298" r:id="rId7"/>
    <p:sldId id="259" r:id="rId8"/>
    <p:sldId id="290" r:id="rId9"/>
    <p:sldId id="299" r:id="rId10"/>
    <p:sldId id="300" r:id="rId11"/>
    <p:sldId id="292" r:id="rId12"/>
    <p:sldId id="293" r:id="rId13"/>
    <p:sldId id="291" r:id="rId14"/>
    <p:sldId id="270" r:id="rId15"/>
    <p:sldId id="301" r:id="rId16"/>
    <p:sldId id="295" r:id="rId17"/>
    <p:sldId id="266" r:id="rId18"/>
    <p:sldId id="267" r:id="rId19"/>
  </p:sldIdLst>
  <p:sldSz cx="12192000" cy="6858000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" initials="Д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7BAA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492" y="-8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D49F6-B461-47FB-B5F0-BA0069353C4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120000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93AECFB0-C951-4F3B-B42C-A875E89BA717}">
      <dgm:prSet phldrT="[Текст]" custT="1"/>
      <dgm:spPr>
        <a:solidFill>
          <a:schemeClr val="bg1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  <a:softEdge rad="12700"/>
        </a:effectLst>
      </dgm:spPr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+mj-lt"/>
            </a:rPr>
            <a:t>САЙТЫ </a:t>
          </a:r>
          <a:endParaRPr lang="ru-RU" sz="1200" dirty="0">
            <a:solidFill>
              <a:srgbClr val="002060"/>
            </a:solidFill>
            <a:latin typeface="+mj-lt"/>
          </a:endParaRPr>
        </a:p>
      </dgm:t>
    </dgm:pt>
    <dgm:pt modelId="{8C7A2580-AC29-4775-8BE3-E74819733DE7}" type="parTrans" cxnId="{C67E2488-4221-4B15-ABDF-07BD04B375DE}">
      <dgm:prSet/>
      <dgm:spPr/>
      <dgm:t>
        <a:bodyPr/>
        <a:lstStyle/>
        <a:p>
          <a:endParaRPr lang="ru-RU" sz="1100"/>
        </a:p>
      </dgm:t>
    </dgm:pt>
    <dgm:pt modelId="{7B32ED4D-11CE-48E5-92F8-9D0C0670DC5F}" type="sibTrans" cxnId="{C67E2488-4221-4B15-ABDF-07BD04B375DE}">
      <dgm:prSet/>
      <dgm:spPr/>
      <dgm:t>
        <a:bodyPr/>
        <a:lstStyle/>
        <a:p>
          <a:endParaRPr lang="ru-RU" sz="1100" dirty="0"/>
        </a:p>
      </dgm:t>
    </dgm:pt>
    <dgm:pt modelId="{EDDEC09B-669E-4ACA-86EA-7DE158C88A7F}">
      <dgm:prSet phldrT="[Текст]" custT="1"/>
      <dgm:spPr>
        <a:solidFill>
          <a:schemeClr val="bg1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  <a:softEdge rad="12700"/>
        </a:effectLst>
      </dgm:spPr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+mj-lt"/>
            </a:rPr>
            <a:t>ГАЗЕТЫ</a:t>
          </a:r>
          <a:endParaRPr lang="ru-RU" sz="1200" dirty="0">
            <a:solidFill>
              <a:srgbClr val="002060"/>
            </a:solidFill>
            <a:latin typeface="+mj-lt"/>
          </a:endParaRPr>
        </a:p>
      </dgm:t>
    </dgm:pt>
    <dgm:pt modelId="{7D5BAC47-70C4-44EA-BC15-ECB3DC864809}" type="parTrans" cxnId="{D02A9170-C7C6-41ED-B795-5A6897B4EA26}">
      <dgm:prSet/>
      <dgm:spPr/>
      <dgm:t>
        <a:bodyPr/>
        <a:lstStyle/>
        <a:p>
          <a:endParaRPr lang="ru-RU" sz="1100"/>
        </a:p>
      </dgm:t>
    </dgm:pt>
    <dgm:pt modelId="{BA50B2B5-B0A5-4A24-9D09-F0FB0EF376F9}" type="sibTrans" cxnId="{D02A9170-C7C6-41ED-B795-5A6897B4EA26}">
      <dgm:prSet/>
      <dgm:spPr/>
      <dgm:t>
        <a:bodyPr/>
        <a:lstStyle/>
        <a:p>
          <a:endParaRPr lang="ru-RU" sz="1100" dirty="0"/>
        </a:p>
      </dgm:t>
    </dgm:pt>
    <dgm:pt modelId="{DD81CFA6-695D-4157-B20E-AE8688B220B1}">
      <dgm:prSet phldrT="[Текст]" custT="1"/>
      <dgm:spPr>
        <a:solidFill>
          <a:schemeClr val="bg1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  <a:softEdge rad="12700"/>
        </a:effectLst>
      </dgm:spPr>
      <dgm:t>
        <a:bodyPr/>
        <a:lstStyle/>
        <a:p>
          <a:r>
            <a:rPr lang="ru-RU" sz="1100" dirty="0" smtClean="0">
              <a:solidFill>
                <a:srgbClr val="002060"/>
              </a:solidFill>
              <a:latin typeface="+mj-lt"/>
            </a:rPr>
            <a:t>БУКЛЕТЫ</a:t>
          </a:r>
          <a:endParaRPr lang="ru-RU" sz="1100" dirty="0">
            <a:solidFill>
              <a:srgbClr val="002060"/>
            </a:solidFill>
            <a:latin typeface="+mj-lt"/>
          </a:endParaRPr>
        </a:p>
      </dgm:t>
    </dgm:pt>
    <dgm:pt modelId="{DDA88723-D99C-44DD-98E3-830E875D13F1}" type="parTrans" cxnId="{10218D9B-397B-4EA6-9EBB-4FE34404EE92}">
      <dgm:prSet/>
      <dgm:spPr/>
      <dgm:t>
        <a:bodyPr/>
        <a:lstStyle/>
        <a:p>
          <a:endParaRPr lang="ru-RU" sz="1100"/>
        </a:p>
      </dgm:t>
    </dgm:pt>
    <dgm:pt modelId="{0788B089-EB7B-4779-8EF7-0F25CE8CFD2F}" type="sibTrans" cxnId="{10218D9B-397B-4EA6-9EBB-4FE34404EE92}">
      <dgm:prSet/>
      <dgm:spPr/>
      <dgm:t>
        <a:bodyPr/>
        <a:lstStyle/>
        <a:p>
          <a:endParaRPr lang="ru-RU" sz="1100" dirty="0"/>
        </a:p>
      </dgm:t>
    </dgm:pt>
    <dgm:pt modelId="{515370CA-C6CD-4CA7-9687-428C6DD8E43B}">
      <dgm:prSet phldrT="[Текст]" custT="1"/>
      <dgm:spPr>
        <a:solidFill>
          <a:schemeClr val="bg1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  <a:softEdge rad="12700"/>
        </a:effectLst>
      </dgm:spPr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+mj-lt"/>
            </a:rPr>
            <a:t>ТВ</a:t>
          </a:r>
          <a:endParaRPr lang="ru-RU" sz="1200" dirty="0">
            <a:solidFill>
              <a:srgbClr val="002060"/>
            </a:solidFill>
            <a:latin typeface="+mj-lt"/>
          </a:endParaRPr>
        </a:p>
      </dgm:t>
    </dgm:pt>
    <dgm:pt modelId="{1586C873-A421-4E18-8995-E51530FFA767}" type="parTrans" cxnId="{CC365DA2-E11B-4388-BC92-BD8F1275B3AC}">
      <dgm:prSet/>
      <dgm:spPr/>
      <dgm:t>
        <a:bodyPr/>
        <a:lstStyle/>
        <a:p>
          <a:endParaRPr lang="ru-RU" sz="1100"/>
        </a:p>
      </dgm:t>
    </dgm:pt>
    <dgm:pt modelId="{985B8F08-BCFA-4607-AF87-1705C574C75B}" type="sibTrans" cxnId="{CC365DA2-E11B-4388-BC92-BD8F1275B3AC}">
      <dgm:prSet/>
      <dgm:spPr/>
      <dgm:t>
        <a:bodyPr/>
        <a:lstStyle/>
        <a:p>
          <a:endParaRPr lang="ru-RU" sz="1100" dirty="0"/>
        </a:p>
      </dgm:t>
    </dgm:pt>
    <dgm:pt modelId="{9A7544EE-E88A-430E-866E-CCC6223A714A}">
      <dgm:prSet phldrT="[Текст]" custT="1"/>
      <dgm:spPr>
        <a:solidFill>
          <a:schemeClr val="bg1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  <a:softEdge rad="12700"/>
        </a:effectLst>
      </dgm:spPr>
      <dgm:t>
        <a:bodyPr/>
        <a:lstStyle/>
        <a:p>
          <a:r>
            <a:rPr lang="ru-RU" sz="1100" dirty="0" smtClean="0">
              <a:solidFill>
                <a:srgbClr val="002060"/>
              </a:solidFill>
              <a:latin typeface="+mj-lt"/>
            </a:rPr>
            <a:t>ВСТРЕЧИ</a:t>
          </a:r>
          <a:endParaRPr lang="ru-RU" sz="1100" dirty="0">
            <a:solidFill>
              <a:srgbClr val="002060"/>
            </a:solidFill>
            <a:latin typeface="+mj-lt"/>
          </a:endParaRPr>
        </a:p>
      </dgm:t>
    </dgm:pt>
    <dgm:pt modelId="{5CD35A88-CC00-4EA5-AABC-AF8B070E02F6}" type="parTrans" cxnId="{D671B964-44EC-4F40-96F9-E9F321C20CA0}">
      <dgm:prSet/>
      <dgm:spPr/>
      <dgm:t>
        <a:bodyPr/>
        <a:lstStyle/>
        <a:p>
          <a:endParaRPr lang="ru-RU" sz="1100"/>
        </a:p>
      </dgm:t>
    </dgm:pt>
    <dgm:pt modelId="{AF3A204C-2140-477E-830A-0F16333A4CEC}" type="sibTrans" cxnId="{D671B964-44EC-4F40-96F9-E9F321C20CA0}">
      <dgm:prSet/>
      <dgm:spPr/>
      <dgm:t>
        <a:bodyPr/>
        <a:lstStyle/>
        <a:p>
          <a:endParaRPr lang="ru-RU" sz="1100" dirty="0"/>
        </a:p>
      </dgm:t>
    </dgm:pt>
    <dgm:pt modelId="{464BCED0-901B-4CBE-A395-0C95BA8210E4}">
      <dgm:prSet phldrT="[Текст]" custT="1"/>
      <dgm:spPr>
        <a:solidFill>
          <a:schemeClr val="bg1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  <a:softEdge rad="12700"/>
        </a:effectLst>
      </dgm:spPr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+mj-lt"/>
            </a:rPr>
            <a:t>НПА</a:t>
          </a:r>
          <a:endParaRPr lang="ru-RU" sz="1200" dirty="0">
            <a:solidFill>
              <a:srgbClr val="002060"/>
            </a:solidFill>
            <a:latin typeface="+mj-lt"/>
          </a:endParaRPr>
        </a:p>
      </dgm:t>
    </dgm:pt>
    <dgm:pt modelId="{1CF72AB6-9A0B-4470-AA69-E5F7F52946DE}" type="parTrans" cxnId="{1A9323F7-4BFD-4DF2-8554-91B4CE163A9A}">
      <dgm:prSet/>
      <dgm:spPr/>
      <dgm:t>
        <a:bodyPr/>
        <a:lstStyle/>
        <a:p>
          <a:endParaRPr lang="ru-RU" sz="1100"/>
        </a:p>
      </dgm:t>
    </dgm:pt>
    <dgm:pt modelId="{BD77EF5A-3022-427E-ADA8-832A5D8ED8CD}" type="sibTrans" cxnId="{1A9323F7-4BFD-4DF2-8554-91B4CE163A9A}">
      <dgm:prSet/>
      <dgm:spPr/>
      <dgm:t>
        <a:bodyPr/>
        <a:lstStyle/>
        <a:p>
          <a:endParaRPr lang="ru-RU" sz="1100" dirty="0"/>
        </a:p>
      </dgm:t>
    </dgm:pt>
    <dgm:pt modelId="{FB674E7A-FEF5-4705-AB0C-41578DF260CA}">
      <dgm:prSet phldrT="[Текст]" custT="1"/>
      <dgm:spPr>
        <a:solidFill>
          <a:schemeClr val="bg1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  <a:softEdge rad="12700"/>
        </a:effectLst>
      </dgm:spPr>
      <dgm:t>
        <a:bodyPr/>
        <a:lstStyle/>
        <a:p>
          <a:r>
            <a:rPr lang="ru-RU" sz="1100" dirty="0" smtClean="0">
              <a:solidFill>
                <a:srgbClr val="002060"/>
              </a:solidFill>
              <a:latin typeface="+mj-lt"/>
            </a:rPr>
            <a:t>ПОРТАЛЫ</a:t>
          </a:r>
          <a:endParaRPr lang="ru-RU" sz="1100" dirty="0">
            <a:solidFill>
              <a:srgbClr val="002060"/>
            </a:solidFill>
            <a:latin typeface="+mj-lt"/>
          </a:endParaRPr>
        </a:p>
      </dgm:t>
    </dgm:pt>
    <dgm:pt modelId="{894ACD48-0F7E-4E23-99A6-3FF1DE13480C}" type="parTrans" cxnId="{4B96CD06-5DF4-4C74-86D2-7BB7B2DE133B}">
      <dgm:prSet/>
      <dgm:spPr/>
      <dgm:t>
        <a:bodyPr/>
        <a:lstStyle/>
        <a:p>
          <a:endParaRPr lang="ru-RU" sz="1100"/>
        </a:p>
      </dgm:t>
    </dgm:pt>
    <dgm:pt modelId="{16A8FD2F-FECB-4F2F-8D4E-CA906578A438}" type="sibTrans" cxnId="{4B96CD06-5DF4-4C74-86D2-7BB7B2DE133B}">
      <dgm:prSet/>
      <dgm:spPr/>
      <dgm:t>
        <a:bodyPr/>
        <a:lstStyle/>
        <a:p>
          <a:endParaRPr lang="ru-RU" sz="1100" dirty="0"/>
        </a:p>
      </dgm:t>
    </dgm:pt>
    <dgm:pt modelId="{50F303E5-4D9B-4972-98D6-CFD60CB852B5}">
      <dgm:prSet phldrT="[Текст]" custT="1"/>
      <dgm:spPr>
        <a:solidFill>
          <a:schemeClr val="bg1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  <a:softEdge rad="12700"/>
        </a:effectLst>
      </dgm:spPr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+mj-lt"/>
            </a:rPr>
            <a:t>РАДИО</a:t>
          </a:r>
          <a:endParaRPr lang="ru-RU" sz="1200" dirty="0">
            <a:solidFill>
              <a:srgbClr val="002060"/>
            </a:solidFill>
            <a:latin typeface="+mj-lt"/>
          </a:endParaRPr>
        </a:p>
      </dgm:t>
    </dgm:pt>
    <dgm:pt modelId="{3AE559C1-CCF9-4DBB-A5CB-6698BE790D77}" type="parTrans" cxnId="{AFA92FEA-45CB-4234-9A89-E8DF170C81B4}">
      <dgm:prSet/>
      <dgm:spPr/>
      <dgm:t>
        <a:bodyPr/>
        <a:lstStyle/>
        <a:p>
          <a:endParaRPr lang="ru-RU" sz="1100"/>
        </a:p>
      </dgm:t>
    </dgm:pt>
    <dgm:pt modelId="{C1B5C2C7-24F5-4647-B275-8DE3A58763A9}" type="sibTrans" cxnId="{AFA92FEA-45CB-4234-9A89-E8DF170C81B4}">
      <dgm:prSet/>
      <dgm:spPr/>
      <dgm:t>
        <a:bodyPr/>
        <a:lstStyle/>
        <a:p>
          <a:endParaRPr lang="ru-RU" sz="1100" dirty="0"/>
        </a:p>
      </dgm:t>
    </dgm:pt>
    <dgm:pt modelId="{D705C720-0984-4D05-A05F-47B618531A48}" type="pres">
      <dgm:prSet presAssocID="{D6FD49F6-B461-47FB-B5F0-BA0069353C4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D215F0-B33C-4191-9E21-2C281C641DA0}" type="pres">
      <dgm:prSet presAssocID="{93AECFB0-C951-4F3B-B42C-A875E89BA717}" presName="node" presStyleLbl="node1" presStyleIdx="0" presStyleCnt="8" custRadScaleRad="99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65FA8-DE3F-4818-8F18-BE0ABAF24586}" type="pres">
      <dgm:prSet presAssocID="{93AECFB0-C951-4F3B-B42C-A875E89BA717}" presName="spNode" presStyleCnt="0"/>
      <dgm:spPr/>
    </dgm:pt>
    <dgm:pt modelId="{CFD0F05E-0982-4A4E-A186-BA41716C75C2}" type="pres">
      <dgm:prSet presAssocID="{7B32ED4D-11CE-48E5-92F8-9D0C0670DC5F}" presName="sibTrans" presStyleLbl="sibTrans1D1" presStyleIdx="0" presStyleCnt="8"/>
      <dgm:spPr/>
      <dgm:t>
        <a:bodyPr/>
        <a:lstStyle/>
        <a:p>
          <a:endParaRPr lang="ru-RU"/>
        </a:p>
      </dgm:t>
    </dgm:pt>
    <dgm:pt modelId="{43670B4E-549D-41D1-B24C-3E3C7B160051}" type="pres">
      <dgm:prSet presAssocID="{EDDEC09B-669E-4ACA-86EA-7DE158C88A7F}" presName="node" presStyleLbl="node1" presStyleIdx="1" presStyleCnt="8" custRadScaleRad="99583" custRadScaleInc="2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864FF-9944-4573-820A-DA1053E489ED}" type="pres">
      <dgm:prSet presAssocID="{EDDEC09B-669E-4ACA-86EA-7DE158C88A7F}" presName="spNode" presStyleCnt="0"/>
      <dgm:spPr/>
    </dgm:pt>
    <dgm:pt modelId="{0221F282-B913-4999-9D78-00F2A0D31289}" type="pres">
      <dgm:prSet presAssocID="{BA50B2B5-B0A5-4A24-9D09-F0FB0EF376F9}" presName="sibTrans" presStyleLbl="sibTrans1D1" presStyleIdx="1" presStyleCnt="8"/>
      <dgm:spPr/>
      <dgm:t>
        <a:bodyPr/>
        <a:lstStyle/>
        <a:p>
          <a:endParaRPr lang="ru-RU"/>
        </a:p>
      </dgm:t>
    </dgm:pt>
    <dgm:pt modelId="{C21B6477-B4B2-4544-80D9-9C37B262F2DE}" type="pres">
      <dgm:prSet presAssocID="{FB674E7A-FEF5-4705-AB0C-41578DF260C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DFA72-7B40-4D0F-BBED-6B4D811F86FA}" type="pres">
      <dgm:prSet presAssocID="{FB674E7A-FEF5-4705-AB0C-41578DF260CA}" presName="spNode" presStyleCnt="0"/>
      <dgm:spPr/>
    </dgm:pt>
    <dgm:pt modelId="{1B11F6FD-4BE7-437A-97B9-A653A73C9F5A}" type="pres">
      <dgm:prSet presAssocID="{16A8FD2F-FECB-4F2F-8D4E-CA906578A438}" presName="sibTrans" presStyleLbl="sibTrans1D1" presStyleIdx="2" presStyleCnt="8"/>
      <dgm:spPr/>
      <dgm:t>
        <a:bodyPr/>
        <a:lstStyle/>
        <a:p>
          <a:endParaRPr lang="ru-RU"/>
        </a:p>
      </dgm:t>
    </dgm:pt>
    <dgm:pt modelId="{B26E5CC4-CACB-4241-8B75-555143D63CB5}" type="pres">
      <dgm:prSet presAssocID="{DD81CFA6-695D-4157-B20E-AE8688B220B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55784-4AB4-4D52-A29F-F5829034C220}" type="pres">
      <dgm:prSet presAssocID="{DD81CFA6-695D-4157-B20E-AE8688B220B1}" presName="spNode" presStyleCnt="0"/>
      <dgm:spPr/>
    </dgm:pt>
    <dgm:pt modelId="{ADAB940B-6E39-4B78-A9DF-1D852C27A078}" type="pres">
      <dgm:prSet presAssocID="{0788B089-EB7B-4779-8EF7-0F25CE8CFD2F}" presName="sibTrans" presStyleLbl="sibTrans1D1" presStyleIdx="3" presStyleCnt="8"/>
      <dgm:spPr/>
      <dgm:t>
        <a:bodyPr/>
        <a:lstStyle/>
        <a:p>
          <a:endParaRPr lang="ru-RU"/>
        </a:p>
      </dgm:t>
    </dgm:pt>
    <dgm:pt modelId="{30246F3D-2C46-42BD-A0A1-3081A92C0CAD}" type="pres">
      <dgm:prSet presAssocID="{515370CA-C6CD-4CA7-9687-428C6DD8E43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3F09A-4083-49FA-B6B8-B5F276DF698E}" type="pres">
      <dgm:prSet presAssocID="{515370CA-C6CD-4CA7-9687-428C6DD8E43B}" presName="spNode" presStyleCnt="0"/>
      <dgm:spPr/>
    </dgm:pt>
    <dgm:pt modelId="{93681C1A-A973-4228-B71F-4AB59C2A8E11}" type="pres">
      <dgm:prSet presAssocID="{985B8F08-BCFA-4607-AF87-1705C574C75B}" presName="sibTrans" presStyleLbl="sibTrans1D1" presStyleIdx="4" presStyleCnt="8"/>
      <dgm:spPr/>
      <dgm:t>
        <a:bodyPr/>
        <a:lstStyle/>
        <a:p>
          <a:endParaRPr lang="ru-RU"/>
        </a:p>
      </dgm:t>
    </dgm:pt>
    <dgm:pt modelId="{FA146F8C-52B3-4ED4-BCF1-600760B48211}" type="pres">
      <dgm:prSet presAssocID="{50F303E5-4D9B-4972-98D6-CFD60CB852B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273F4-FBE7-4AA1-89D7-E716390CDCB6}" type="pres">
      <dgm:prSet presAssocID="{50F303E5-4D9B-4972-98D6-CFD60CB852B5}" presName="spNode" presStyleCnt="0"/>
      <dgm:spPr/>
    </dgm:pt>
    <dgm:pt modelId="{A850C541-2B1C-4331-8948-96F845250FCC}" type="pres">
      <dgm:prSet presAssocID="{C1B5C2C7-24F5-4647-B275-8DE3A58763A9}" presName="sibTrans" presStyleLbl="sibTrans1D1" presStyleIdx="5" presStyleCnt="8"/>
      <dgm:spPr/>
      <dgm:t>
        <a:bodyPr/>
        <a:lstStyle/>
        <a:p>
          <a:endParaRPr lang="ru-RU"/>
        </a:p>
      </dgm:t>
    </dgm:pt>
    <dgm:pt modelId="{3CE43A8E-83E8-4E18-B5CC-61D25551122E}" type="pres">
      <dgm:prSet presAssocID="{464BCED0-901B-4CBE-A395-0C95BA8210E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EE03A-0FA9-42E5-B0D0-29AA9693F19C}" type="pres">
      <dgm:prSet presAssocID="{464BCED0-901B-4CBE-A395-0C95BA8210E4}" presName="spNode" presStyleCnt="0"/>
      <dgm:spPr/>
    </dgm:pt>
    <dgm:pt modelId="{D8D9FDDE-AC66-45DB-B730-7E772B24C417}" type="pres">
      <dgm:prSet presAssocID="{BD77EF5A-3022-427E-ADA8-832A5D8ED8C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202ADB1-DAA9-4C20-B441-E91EAC3C936F}" type="pres">
      <dgm:prSet presAssocID="{9A7544EE-E88A-430E-866E-CCC6223A714A}" presName="node" presStyleLbl="node1" presStyleIdx="7" presStyleCnt="8" custRadScaleRad="99583" custRadScaleInc="-2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B4924-6A93-44E5-85CB-D3C7DB42DD3D}" type="pres">
      <dgm:prSet presAssocID="{9A7544EE-E88A-430E-866E-CCC6223A714A}" presName="spNode" presStyleCnt="0"/>
      <dgm:spPr/>
    </dgm:pt>
    <dgm:pt modelId="{5A67EAE8-AB41-4B13-8C50-1DC0D30BCD3E}" type="pres">
      <dgm:prSet presAssocID="{AF3A204C-2140-477E-830A-0F16333A4CEC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94BCDB8D-3731-423F-BDA3-54F0F09C38B3}" type="presOf" srcId="{16A8FD2F-FECB-4F2F-8D4E-CA906578A438}" destId="{1B11F6FD-4BE7-437A-97B9-A653A73C9F5A}" srcOrd="0" destOrd="0" presId="urn:microsoft.com/office/officeart/2005/8/layout/cycle6"/>
    <dgm:cxn modelId="{85F7F1E3-E3E4-4587-8169-19C4394D041E}" type="presOf" srcId="{0788B089-EB7B-4779-8EF7-0F25CE8CFD2F}" destId="{ADAB940B-6E39-4B78-A9DF-1D852C27A078}" srcOrd="0" destOrd="0" presId="urn:microsoft.com/office/officeart/2005/8/layout/cycle6"/>
    <dgm:cxn modelId="{4B96CD06-5DF4-4C74-86D2-7BB7B2DE133B}" srcId="{D6FD49F6-B461-47FB-B5F0-BA0069353C46}" destId="{FB674E7A-FEF5-4705-AB0C-41578DF260CA}" srcOrd="2" destOrd="0" parTransId="{894ACD48-0F7E-4E23-99A6-3FF1DE13480C}" sibTransId="{16A8FD2F-FECB-4F2F-8D4E-CA906578A438}"/>
    <dgm:cxn modelId="{1A9323F7-4BFD-4DF2-8554-91B4CE163A9A}" srcId="{D6FD49F6-B461-47FB-B5F0-BA0069353C46}" destId="{464BCED0-901B-4CBE-A395-0C95BA8210E4}" srcOrd="6" destOrd="0" parTransId="{1CF72AB6-9A0B-4470-AA69-E5F7F52946DE}" sibTransId="{BD77EF5A-3022-427E-ADA8-832A5D8ED8CD}"/>
    <dgm:cxn modelId="{A98048DC-628A-4CF9-B395-D86F88AFFC66}" type="presOf" srcId="{515370CA-C6CD-4CA7-9687-428C6DD8E43B}" destId="{30246F3D-2C46-42BD-A0A1-3081A92C0CAD}" srcOrd="0" destOrd="0" presId="urn:microsoft.com/office/officeart/2005/8/layout/cycle6"/>
    <dgm:cxn modelId="{D02A9170-C7C6-41ED-B795-5A6897B4EA26}" srcId="{D6FD49F6-B461-47FB-B5F0-BA0069353C46}" destId="{EDDEC09B-669E-4ACA-86EA-7DE158C88A7F}" srcOrd="1" destOrd="0" parTransId="{7D5BAC47-70C4-44EA-BC15-ECB3DC864809}" sibTransId="{BA50B2B5-B0A5-4A24-9D09-F0FB0EF376F9}"/>
    <dgm:cxn modelId="{C67E2488-4221-4B15-ABDF-07BD04B375DE}" srcId="{D6FD49F6-B461-47FB-B5F0-BA0069353C46}" destId="{93AECFB0-C951-4F3B-B42C-A875E89BA717}" srcOrd="0" destOrd="0" parTransId="{8C7A2580-AC29-4775-8BE3-E74819733DE7}" sibTransId="{7B32ED4D-11CE-48E5-92F8-9D0C0670DC5F}"/>
    <dgm:cxn modelId="{FCB5218F-9F09-42E2-B0B0-2AF4FE88A362}" type="presOf" srcId="{D6FD49F6-B461-47FB-B5F0-BA0069353C46}" destId="{D705C720-0984-4D05-A05F-47B618531A48}" srcOrd="0" destOrd="0" presId="urn:microsoft.com/office/officeart/2005/8/layout/cycle6"/>
    <dgm:cxn modelId="{9B805DB6-4170-4135-9297-0BE51AF80EE7}" type="presOf" srcId="{AF3A204C-2140-477E-830A-0F16333A4CEC}" destId="{5A67EAE8-AB41-4B13-8C50-1DC0D30BCD3E}" srcOrd="0" destOrd="0" presId="urn:microsoft.com/office/officeart/2005/8/layout/cycle6"/>
    <dgm:cxn modelId="{188821AD-1698-4E2E-B459-D5977D22D1F4}" type="presOf" srcId="{FB674E7A-FEF5-4705-AB0C-41578DF260CA}" destId="{C21B6477-B4B2-4544-80D9-9C37B262F2DE}" srcOrd="0" destOrd="0" presId="urn:microsoft.com/office/officeart/2005/8/layout/cycle6"/>
    <dgm:cxn modelId="{CC365DA2-E11B-4388-BC92-BD8F1275B3AC}" srcId="{D6FD49F6-B461-47FB-B5F0-BA0069353C46}" destId="{515370CA-C6CD-4CA7-9687-428C6DD8E43B}" srcOrd="4" destOrd="0" parTransId="{1586C873-A421-4E18-8995-E51530FFA767}" sibTransId="{985B8F08-BCFA-4607-AF87-1705C574C75B}"/>
    <dgm:cxn modelId="{1536DFFD-3F91-4A19-9E00-726156B0E869}" type="presOf" srcId="{BD77EF5A-3022-427E-ADA8-832A5D8ED8CD}" destId="{D8D9FDDE-AC66-45DB-B730-7E772B24C417}" srcOrd="0" destOrd="0" presId="urn:microsoft.com/office/officeart/2005/8/layout/cycle6"/>
    <dgm:cxn modelId="{D671B964-44EC-4F40-96F9-E9F321C20CA0}" srcId="{D6FD49F6-B461-47FB-B5F0-BA0069353C46}" destId="{9A7544EE-E88A-430E-866E-CCC6223A714A}" srcOrd="7" destOrd="0" parTransId="{5CD35A88-CC00-4EA5-AABC-AF8B070E02F6}" sibTransId="{AF3A204C-2140-477E-830A-0F16333A4CEC}"/>
    <dgm:cxn modelId="{AFA92FEA-45CB-4234-9A89-E8DF170C81B4}" srcId="{D6FD49F6-B461-47FB-B5F0-BA0069353C46}" destId="{50F303E5-4D9B-4972-98D6-CFD60CB852B5}" srcOrd="5" destOrd="0" parTransId="{3AE559C1-CCF9-4DBB-A5CB-6698BE790D77}" sibTransId="{C1B5C2C7-24F5-4647-B275-8DE3A58763A9}"/>
    <dgm:cxn modelId="{DE126CF4-C168-44A5-A8E5-D5A0D1394991}" type="presOf" srcId="{9A7544EE-E88A-430E-866E-CCC6223A714A}" destId="{B202ADB1-DAA9-4C20-B441-E91EAC3C936F}" srcOrd="0" destOrd="0" presId="urn:microsoft.com/office/officeart/2005/8/layout/cycle6"/>
    <dgm:cxn modelId="{0703E815-FB39-45CA-A957-1DD9CBD8F90C}" type="presOf" srcId="{C1B5C2C7-24F5-4647-B275-8DE3A58763A9}" destId="{A850C541-2B1C-4331-8948-96F845250FCC}" srcOrd="0" destOrd="0" presId="urn:microsoft.com/office/officeart/2005/8/layout/cycle6"/>
    <dgm:cxn modelId="{10218D9B-397B-4EA6-9EBB-4FE34404EE92}" srcId="{D6FD49F6-B461-47FB-B5F0-BA0069353C46}" destId="{DD81CFA6-695D-4157-B20E-AE8688B220B1}" srcOrd="3" destOrd="0" parTransId="{DDA88723-D99C-44DD-98E3-830E875D13F1}" sibTransId="{0788B089-EB7B-4779-8EF7-0F25CE8CFD2F}"/>
    <dgm:cxn modelId="{8803C235-CD1B-4AD8-8BAF-5C42CBD989E1}" type="presOf" srcId="{464BCED0-901B-4CBE-A395-0C95BA8210E4}" destId="{3CE43A8E-83E8-4E18-B5CC-61D25551122E}" srcOrd="0" destOrd="0" presId="urn:microsoft.com/office/officeart/2005/8/layout/cycle6"/>
    <dgm:cxn modelId="{57C34563-91F1-486E-A5AF-A8784B50D884}" type="presOf" srcId="{DD81CFA6-695D-4157-B20E-AE8688B220B1}" destId="{B26E5CC4-CACB-4241-8B75-555143D63CB5}" srcOrd="0" destOrd="0" presId="urn:microsoft.com/office/officeart/2005/8/layout/cycle6"/>
    <dgm:cxn modelId="{CB28BD03-44A3-42A7-AA3A-3B2B13759923}" type="presOf" srcId="{50F303E5-4D9B-4972-98D6-CFD60CB852B5}" destId="{FA146F8C-52B3-4ED4-BCF1-600760B48211}" srcOrd="0" destOrd="0" presId="urn:microsoft.com/office/officeart/2005/8/layout/cycle6"/>
    <dgm:cxn modelId="{ADB11415-FA45-464D-B55E-9651F082A698}" type="presOf" srcId="{EDDEC09B-669E-4ACA-86EA-7DE158C88A7F}" destId="{43670B4E-549D-41D1-B24C-3E3C7B160051}" srcOrd="0" destOrd="0" presId="urn:microsoft.com/office/officeart/2005/8/layout/cycle6"/>
    <dgm:cxn modelId="{00B17756-E8BA-4D0E-BA78-F1D805386556}" type="presOf" srcId="{BA50B2B5-B0A5-4A24-9D09-F0FB0EF376F9}" destId="{0221F282-B913-4999-9D78-00F2A0D31289}" srcOrd="0" destOrd="0" presId="urn:microsoft.com/office/officeart/2005/8/layout/cycle6"/>
    <dgm:cxn modelId="{E5C22195-2BF3-483C-881B-E84A889790AD}" type="presOf" srcId="{985B8F08-BCFA-4607-AF87-1705C574C75B}" destId="{93681C1A-A973-4228-B71F-4AB59C2A8E11}" srcOrd="0" destOrd="0" presId="urn:microsoft.com/office/officeart/2005/8/layout/cycle6"/>
    <dgm:cxn modelId="{4A627484-FB18-42C1-9E82-AF1BEDE912C4}" type="presOf" srcId="{93AECFB0-C951-4F3B-B42C-A875E89BA717}" destId="{36D215F0-B33C-4191-9E21-2C281C641DA0}" srcOrd="0" destOrd="0" presId="urn:microsoft.com/office/officeart/2005/8/layout/cycle6"/>
    <dgm:cxn modelId="{AE671039-D472-47A8-8032-0FE6176DCE38}" type="presOf" srcId="{7B32ED4D-11CE-48E5-92F8-9D0C0670DC5F}" destId="{CFD0F05E-0982-4A4E-A186-BA41716C75C2}" srcOrd="0" destOrd="0" presId="urn:microsoft.com/office/officeart/2005/8/layout/cycle6"/>
    <dgm:cxn modelId="{E1A2FF01-E7D6-4586-9BB8-1CC8422E31B5}" type="presParOf" srcId="{D705C720-0984-4D05-A05F-47B618531A48}" destId="{36D215F0-B33C-4191-9E21-2C281C641DA0}" srcOrd="0" destOrd="0" presId="urn:microsoft.com/office/officeart/2005/8/layout/cycle6"/>
    <dgm:cxn modelId="{E3A9441C-F73E-4E17-935F-ECA11605EF93}" type="presParOf" srcId="{D705C720-0984-4D05-A05F-47B618531A48}" destId="{14F65FA8-DE3F-4818-8F18-BE0ABAF24586}" srcOrd="1" destOrd="0" presId="urn:microsoft.com/office/officeart/2005/8/layout/cycle6"/>
    <dgm:cxn modelId="{B8D64EC7-54E9-4E5C-958A-DC9C6293DAC9}" type="presParOf" srcId="{D705C720-0984-4D05-A05F-47B618531A48}" destId="{CFD0F05E-0982-4A4E-A186-BA41716C75C2}" srcOrd="2" destOrd="0" presId="urn:microsoft.com/office/officeart/2005/8/layout/cycle6"/>
    <dgm:cxn modelId="{0A22EC6F-B584-4C41-914B-816644F47334}" type="presParOf" srcId="{D705C720-0984-4D05-A05F-47B618531A48}" destId="{43670B4E-549D-41D1-B24C-3E3C7B160051}" srcOrd="3" destOrd="0" presId="urn:microsoft.com/office/officeart/2005/8/layout/cycle6"/>
    <dgm:cxn modelId="{70474541-FA10-4963-8EB4-934326CCE647}" type="presParOf" srcId="{D705C720-0984-4D05-A05F-47B618531A48}" destId="{C3B864FF-9944-4573-820A-DA1053E489ED}" srcOrd="4" destOrd="0" presId="urn:microsoft.com/office/officeart/2005/8/layout/cycle6"/>
    <dgm:cxn modelId="{8F225C54-8B7F-40C5-8F4E-C4F27042C339}" type="presParOf" srcId="{D705C720-0984-4D05-A05F-47B618531A48}" destId="{0221F282-B913-4999-9D78-00F2A0D31289}" srcOrd="5" destOrd="0" presId="urn:microsoft.com/office/officeart/2005/8/layout/cycle6"/>
    <dgm:cxn modelId="{B1F5805C-F0DF-4E4C-A38C-12AD6ECC8F2A}" type="presParOf" srcId="{D705C720-0984-4D05-A05F-47B618531A48}" destId="{C21B6477-B4B2-4544-80D9-9C37B262F2DE}" srcOrd="6" destOrd="0" presId="urn:microsoft.com/office/officeart/2005/8/layout/cycle6"/>
    <dgm:cxn modelId="{91827FAA-6339-4914-A2EE-632180174523}" type="presParOf" srcId="{D705C720-0984-4D05-A05F-47B618531A48}" destId="{C0ADFA72-7B40-4D0F-BBED-6B4D811F86FA}" srcOrd="7" destOrd="0" presId="urn:microsoft.com/office/officeart/2005/8/layout/cycle6"/>
    <dgm:cxn modelId="{748E5B68-D45C-4D5F-8BFA-A428A3EF5160}" type="presParOf" srcId="{D705C720-0984-4D05-A05F-47B618531A48}" destId="{1B11F6FD-4BE7-437A-97B9-A653A73C9F5A}" srcOrd="8" destOrd="0" presId="urn:microsoft.com/office/officeart/2005/8/layout/cycle6"/>
    <dgm:cxn modelId="{205C5346-A332-4F24-836E-93EF0F53D1F6}" type="presParOf" srcId="{D705C720-0984-4D05-A05F-47B618531A48}" destId="{B26E5CC4-CACB-4241-8B75-555143D63CB5}" srcOrd="9" destOrd="0" presId="urn:microsoft.com/office/officeart/2005/8/layout/cycle6"/>
    <dgm:cxn modelId="{7F0DD1FD-D4C8-463B-A4BC-E2C3F33FC1E0}" type="presParOf" srcId="{D705C720-0984-4D05-A05F-47B618531A48}" destId="{83C55784-4AB4-4D52-A29F-F5829034C220}" srcOrd="10" destOrd="0" presId="urn:microsoft.com/office/officeart/2005/8/layout/cycle6"/>
    <dgm:cxn modelId="{8335B0CF-52A9-41B3-A843-87029C3F6495}" type="presParOf" srcId="{D705C720-0984-4D05-A05F-47B618531A48}" destId="{ADAB940B-6E39-4B78-A9DF-1D852C27A078}" srcOrd="11" destOrd="0" presId="urn:microsoft.com/office/officeart/2005/8/layout/cycle6"/>
    <dgm:cxn modelId="{031400AC-4266-41CB-BE32-31770E855198}" type="presParOf" srcId="{D705C720-0984-4D05-A05F-47B618531A48}" destId="{30246F3D-2C46-42BD-A0A1-3081A92C0CAD}" srcOrd="12" destOrd="0" presId="urn:microsoft.com/office/officeart/2005/8/layout/cycle6"/>
    <dgm:cxn modelId="{31BEB33E-2FC9-41AC-B47C-2FBBBAC1217A}" type="presParOf" srcId="{D705C720-0984-4D05-A05F-47B618531A48}" destId="{27C3F09A-4083-49FA-B6B8-B5F276DF698E}" srcOrd="13" destOrd="0" presId="urn:microsoft.com/office/officeart/2005/8/layout/cycle6"/>
    <dgm:cxn modelId="{6A1225EC-F298-4229-9B93-DFE27EFA372B}" type="presParOf" srcId="{D705C720-0984-4D05-A05F-47B618531A48}" destId="{93681C1A-A973-4228-B71F-4AB59C2A8E11}" srcOrd="14" destOrd="0" presId="urn:microsoft.com/office/officeart/2005/8/layout/cycle6"/>
    <dgm:cxn modelId="{5506A104-4E62-46DB-A072-643EFD63D5E7}" type="presParOf" srcId="{D705C720-0984-4D05-A05F-47B618531A48}" destId="{FA146F8C-52B3-4ED4-BCF1-600760B48211}" srcOrd="15" destOrd="0" presId="urn:microsoft.com/office/officeart/2005/8/layout/cycle6"/>
    <dgm:cxn modelId="{A25BDCB2-9537-4E5C-8AB9-23ADD6051EB3}" type="presParOf" srcId="{D705C720-0984-4D05-A05F-47B618531A48}" destId="{72B273F4-FBE7-4AA1-89D7-E716390CDCB6}" srcOrd="16" destOrd="0" presId="urn:microsoft.com/office/officeart/2005/8/layout/cycle6"/>
    <dgm:cxn modelId="{0F75A93A-2580-4173-B560-33E54C26117F}" type="presParOf" srcId="{D705C720-0984-4D05-A05F-47B618531A48}" destId="{A850C541-2B1C-4331-8948-96F845250FCC}" srcOrd="17" destOrd="0" presId="urn:microsoft.com/office/officeart/2005/8/layout/cycle6"/>
    <dgm:cxn modelId="{00D0A787-A4F4-4B60-8661-18B80E1BEE7C}" type="presParOf" srcId="{D705C720-0984-4D05-A05F-47B618531A48}" destId="{3CE43A8E-83E8-4E18-B5CC-61D25551122E}" srcOrd="18" destOrd="0" presId="urn:microsoft.com/office/officeart/2005/8/layout/cycle6"/>
    <dgm:cxn modelId="{B72B0569-9257-4E7E-8076-938067E52327}" type="presParOf" srcId="{D705C720-0984-4D05-A05F-47B618531A48}" destId="{612EE03A-0FA9-42E5-B0D0-29AA9693F19C}" srcOrd="19" destOrd="0" presId="urn:microsoft.com/office/officeart/2005/8/layout/cycle6"/>
    <dgm:cxn modelId="{F7E6C1A1-F72A-4B06-AF50-D8F3BDB5147E}" type="presParOf" srcId="{D705C720-0984-4D05-A05F-47B618531A48}" destId="{D8D9FDDE-AC66-45DB-B730-7E772B24C417}" srcOrd="20" destOrd="0" presId="urn:microsoft.com/office/officeart/2005/8/layout/cycle6"/>
    <dgm:cxn modelId="{DB5919AC-6C17-417D-8CEA-D13061B15A16}" type="presParOf" srcId="{D705C720-0984-4D05-A05F-47B618531A48}" destId="{B202ADB1-DAA9-4C20-B441-E91EAC3C936F}" srcOrd="21" destOrd="0" presId="urn:microsoft.com/office/officeart/2005/8/layout/cycle6"/>
    <dgm:cxn modelId="{8AB41664-1169-455E-B934-A6941F143934}" type="presParOf" srcId="{D705C720-0984-4D05-A05F-47B618531A48}" destId="{382B4924-6A93-44E5-85CB-D3C7DB42DD3D}" srcOrd="22" destOrd="0" presId="urn:microsoft.com/office/officeart/2005/8/layout/cycle6"/>
    <dgm:cxn modelId="{49461C3A-9630-47E9-BCBD-83B2D63DB201}" type="presParOf" srcId="{D705C720-0984-4D05-A05F-47B618531A48}" destId="{5A67EAE8-AB41-4B13-8C50-1DC0D30BCD3E}" srcOrd="23" destOrd="0" presId="urn:microsoft.com/office/officeart/2005/8/layout/cycle6"/>
  </dgm:cxnLst>
  <dgm:bg>
    <a:effectLst>
      <a:softEdge rad="12700"/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7A337-5563-4106-9FEB-BC66C5FEDD4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</dgm:spPr>
      <dgm:t>
        <a:bodyPr/>
        <a:lstStyle/>
        <a:p>
          <a:endParaRPr lang="ru-RU"/>
        </a:p>
      </dgm:t>
    </dgm:pt>
    <dgm:pt modelId="{A876A124-D6F3-453F-8354-ECE6BF244CDD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ru-RU" sz="1200" b="0" dirty="0" smtClean="0">
              <a:solidFill>
                <a:schemeClr val="tx2"/>
              </a:solidFill>
              <a:latin typeface="+mj-lt"/>
            </a:rPr>
            <a:t>ОРГАНЫ ВЛАСТИ: УСЛУГИ</a:t>
          </a:r>
          <a:endParaRPr lang="ru-RU" sz="1200" b="0" dirty="0">
            <a:solidFill>
              <a:schemeClr val="tx2"/>
            </a:solidFill>
            <a:latin typeface="+mj-lt"/>
          </a:endParaRPr>
        </a:p>
      </dgm:t>
    </dgm:pt>
    <dgm:pt modelId="{CCD3B91F-FEDF-498A-97A1-9888CC335DCF}" type="parTrans" cxnId="{516C3862-495A-4E2A-A8A0-8E0B2611B808}">
      <dgm:prSet/>
      <dgm:spPr/>
      <dgm:t>
        <a:bodyPr/>
        <a:lstStyle/>
        <a:p>
          <a:endParaRPr lang="ru-RU"/>
        </a:p>
      </dgm:t>
    </dgm:pt>
    <dgm:pt modelId="{8DE1DFEF-E931-4716-9650-FAF8AD128232}" type="sibTrans" cxnId="{516C3862-495A-4E2A-A8A0-8E0B2611B808}">
      <dgm:prSet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ru-RU" dirty="0"/>
        </a:p>
      </dgm:t>
    </dgm:pt>
    <dgm:pt modelId="{3445696E-7A4B-4BEB-9AF8-DF881DEC8B30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ru-RU" sz="1200" b="0" dirty="0" smtClean="0">
              <a:solidFill>
                <a:schemeClr val="tx2"/>
              </a:solidFill>
              <a:latin typeface="+mj-lt"/>
            </a:rPr>
            <a:t>ОБЩЕСТВЕННЫЕ ОБЪЕДИНЕНИЯ: ПОДДЕРЖКА И ЛОББИРОВАНИЕ </a:t>
          </a:r>
          <a:endParaRPr lang="ru-RU" sz="1200" b="0" dirty="0">
            <a:solidFill>
              <a:schemeClr val="tx2"/>
            </a:solidFill>
            <a:latin typeface="+mj-lt"/>
          </a:endParaRPr>
        </a:p>
      </dgm:t>
    </dgm:pt>
    <dgm:pt modelId="{C7F038C7-CE94-411A-B0A7-B9D18035B5A3}" type="parTrans" cxnId="{F2F508B6-BD2E-4814-9760-E7D7449E9FFE}">
      <dgm:prSet/>
      <dgm:spPr/>
      <dgm:t>
        <a:bodyPr/>
        <a:lstStyle/>
        <a:p>
          <a:endParaRPr lang="ru-RU"/>
        </a:p>
      </dgm:t>
    </dgm:pt>
    <dgm:pt modelId="{CD9E9BDB-FFBC-4B45-BB22-1328037A148C}" type="sibTrans" cxnId="{F2F508B6-BD2E-4814-9760-E7D7449E9FFE}">
      <dgm:prSet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ru-RU" dirty="0"/>
        </a:p>
      </dgm:t>
    </dgm:pt>
    <dgm:pt modelId="{F00F8F6F-6A2E-4122-A1AD-3A73D55770B6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ru-RU" sz="1200" b="0" dirty="0" smtClean="0">
              <a:solidFill>
                <a:schemeClr val="tx2"/>
              </a:solidFill>
              <a:latin typeface="+mj-lt"/>
            </a:rPr>
            <a:t>ЧАСТНЫЙ СЕКТОР: УСЛУГИ ДЛЯ РАЗВИТИЯ БИЗНЕСА</a:t>
          </a:r>
          <a:endParaRPr lang="ru-RU" sz="1200" b="0" dirty="0">
            <a:solidFill>
              <a:schemeClr val="tx2"/>
            </a:solidFill>
            <a:latin typeface="+mj-lt"/>
          </a:endParaRPr>
        </a:p>
      </dgm:t>
    </dgm:pt>
    <dgm:pt modelId="{1093EBF0-DCEB-49CD-AD76-4A5383774C34}" type="parTrans" cxnId="{9A38A2A6-BA12-417F-859D-F860B807EF6A}">
      <dgm:prSet/>
      <dgm:spPr/>
      <dgm:t>
        <a:bodyPr/>
        <a:lstStyle/>
        <a:p>
          <a:endParaRPr lang="ru-RU"/>
        </a:p>
      </dgm:t>
    </dgm:pt>
    <dgm:pt modelId="{A7C46B55-04B8-41C8-8335-C7621AF98FB0}" type="sibTrans" cxnId="{9A38A2A6-BA12-417F-859D-F860B807EF6A}">
      <dgm:prSet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ru-RU" dirty="0"/>
        </a:p>
      </dgm:t>
    </dgm:pt>
    <dgm:pt modelId="{CE149513-EF67-4EF9-95CE-544F06CC7A80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ru-RU" sz="1200" b="0" dirty="0" smtClean="0">
              <a:solidFill>
                <a:schemeClr val="tx2"/>
              </a:solidFill>
              <a:latin typeface="+mj-lt"/>
            </a:rPr>
            <a:t>ОРГАНЫ ВЛАСТИ: ПОДДЕРЖКА (СУБСИДИИ, ИНКУБАТОРЫ И ПР.)</a:t>
          </a:r>
          <a:endParaRPr lang="ru-RU" sz="1200" b="0" dirty="0">
            <a:solidFill>
              <a:schemeClr val="tx2"/>
            </a:solidFill>
            <a:latin typeface="+mj-lt"/>
          </a:endParaRPr>
        </a:p>
      </dgm:t>
    </dgm:pt>
    <dgm:pt modelId="{892C4B81-0668-4E1F-8E6F-4F3A28ECF787}" type="parTrans" cxnId="{DB2E74F9-C433-4A0B-B7C3-C0B8EC27FDAC}">
      <dgm:prSet/>
      <dgm:spPr/>
      <dgm:t>
        <a:bodyPr/>
        <a:lstStyle/>
        <a:p>
          <a:endParaRPr lang="ru-RU"/>
        </a:p>
      </dgm:t>
    </dgm:pt>
    <dgm:pt modelId="{F80D25EA-5BE9-4520-BFFF-1DC581EA5222}" type="sibTrans" cxnId="{DB2E74F9-C433-4A0B-B7C3-C0B8EC27FDAC}">
      <dgm:prSet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ru-RU" dirty="0"/>
        </a:p>
      </dgm:t>
    </dgm:pt>
    <dgm:pt modelId="{C0D0694B-6CEE-4F40-9207-17E663958C64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ru-RU" sz="1200" b="0" dirty="0" smtClean="0">
              <a:solidFill>
                <a:schemeClr val="tx2"/>
              </a:solidFill>
              <a:latin typeface="+mj-lt"/>
            </a:rPr>
            <a:t>ОРГАНЫ ВЛАСТИ: ТРЕБОВАНИЯ К БИЗНЕСУ</a:t>
          </a:r>
          <a:endParaRPr lang="ru-RU" sz="1200" b="0" dirty="0">
            <a:solidFill>
              <a:schemeClr val="tx2"/>
            </a:solidFill>
            <a:latin typeface="+mj-lt"/>
          </a:endParaRPr>
        </a:p>
      </dgm:t>
    </dgm:pt>
    <dgm:pt modelId="{3CAF7890-4794-4BF5-9387-A09039858175}" type="parTrans" cxnId="{DB402BB3-BA8B-4A15-9674-0728A7A2DB61}">
      <dgm:prSet/>
      <dgm:spPr/>
      <dgm:t>
        <a:bodyPr/>
        <a:lstStyle/>
        <a:p>
          <a:endParaRPr lang="ru-RU"/>
        </a:p>
      </dgm:t>
    </dgm:pt>
    <dgm:pt modelId="{9CACA579-7879-4C5F-9CA7-714D9910099F}" type="sibTrans" cxnId="{DB402BB3-BA8B-4A15-9674-0728A7A2DB61}">
      <dgm:prSet/>
      <dgm:spPr/>
      <dgm:t>
        <a:bodyPr/>
        <a:lstStyle/>
        <a:p>
          <a:endParaRPr lang="ru-RU" dirty="0"/>
        </a:p>
      </dgm:t>
    </dgm:pt>
    <dgm:pt modelId="{D7F189C6-707E-4AC9-A4E3-2D0966906BFC}" type="pres">
      <dgm:prSet presAssocID="{EFB7A337-5563-4106-9FEB-BC66C5FEDD4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E8DE26-99C7-43E2-B3D9-3E89E78A56D0}" type="pres">
      <dgm:prSet presAssocID="{A876A124-D6F3-453F-8354-ECE6BF244C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9D154-7C7D-40E3-A424-B42B1F7ABB5D}" type="pres">
      <dgm:prSet presAssocID="{A876A124-D6F3-453F-8354-ECE6BF244CDD}" presName="spNode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CA2D9FA8-8FE2-457D-802A-E90A3F7EB60A}" type="pres">
      <dgm:prSet presAssocID="{8DE1DFEF-E931-4716-9650-FAF8AD128232}" presName="sibTrans" presStyleLbl="sibTrans1D1" presStyleIdx="0" presStyleCnt="5"/>
      <dgm:spPr/>
      <dgm:t>
        <a:bodyPr/>
        <a:lstStyle/>
        <a:p>
          <a:endParaRPr lang="ru-RU"/>
        </a:p>
      </dgm:t>
    </dgm:pt>
    <dgm:pt modelId="{B49D1023-6A41-4551-B654-B7D8309F8153}" type="pres">
      <dgm:prSet presAssocID="{3445696E-7A4B-4BEB-9AF8-DF881DEC8B3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49E76-989F-419C-9B01-C13B8F68515F}" type="pres">
      <dgm:prSet presAssocID="{3445696E-7A4B-4BEB-9AF8-DF881DEC8B30}" presName="spNode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A7105339-788B-479A-93B4-966788AE46FD}" type="pres">
      <dgm:prSet presAssocID="{CD9E9BDB-FFBC-4B45-BB22-1328037A148C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1ED728C-443D-40F5-B00F-50A68488EBD5}" type="pres">
      <dgm:prSet presAssocID="{F00F8F6F-6A2E-4122-A1AD-3A73D55770B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0ACFA-A572-4AB4-A21B-BBA638CB3F45}" type="pres">
      <dgm:prSet presAssocID="{F00F8F6F-6A2E-4122-A1AD-3A73D55770B6}" presName="spNode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8EF02CDD-98AC-4A3A-A16F-6CA8CC7E8D91}" type="pres">
      <dgm:prSet presAssocID="{A7C46B55-04B8-41C8-8335-C7621AF98FB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083EFB5B-5643-4189-BE83-F48E1B8856A6}" type="pres">
      <dgm:prSet presAssocID="{CE149513-EF67-4EF9-95CE-544F06CC7A8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55126-1D00-45EB-8192-D58497C5F485}" type="pres">
      <dgm:prSet presAssocID="{CE149513-EF67-4EF9-95CE-544F06CC7A80}" presName="spNode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01E94C8B-4AC5-49C1-BDEC-704291BFB291}" type="pres">
      <dgm:prSet presAssocID="{F80D25EA-5BE9-4520-BFFF-1DC581EA5222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922C8E1-1199-44CF-AECE-301A5660C6A9}" type="pres">
      <dgm:prSet presAssocID="{C0D0694B-6CEE-4F40-9207-17E663958C6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DF902-3EF0-4057-ACBB-4EEE55840DB1}" type="pres">
      <dgm:prSet presAssocID="{C0D0694B-6CEE-4F40-9207-17E663958C64}" presName="spNode" presStyleCnt="0"/>
      <dgm:spPr/>
    </dgm:pt>
    <dgm:pt modelId="{18AFE1FD-FB6C-4B5B-94A3-2F253E3FBC75}" type="pres">
      <dgm:prSet presAssocID="{9CACA579-7879-4C5F-9CA7-714D9910099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C1A97FC-859F-49F2-BCD9-DDA1CC3909B8}" type="presOf" srcId="{F80D25EA-5BE9-4520-BFFF-1DC581EA5222}" destId="{01E94C8B-4AC5-49C1-BDEC-704291BFB291}" srcOrd="0" destOrd="0" presId="urn:microsoft.com/office/officeart/2005/8/layout/cycle6"/>
    <dgm:cxn modelId="{DB2E74F9-C433-4A0B-B7C3-C0B8EC27FDAC}" srcId="{EFB7A337-5563-4106-9FEB-BC66C5FEDD4C}" destId="{CE149513-EF67-4EF9-95CE-544F06CC7A80}" srcOrd="3" destOrd="0" parTransId="{892C4B81-0668-4E1F-8E6F-4F3A28ECF787}" sibTransId="{F80D25EA-5BE9-4520-BFFF-1DC581EA5222}"/>
    <dgm:cxn modelId="{516C3862-495A-4E2A-A8A0-8E0B2611B808}" srcId="{EFB7A337-5563-4106-9FEB-BC66C5FEDD4C}" destId="{A876A124-D6F3-453F-8354-ECE6BF244CDD}" srcOrd="0" destOrd="0" parTransId="{CCD3B91F-FEDF-498A-97A1-9888CC335DCF}" sibTransId="{8DE1DFEF-E931-4716-9650-FAF8AD128232}"/>
    <dgm:cxn modelId="{FFC0D683-8E2D-49E6-A955-D4193607F65A}" type="presOf" srcId="{3445696E-7A4B-4BEB-9AF8-DF881DEC8B30}" destId="{B49D1023-6A41-4551-B654-B7D8309F8153}" srcOrd="0" destOrd="0" presId="urn:microsoft.com/office/officeart/2005/8/layout/cycle6"/>
    <dgm:cxn modelId="{9A38A2A6-BA12-417F-859D-F860B807EF6A}" srcId="{EFB7A337-5563-4106-9FEB-BC66C5FEDD4C}" destId="{F00F8F6F-6A2E-4122-A1AD-3A73D55770B6}" srcOrd="2" destOrd="0" parTransId="{1093EBF0-DCEB-49CD-AD76-4A5383774C34}" sibTransId="{A7C46B55-04B8-41C8-8335-C7621AF98FB0}"/>
    <dgm:cxn modelId="{0009306B-6211-480E-A512-030B790FDA21}" type="presOf" srcId="{CD9E9BDB-FFBC-4B45-BB22-1328037A148C}" destId="{A7105339-788B-479A-93B4-966788AE46FD}" srcOrd="0" destOrd="0" presId="urn:microsoft.com/office/officeart/2005/8/layout/cycle6"/>
    <dgm:cxn modelId="{14C8D2BB-F3B9-4791-B175-43A7E0EE78FB}" type="presOf" srcId="{9CACA579-7879-4C5F-9CA7-714D9910099F}" destId="{18AFE1FD-FB6C-4B5B-94A3-2F253E3FBC75}" srcOrd="0" destOrd="0" presId="urn:microsoft.com/office/officeart/2005/8/layout/cycle6"/>
    <dgm:cxn modelId="{F2F508B6-BD2E-4814-9760-E7D7449E9FFE}" srcId="{EFB7A337-5563-4106-9FEB-BC66C5FEDD4C}" destId="{3445696E-7A4B-4BEB-9AF8-DF881DEC8B30}" srcOrd="1" destOrd="0" parTransId="{C7F038C7-CE94-411A-B0A7-B9D18035B5A3}" sibTransId="{CD9E9BDB-FFBC-4B45-BB22-1328037A148C}"/>
    <dgm:cxn modelId="{560B50E1-ABB2-4214-9F19-DD0F9137528A}" type="presOf" srcId="{EFB7A337-5563-4106-9FEB-BC66C5FEDD4C}" destId="{D7F189C6-707E-4AC9-A4E3-2D0966906BFC}" srcOrd="0" destOrd="0" presId="urn:microsoft.com/office/officeart/2005/8/layout/cycle6"/>
    <dgm:cxn modelId="{DB402BB3-BA8B-4A15-9674-0728A7A2DB61}" srcId="{EFB7A337-5563-4106-9FEB-BC66C5FEDD4C}" destId="{C0D0694B-6CEE-4F40-9207-17E663958C64}" srcOrd="4" destOrd="0" parTransId="{3CAF7890-4794-4BF5-9387-A09039858175}" sibTransId="{9CACA579-7879-4C5F-9CA7-714D9910099F}"/>
    <dgm:cxn modelId="{1C0B160F-2A4B-416A-9350-4EDA4F8DF319}" type="presOf" srcId="{8DE1DFEF-E931-4716-9650-FAF8AD128232}" destId="{CA2D9FA8-8FE2-457D-802A-E90A3F7EB60A}" srcOrd="0" destOrd="0" presId="urn:microsoft.com/office/officeart/2005/8/layout/cycle6"/>
    <dgm:cxn modelId="{5E5C47A8-403A-40B8-9383-5C439EFC3682}" type="presOf" srcId="{F00F8F6F-6A2E-4122-A1AD-3A73D55770B6}" destId="{41ED728C-443D-40F5-B00F-50A68488EBD5}" srcOrd="0" destOrd="0" presId="urn:microsoft.com/office/officeart/2005/8/layout/cycle6"/>
    <dgm:cxn modelId="{49B946EC-E8D1-4379-988A-C326EF2D3066}" type="presOf" srcId="{CE149513-EF67-4EF9-95CE-544F06CC7A80}" destId="{083EFB5B-5643-4189-BE83-F48E1B8856A6}" srcOrd="0" destOrd="0" presId="urn:microsoft.com/office/officeart/2005/8/layout/cycle6"/>
    <dgm:cxn modelId="{E5B27B57-9A65-42C4-9CCB-B4CD13B79CF1}" type="presOf" srcId="{A876A124-D6F3-453F-8354-ECE6BF244CDD}" destId="{3AE8DE26-99C7-43E2-B3D9-3E89E78A56D0}" srcOrd="0" destOrd="0" presId="urn:microsoft.com/office/officeart/2005/8/layout/cycle6"/>
    <dgm:cxn modelId="{BEDEF9DA-5FFB-4B3F-8ABE-C379EF942135}" type="presOf" srcId="{C0D0694B-6CEE-4F40-9207-17E663958C64}" destId="{8922C8E1-1199-44CF-AECE-301A5660C6A9}" srcOrd="0" destOrd="0" presId="urn:microsoft.com/office/officeart/2005/8/layout/cycle6"/>
    <dgm:cxn modelId="{6A763387-7C7B-4A24-8F5A-9BA4EA724DA6}" type="presOf" srcId="{A7C46B55-04B8-41C8-8335-C7621AF98FB0}" destId="{8EF02CDD-98AC-4A3A-A16F-6CA8CC7E8D91}" srcOrd="0" destOrd="0" presId="urn:microsoft.com/office/officeart/2005/8/layout/cycle6"/>
    <dgm:cxn modelId="{C07F955E-24F9-4229-9BCA-6B56F240A7D0}" type="presParOf" srcId="{D7F189C6-707E-4AC9-A4E3-2D0966906BFC}" destId="{3AE8DE26-99C7-43E2-B3D9-3E89E78A56D0}" srcOrd="0" destOrd="0" presId="urn:microsoft.com/office/officeart/2005/8/layout/cycle6"/>
    <dgm:cxn modelId="{031FF758-23A1-469C-907B-A11853E2E52B}" type="presParOf" srcId="{D7F189C6-707E-4AC9-A4E3-2D0966906BFC}" destId="{47C9D154-7C7D-40E3-A424-B42B1F7ABB5D}" srcOrd="1" destOrd="0" presId="urn:microsoft.com/office/officeart/2005/8/layout/cycle6"/>
    <dgm:cxn modelId="{F087A971-E189-4FFC-8DD6-38E4C61D0374}" type="presParOf" srcId="{D7F189C6-707E-4AC9-A4E3-2D0966906BFC}" destId="{CA2D9FA8-8FE2-457D-802A-E90A3F7EB60A}" srcOrd="2" destOrd="0" presId="urn:microsoft.com/office/officeart/2005/8/layout/cycle6"/>
    <dgm:cxn modelId="{5DA159DC-65ED-4CD5-96E3-B4DA8959B69A}" type="presParOf" srcId="{D7F189C6-707E-4AC9-A4E3-2D0966906BFC}" destId="{B49D1023-6A41-4551-B654-B7D8309F8153}" srcOrd="3" destOrd="0" presId="urn:microsoft.com/office/officeart/2005/8/layout/cycle6"/>
    <dgm:cxn modelId="{CCD728A7-F094-4E94-A544-B6236FAFB287}" type="presParOf" srcId="{D7F189C6-707E-4AC9-A4E3-2D0966906BFC}" destId="{2C949E76-989F-419C-9B01-C13B8F68515F}" srcOrd="4" destOrd="0" presId="urn:microsoft.com/office/officeart/2005/8/layout/cycle6"/>
    <dgm:cxn modelId="{ECDCB186-20CA-4035-835A-64E6D89BE912}" type="presParOf" srcId="{D7F189C6-707E-4AC9-A4E3-2D0966906BFC}" destId="{A7105339-788B-479A-93B4-966788AE46FD}" srcOrd="5" destOrd="0" presId="urn:microsoft.com/office/officeart/2005/8/layout/cycle6"/>
    <dgm:cxn modelId="{B71B7258-695B-4245-BFDB-4CB69558BAE4}" type="presParOf" srcId="{D7F189C6-707E-4AC9-A4E3-2D0966906BFC}" destId="{41ED728C-443D-40F5-B00F-50A68488EBD5}" srcOrd="6" destOrd="0" presId="urn:microsoft.com/office/officeart/2005/8/layout/cycle6"/>
    <dgm:cxn modelId="{2D3AB6E0-1F4A-403A-99B2-ACA3A7BF3090}" type="presParOf" srcId="{D7F189C6-707E-4AC9-A4E3-2D0966906BFC}" destId="{A1B0ACFA-A572-4AB4-A21B-BBA638CB3F45}" srcOrd="7" destOrd="0" presId="urn:microsoft.com/office/officeart/2005/8/layout/cycle6"/>
    <dgm:cxn modelId="{F66347EB-FB77-4B03-AB73-4DC70A5FC5CF}" type="presParOf" srcId="{D7F189C6-707E-4AC9-A4E3-2D0966906BFC}" destId="{8EF02CDD-98AC-4A3A-A16F-6CA8CC7E8D91}" srcOrd="8" destOrd="0" presId="urn:microsoft.com/office/officeart/2005/8/layout/cycle6"/>
    <dgm:cxn modelId="{ADE6ED34-BB8D-4C8D-9D60-0B16A572D050}" type="presParOf" srcId="{D7F189C6-707E-4AC9-A4E3-2D0966906BFC}" destId="{083EFB5B-5643-4189-BE83-F48E1B8856A6}" srcOrd="9" destOrd="0" presId="urn:microsoft.com/office/officeart/2005/8/layout/cycle6"/>
    <dgm:cxn modelId="{252E926F-CC13-4F7A-A6FB-67551F7AEE04}" type="presParOf" srcId="{D7F189C6-707E-4AC9-A4E3-2D0966906BFC}" destId="{2BF55126-1D00-45EB-8192-D58497C5F485}" srcOrd="10" destOrd="0" presId="urn:microsoft.com/office/officeart/2005/8/layout/cycle6"/>
    <dgm:cxn modelId="{7BF9C4E8-98FB-4E2B-BD31-652DA59C68FD}" type="presParOf" srcId="{D7F189C6-707E-4AC9-A4E3-2D0966906BFC}" destId="{01E94C8B-4AC5-49C1-BDEC-704291BFB291}" srcOrd="11" destOrd="0" presId="urn:microsoft.com/office/officeart/2005/8/layout/cycle6"/>
    <dgm:cxn modelId="{5AA527E6-ACF0-48EA-81E9-E83619092C12}" type="presParOf" srcId="{D7F189C6-707E-4AC9-A4E3-2D0966906BFC}" destId="{8922C8E1-1199-44CF-AECE-301A5660C6A9}" srcOrd="12" destOrd="0" presId="urn:microsoft.com/office/officeart/2005/8/layout/cycle6"/>
    <dgm:cxn modelId="{7853F81F-9263-4CAE-9488-018912D703BB}" type="presParOf" srcId="{D7F189C6-707E-4AC9-A4E3-2D0966906BFC}" destId="{0BEDF902-3EF0-4057-ACBB-4EEE55840DB1}" srcOrd="13" destOrd="0" presId="urn:microsoft.com/office/officeart/2005/8/layout/cycle6"/>
    <dgm:cxn modelId="{62367437-BC86-465E-A8F5-14492D517462}" type="presParOf" srcId="{D7F189C6-707E-4AC9-A4E3-2D0966906BFC}" destId="{18AFE1FD-FB6C-4B5B-94A3-2F253E3FBC7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E4B70C-FFB2-4A8C-8D01-49AD09D600B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1290C9-9D20-4AE3-A060-A81319197024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800" dirty="0" smtClean="0">
              <a:solidFill>
                <a:schemeClr val="tx2"/>
              </a:solidFill>
              <a:latin typeface="+mj-lt"/>
            </a:rPr>
            <a:t>Бизнес-планирование </a:t>
          </a:r>
          <a:endParaRPr lang="ru-RU" sz="800" dirty="0">
            <a:solidFill>
              <a:schemeClr val="tx2"/>
            </a:solidFill>
            <a:latin typeface="+mj-lt"/>
          </a:endParaRPr>
        </a:p>
      </dgm:t>
    </dgm:pt>
    <dgm:pt modelId="{1BB83653-2591-4978-BDF5-8ABA6EB9CCAD}" type="parTrans" cxnId="{8AC6CD32-56C6-45DD-A326-11D707586DF3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7DB20B2D-9089-47A4-ADBE-7A11E7E72182}" type="sibTrans" cxnId="{8AC6CD32-56C6-45DD-A326-11D707586DF3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39BA1E62-BEF3-4242-BF97-934F090E24FD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2"/>
              </a:solidFill>
            </a:rPr>
            <a:t>Институты развития</a:t>
          </a:r>
          <a:endParaRPr lang="ru-RU" sz="800" dirty="0">
            <a:solidFill>
              <a:schemeClr val="tx2"/>
            </a:solidFill>
          </a:endParaRPr>
        </a:p>
      </dgm:t>
    </dgm:pt>
    <dgm:pt modelId="{49A59B14-AAED-494E-9761-E509AB1CD862}" type="parTrans" cxnId="{1A4DF769-7366-4EB7-B089-DA1A83230C1F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35FF0B43-82FD-488A-8E8B-E1FB8DD166DD}" type="sibTrans" cxnId="{1A4DF769-7366-4EB7-B089-DA1A83230C1F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940C94EB-6385-4658-ABB4-60A06EB8AAE5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800" dirty="0" smtClean="0">
              <a:solidFill>
                <a:schemeClr val="tx2"/>
              </a:solidFill>
              <a:latin typeface="+mj-lt"/>
            </a:rPr>
            <a:t>Регистрация, постановка на учет </a:t>
          </a:r>
          <a:endParaRPr lang="ru-RU" sz="800" dirty="0">
            <a:solidFill>
              <a:schemeClr val="tx2"/>
            </a:solidFill>
            <a:latin typeface="+mj-lt"/>
          </a:endParaRPr>
        </a:p>
      </dgm:t>
    </dgm:pt>
    <dgm:pt modelId="{0D703038-653C-42FA-8EA9-C465DF28C1D4}" type="parTrans" cxnId="{6AA524CB-74DD-4800-A614-4183FB50EFBC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1E0C22C8-0001-44FD-9D46-AE3D929D3A6B}" type="sibTrans" cxnId="{6AA524CB-74DD-4800-A614-4183FB50EFBC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FD2C9012-6067-4C8C-A214-C2A3E2559832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2"/>
              </a:solidFill>
            </a:rPr>
            <a:t>ФНС</a:t>
          </a:r>
          <a:endParaRPr lang="ru-RU" sz="800" dirty="0">
            <a:solidFill>
              <a:schemeClr val="tx2"/>
            </a:solidFill>
          </a:endParaRPr>
        </a:p>
      </dgm:t>
    </dgm:pt>
    <dgm:pt modelId="{C26BD239-C240-45A0-907C-D495CA0B1CAA}" type="parTrans" cxnId="{F0919394-3CDC-49BF-B3C9-39EDF32F045D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F63B3BE4-0143-430B-84B4-8E6019EBC325}" type="sibTrans" cxnId="{F0919394-3CDC-49BF-B3C9-39EDF32F045D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A978DB61-9F20-4853-BA39-3238A323B985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800" dirty="0" smtClean="0">
              <a:solidFill>
                <a:schemeClr val="tx2"/>
              </a:solidFill>
              <a:latin typeface="+mj-lt"/>
            </a:rPr>
            <a:t>Уточнение требований органов власти </a:t>
          </a:r>
          <a:endParaRPr lang="ru-RU" sz="800" dirty="0">
            <a:solidFill>
              <a:schemeClr val="tx2"/>
            </a:solidFill>
            <a:latin typeface="+mj-lt"/>
          </a:endParaRPr>
        </a:p>
      </dgm:t>
    </dgm:pt>
    <dgm:pt modelId="{1E6EF76F-9046-4F6B-BE7F-5E9722B1156A}" type="parTrans" cxnId="{1E9EC4B5-4D60-40E5-AE42-36F295B69E86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02D657E0-D297-4A03-B827-875CAE5742FE}" type="sibTrans" cxnId="{1E9EC4B5-4D60-40E5-AE42-36F295B69E86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4DE863E2-C23D-4939-9E22-A40DAEE0CEAB}">
      <dgm:prSet phldrT="[Текст]" custT="1"/>
      <dgm:spPr/>
      <dgm:t>
        <a:bodyPr/>
        <a:lstStyle/>
        <a:p>
          <a:r>
            <a:rPr lang="ru-RU" sz="800" dirty="0" err="1" smtClean="0">
              <a:solidFill>
                <a:schemeClr val="tx2"/>
              </a:solidFill>
            </a:rPr>
            <a:t>Роспотребнадзор</a:t>
          </a:r>
          <a:r>
            <a:rPr lang="ru-RU" sz="800" dirty="0" smtClean="0">
              <a:solidFill>
                <a:schemeClr val="tx2"/>
              </a:solidFill>
            </a:rPr>
            <a:t> (СЭС /</a:t>
          </a:r>
          <a:r>
            <a:rPr lang="ru-RU" sz="800" dirty="0" err="1" smtClean="0">
              <a:solidFill>
                <a:schemeClr val="tx2"/>
              </a:solidFill>
            </a:rPr>
            <a:t>СанПиН</a:t>
          </a:r>
          <a:r>
            <a:rPr lang="ru-RU" sz="800" dirty="0" smtClean="0">
              <a:solidFill>
                <a:schemeClr val="tx2"/>
              </a:solidFill>
            </a:rPr>
            <a:t>)</a:t>
          </a:r>
          <a:endParaRPr lang="ru-RU" sz="800" dirty="0">
            <a:solidFill>
              <a:schemeClr val="tx2"/>
            </a:solidFill>
          </a:endParaRPr>
        </a:p>
      </dgm:t>
    </dgm:pt>
    <dgm:pt modelId="{F4E47B95-F008-430D-85E1-6BEE1251D639}" type="parTrans" cxnId="{15F3C6A7-B3B7-4302-A916-CBFFFC7F7DFC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B15B7828-95E7-4CDE-B63C-11AF8890EFC3}" type="sibTrans" cxnId="{15F3C6A7-B3B7-4302-A916-CBFFFC7F7DFC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8DEB7B64-78FB-4AA7-A233-D501384E98A9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2"/>
              </a:solidFill>
            </a:rPr>
            <a:t>ГИТ</a:t>
          </a:r>
          <a:endParaRPr lang="ru-RU" sz="800" dirty="0">
            <a:solidFill>
              <a:schemeClr val="tx2"/>
            </a:solidFill>
          </a:endParaRPr>
        </a:p>
      </dgm:t>
    </dgm:pt>
    <dgm:pt modelId="{97357295-1EDC-4309-8E22-94C4383FBC49}" type="parTrans" cxnId="{422A91FF-2A7D-447C-966E-218F9E37BC16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6DE54788-699F-4D71-9EB7-7A4E0A02D45D}" type="sibTrans" cxnId="{422A91FF-2A7D-447C-966E-218F9E37BC16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6E34B9F0-233F-4D21-8759-2A10D54572BD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2"/>
              </a:solidFill>
            </a:rPr>
            <a:t>ФНС</a:t>
          </a:r>
          <a:endParaRPr lang="ru-RU" sz="800" dirty="0">
            <a:solidFill>
              <a:schemeClr val="tx2"/>
            </a:solidFill>
          </a:endParaRPr>
        </a:p>
      </dgm:t>
    </dgm:pt>
    <dgm:pt modelId="{F6CAC5DF-CDEF-4BE8-B454-72821C3D6DDD}" type="parTrans" cxnId="{C06A3BCA-845A-4FBC-8DD4-BB0A7615A79F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A52B9B6E-2D3E-4226-A6EA-8466EE9CF34A}" type="sibTrans" cxnId="{C06A3BCA-845A-4FBC-8DD4-BB0A7615A79F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A8948CB1-A521-4BFE-802C-9062C95719E3}">
      <dgm:prSet phldrT="[Текст]" custT="1"/>
      <dgm:spPr/>
      <dgm:t>
        <a:bodyPr/>
        <a:lstStyle/>
        <a:p>
          <a:r>
            <a:rPr lang="ru-RU" sz="800" dirty="0" err="1" smtClean="0">
              <a:solidFill>
                <a:schemeClr val="tx2"/>
              </a:solidFill>
            </a:rPr>
            <a:t>Госпож-надзор</a:t>
          </a:r>
          <a:endParaRPr lang="ru-RU" sz="800" dirty="0">
            <a:solidFill>
              <a:schemeClr val="tx2"/>
            </a:solidFill>
          </a:endParaRPr>
        </a:p>
      </dgm:t>
    </dgm:pt>
    <dgm:pt modelId="{EA6EAB77-77DF-45F9-B840-7C2754D8969B}" type="parTrans" cxnId="{B7434086-57BE-4F0D-BA79-965B708DC49B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B80CAD69-A0D2-4573-B156-2D768F797ED5}" type="sibTrans" cxnId="{B7434086-57BE-4F0D-BA79-965B708DC49B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AE4BC609-5895-4F0C-BB3A-6A60D09B21B6}">
      <dgm:prSet phldrT="[Текст]" custT="1"/>
      <dgm:spPr/>
      <dgm:t>
        <a:bodyPr/>
        <a:lstStyle/>
        <a:p>
          <a:r>
            <a:rPr lang="ru-RU" sz="800" dirty="0" err="1" smtClean="0">
              <a:solidFill>
                <a:schemeClr val="tx2"/>
              </a:solidFill>
            </a:rPr>
            <a:t>Росстандарт</a:t>
          </a:r>
          <a:r>
            <a:rPr lang="ru-RU" sz="800" dirty="0" smtClean="0">
              <a:solidFill>
                <a:schemeClr val="tx2"/>
              </a:solidFill>
            </a:rPr>
            <a:t> </a:t>
          </a:r>
          <a:endParaRPr lang="ru-RU" sz="800" dirty="0">
            <a:solidFill>
              <a:schemeClr val="tx2"/>
            </a:solidFill>
          </a:endParaRPr>
        </a:p>
      </dgm:t>
    </dgm:pt>
    <dgm:pt modelId="{9BA2A7B5-A6BE-4DA6-8E5F-AF85114CB66E}" type="parTrans" cxnId="{13BD53C1-D531-499B-9F67-B400AC331F8F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E938C25C-7A00-4DD5-93E2-E9E2D524637F}" type="sibTrans" cxnId="{13BD53C1-D531-499B-9F67-B400AC331F8F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8A782F0B-2899-4229-ABE3-7A32F5AEA4C8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2"/>
              </a:solidFill>
            </a:rPr>
            <a:t>МСУ</a:t>
          </a:r>
          <a:endParaRPr lang="ru-RU" sz="800" dirty="0">
            <a:solidFill>
              <a:schemeClr val="tx2"/>
            </a:solidFill>
          </a:endParaRPr>
        </a:p>
      </dgm:t>
    </dgm:pt>
    <dgm:pt modelId="{FE73D8AD-47FA-495F-B80D-B8F0282C1CC4}" type="parTrans" cxnId="{C7DDCC0D-B418-428C-977D-E40600021383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3950F846-A3D1-46FE-899B-EE2BD89F4CBD}" type="sibTrans" cxnId="{C7DDCC0D-B418-428C-977D-E40600021383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55B51C0C-D043-4948-8F39-8B519224365C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800" dirty="0" smtClean="0">
              <a:solidFill>
                <a:schemeClr val="tx2"/>
              </a:solidFill>
              <a:latin typeface="+mj-lt"/>
            </a:rPr>
            <a:t>Подбор помещений (аренда/покупка/строительство). Обеспечение доступа к сетям инженерно-технического обеспечения. Приведение помещений в соответствии с требованиями  </a:t>
          </a:r>
          <a:endParaRPr lang="ru-RU" sz="800" dirty="0">
            <a:solidFill>
              <a:schemeClr val="tx2"/>
            </a:solidFill>
            <a:latin typeface="+mj-lt"/>
          </a:endParaRPr>
        </a:p>
      </dgm:t>
    </dgm:pt>
    <dgm:pt modelId="{57A639F6-D5E7-4B74-804D-28568B004361}" type="parTrans" cxnId="{62ABA364-C00A-42BE-95F2-D6822D43D543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F154C757-A8D8-447A-A027-AA4A745BE661}" type="sibTrans" cxnId="{62ABA364-C00A-42BE-95F2-D6822D43D543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831563AA-BA04-4C2A-812B-E417B167DADA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2"/>
              </a:solidFill>
            </a:rPr>
            <a:t>Сбытовые компании / естественные монополии</a:t>
          </a:r>
          <a:endParaRPr lang="ru-RU" sz="800" dirty="0">
            <a:solidFill>
              <a:schemeClr val="tx2"/>
            </a:solidFill>
          </a:endParaRPr>
        </a:p>
      </dgm:t>
    </dgm:pt>
    <dgm:pt modelId="{03720C85-FE4E-4F59-ABFF-AB20FFC26F45}" type="parTrans" cxnId="{3907939B-70CB-4156-8068-BD85C74272EC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36F8BCC3-BA18-425F-8076-20A467D72C2A}" type="sibTrans" cxnId="{3907939B-70CB-4156-8068-BD85C74272EC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C6678036-9BA1-4053-8263-E0A35EA6433D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8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800" dirty="0" err="1" smtClean="0">
              <a:solidFill>
                <a:schemeClr val="tx2"/>
              </a:solidFill>
              <a:latin typeface="+mj-lt"/>
            </a:rPr>
            <a:t>Финансирова-ние</a:t>
          </a:r>
          <a:r>
            <a:rPr lang="ru-RU" sz="800" dirty="0" smtClean="0">
              <a:solidFill>
                <a:schemeClr val="tx2"/>
              </a:solidFill>
              <a:latin typeface="+mj-lt"/>
            </a:rPr>
            <a:t> (кредиты/субсидии/гарантии/поручительства/инвестиции и пр.)</a:t>
          </a:r>
          <a:endParaRPr lang="ru-RU" sz="800" dirty="0">
            <a:solidFill>
              <a:schemeClr val="tx2"/>
            </a:solidFill>
            <a:latin typeface="+mj-lt"/>
          </a:endParaRPr>
        </a:p>
      </dgm:t>
    </dgm:pt>
    <dgm:pt modelId="{FB0D9E98-07A2-48D6-9C03-D9470569E43E}" type="parTrans" cxnId="{02F44DAF-550A-448D-A8F0-EF66EA05651B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5767DA87-C6DD-4E37-AB7A-9EA6B4394841}" type="sibTrans" cxnId="{02F44DAF-550A-448D-A8F0-EF66EA05651B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2E2CA79D-DBE5-43C4-BA57-E78BFE516A2B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2"/>
              </a:solidFill>
            </a:rPr>
            <a:t>Банки, МФО</a:t>
          </a:r>
          <a:endParaRPr lang="ru-RU" sz="800" dirty="0">
            <a:solidFill>
              <a:schemeClr val="tx2"/>
            </a:solidFill>
          </a:endParaRPr>
        </a:p>
      </dgm:t>
    </dgm:pt>
    <dgm:pt modelId="{4B1A0848-6778-46E6-958B-084D654FEC49}" type="parTrans" cxnId="{2C11D4EB-6F69-44FC-BD45-EC92D611295B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82905202-F94F-4F8D-A32C-8E146476842D}" type="sibTrans" cxnId="{2C11D4EB-6F69-44FC-BD45-EC92D611295B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25A7204B-C362-43FF-82EE-FA9A26C3A0AA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2"/>
              </a:solidFill>
            </a:rPr>
            <a:t>Органы власти</a:t>
          </a:r>
          <a:endParaRPr lang="ru-RU" sz="800" dirty="0">
            <a:solidFill>
              <a:schemeClr val="tx2"/>
            </a:solidFill>
          </a:endParaRPr>
        </a:p>
      </dgm:t>
    </dgm:pt>
    <dgm:pt modelId="{F1E3E711-DA1A-4EC4-B0CE-9C7CDD222D85}" type="parTrans" cxnId="{31336B97-3BCF-41BD-9AEF-3BFB29688D82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D30E9377-6908-40BD-8FC9-2A3356FD4216}" type="sibTrans" cxnId="{31336B97-3BCF-41BD-9AEF-3BFB29688D82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A13D638F-E7F7-49B6-8997-7DAA20E7C7C2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2"/>
              </a:solidFill>
            </a:rPr>
            <a:t>Корпорации развития /</a:t>
          </a:r>
          <a:r>
            <a:rPr lang="ru-RU" sz="800" dirty="0" err="1" smtClean="0">
              <a:solidFill>
                <a:schemeClr val="tx2"/>
              </a:solidFill>
            </a:rPr>
            <a:t>гарантий-ные</a:t>
          </a:r>
          <a:r>
            <a:rPr lang="ru-RU" sz="800" dirty="0" smtClean="0">
              <a:solidFill>
                <a:schemeClr val="tx2"/>
              </a:solidFill>
            </a:rPr>
            <a:t> фонды</a:t>
          </a:r>
          <a:endParaRPr lang="ru-RU" sz="800" dirty="0">
            <a:solidFill>
              <a:schemeClr val="tx2"/>
            </a:solidFill>
          </a:endParaRPr>
        </a:p>
      </dgm:t>
    </dgm:pt>
    <dgm:pt modelId="{7F5EC21C-518E-48E0-BA93-3CC5371B5690}" type="parTrans" cxnId="{8738DDC6-0332-46EA-A834-E7B5940389A9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57A4826A-B4D2-4EA7-BDD7-2016E4502C0D}" type="sibTrans" cxnId="{8738DDC6-0332-46EA-A834-E7B5940389A9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B653CF03-E1F3-48F9-B6F8-CAD48275AAD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800" dirty="0" smtClean="0">
              <a:solidFill>
                <a:schemeClr val="tx2"/>
              </a:solidFill>
              <a:latin typeface="+mj-lt"/>
            </a:rPr>
            <a:t>Приобретение оборудования (пекарного, для обеспечения требований безопасности). Монтаж. Приобретение ККТ</a:t>
          </a:r>
        </a:p>
        <a:p>
          <a:r>
            <a:rPr lang="ru-RU" sz="800" dirty="0" smtClean="0">
              <a:solidFill>
                <a:schemeClr val="tx2"/>
              </a:solidFill>
              <a:latin typeface="+mj-lt"/>
            </a:rPr>
            <a:t>(+постановка на учет)</a:t>
          </a:r>
          <a:endParaRPr lang="ru-RU" sz="800" dirty="0">
            <a:solidFill>
              <a:schemeClr val="tx2"/>
            </a:solidFill>
            <a:latin typeface="+mj-lt"/>
          </a:endParaRPr>
        </a:p>
      </dgm:t>
    </dgm:pt>
    <dgm:pt modelId="{8F280B9C-698D-492F-B9DA-B86F7E9D5FE8}" type="parTrans" cxnId="{CB97EECF-9F8E-4101-ADED-5EEB28C9385B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936911A5-3B68-430E-A2EA-7B7C44F4BD94}" type="sibTrans" cxnId="{CB97EECF-9F8E-4101-ADED-5EEB28C9385B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0CA54238-3D31-47D9-B4EB-6CE0A70F208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800" dirty="0" err="1" smtClean="0">
              <a:solidFill>
                <a:schemeClr val="tx2"/>
              </a:solidFill>
              <a:latin typeface="+mj-lt"/>
            </a:rPr>
            <a:t>Найм</a:t>
          </a:r>
          <a:r>
            <a:rPr lang="ru-RU" sz="800" dirty="0" smtClean="0">
              <a:solidFill>
                <a:schemeClr val="tx2"/>
              </a:solidFill>
              <a:latin typeface="+mj-lt"/>
            </a:rPr>
            <a:t> персонала. Обучение (оборудование)</a:t>
          </a:r>
          <a:endParaRPr lang="ru-RU" sz="800" dirty="0">
            <a:solidFill>
              <a:schemeClr val="tx2"/>
            </a:solidFill>
            <a:latin typeface="+mj-lt"/>
          </a:endParaRPr>
        </a:p>
      </dgm:t>
    </dgm:pt>
    <dgm:pt modelId="{09F0A5E6-F577-4543-92EE-9D774C025CAA}" type="parTrans" cxnId="{67630940-7140-43A9-88F2-45E36E8FA76F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D31597C1-EF33-4C2F-A2F9-AFBC414F867C}" type="sibTrans" cxnId="{67630940-7140-43A9-88F2-45E36E8FA76F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F11A7E70-2C9C-4E35-A16A-DB57CFF12C6B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800" dirty="0" err="1" smtClean="0">
              <a:solidFill>
                <a:schemeClr val="tx2"/>
              </a:solidFill>
              <a:latin typeface="+mj-lt"/>
            </a:rPr>
            <a:t>Договорен-ности</a:t>
          </a:r>
          <a:r>
            <a:rPr lang="ru-RU" sz="800" dirty="0" smtClean="0">
              <a:solidFill>
                <a:schemeClr val="tx2"/>
              </a:solidFill>
              <a:latin typeface="+mj-lt"/>
            </a:rPr>
            <a:t> с поставщиками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800" dirty="0" smtClean="0">
              <a:solidFill>
                <a:schemeClr val="tx2"/>
              </a:solidFill>
              <a:latin typeface="+mj-lt"/>
            </a:rPr>
            <a:t>материалов для производства </a:t>
          </a:r>
          <a:endParaRPr lang="ru-RU" sz="800" dirty="0">
            <a:solidFill>
              <a:schemeClr val="tx2"/>
            </a:solidFill>
            <a:latin typeface="+mj-lt"/>
          </a:endParaRPr>
        </a:p>
      </dgm:t>
    </dgm:pt>
    <dgm:pt modelId="{5F0D3C12-EF7C-49FC-BAFB-24D86517D7D0}" type="parTrans" cxnId="{A0FF1334-0DFF-4FFF-AD85-B4D738F28003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4700704F-B153-4FB2-A98C-AF13BC085C5D}" type="sibTrans" cxnId="{A0FF1334-0DFF-4FFF-AD85-B4D738F28003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6A2156EB-9EA4-445E-85A6-D9F429DB8C7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800" dirty="0" smtClean="0">
              <a:solidFill>
                <a:schemeClr val="tx2"/>
              </a:solidFill>
              <a:latin typeface="+mj-lt"/>
            </a:rPr>
            <a:t>Организация сбытовой инфраструктуры, формирование клиентской базы </a:t>
          </a:r>
          <a:endParaRPr lang="ru-RU" sz="800" dirty="0">
            <a:solidFill>
              <a:schemeClr val="tx2"/>
            </a:solidFill>
            <a:latin typeface="+mj-lt"/>
          </a:endParaRPr>
        </a:p>
      </dgm:t>
    </dgm:pt>
    <dgm:pt modelId="{D6481FFB-F4B6-4EFB-9467-7E2E3A0913D0}" type="parTrans" cxnId="{270A904B-4FCC-4777-8E49-0229E3FF5C4E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B2ACD3FA-FFFE-4D89-B4B8-49603DCFD008}" type="sibTrans" cxnId="{270A904B-4FCC-4777-8E49-0229E3FF5C4E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E2131C9D-4C42-4A4A-901B-F62D8E39A6F4}">
      <dgm:prSet phldrT="[Текст]" custT="1"/>
      <dgm:spPr/>
      <dgm:t>
        <a:bodyPr/>
        <a:lstStyle/>
        <a:p>
          <a:r>
            <a:rPr lang="ru-RU" sz="800" dirty="0" err="1" smtClean="0">
              <a:solidFill>
                <a:schemeClr val="tx2"/>
              </a:solidFill>
            </a:rPr>
            <a:t>Дезобработка</a:t>
          </a:r>
          <a:r>
            <a:rPr lang="ru-RU" sz="800" dirty="0" smtClean="0">
              <a:solidFill>
                <a:schemeClr val="tx2"/>
              </a:solidFill>
            </a:rPr>
            <a:t>, </a:t>
          </a:r>
          <a:endParaRPr lang="en-US" sz="800" dirty="0" smtClean="0">
            <a:solidFill>
              <a:schemeClr val="tx2"/>
            </a:solidFill>
          </a:endParaRPr>
        </a:p>
        <a:p>
          <a:r>
            <a:rPr lang="ru-RU" sz="800" dirty="0" smtClean="0">
              <a:solidFill>
                <a:schemeClr val="tx2"/>
              </a:solidFill>
            </a:rPr>
            <a:t>вывоз мусора и пр.</a:t>
          </a:r>
          <a:endParaRPr lang="ru-RU" sz="800" dirty="0">
            <a:solidFill>
              <a:schemeClr val="tx2"/>
            </a:solidFill>
          </a:endParaRPr>
        </a:p>
      </dgm:t>
    </dgm:pt>
    <dgm:pt modelId="{D522AE12-D07A-4600-87F3-588BB15BF2C0}" type="parTrans" cxnId="{975A4D62-6C26-4074-9E02-609B7B0A3624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AFF789E6-04C7-455A-8527-41FF98413E4D}" type="sibTrans" cxnId="{975A4D62-6C26-4074-9E02-609B7B0A3624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B48DB9F2-6568-4AC6-B469-4AEA7EBD4C6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800" dirty="0" smtClean="0">
              <a:solidFill>
                <a:schemeClr val="tx2"/>
              </a:solidFill>
              <a:latin typeface="+mj-lt"/>
            </a:rPr>
            <a:t>Реклама </a:t>
          </a:r>
          <a:endParaRPr lang="ru-RU" sz="800" dirty="0">
            <a:solidFill>
              <a:schemeClr val="tx2"/>
            </a:solidFill>
            <a:latin typeface="+mj-lt"/>
          </a:endParaRPr>
        </a:p>
      </dgm:t>
    </dgm:pt>
    <dgm:pt modelId="{772E4720-DC5E-400E-9712-0A389D087FE7}" type="parTrans" cxnId="{63147E85-AF77-4B79-A39F-E20566E51209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3F21BA72-D891-4658-8FC7-E533D27A88DC}" type="sibTrans" cxnId="{63147E85-AF77-4B79-A39F-E20566E51209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B3E46343-DAB4-4F36-9A20-3CEDBDE4CD46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2"/>
              </a:solidFill>
            </a:rPr>
            <a:t>Вывеска</a:t>
          </a:r>
          <a:endParaRPr lang="ru-RU" sz="800" dirty="0">
            <a:solidFill>
              <a:schemeClr val="tx2"/>
            </a:solidFill>
          </a:endParaRPr>
        </a:p>
      </dgm:t>
    </dgm:pt>
    <dgm:pt modelId="{4ED19E98-0B50-4149-9F92-0D4F43056F68}" type="parTrans" cxnId="{8A009BCB-D8AB-45FA-83A9-9E4E3523E65C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F1AFD899-57DC-48F7-8EF7-933B042CD13B}" type="sibTrans" cxnId="{8A009BCB-D8AB-45FA-83A9-9E4E3523E65C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A43E95C8-4791-4ACE-8865-D17E532119DC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2"/>
              </a:solidFill>
            </a:rPr>
            <a:t>Реклама </a:t>
          </a:r>
          <a:endParaRPr lang="ru-RU" sz="800" dirty="0">
            <a:solidFill>
              <a:schemeClr val="tx2"/>
            </a:solidFill>
          </a:endParaRPr>
        </a:p>
      </dgm:t>
    </dgm:pt>
    <dgm:pt modelId="{9618F96C-BBC9-444F-BEA7-EE64689E5020}" type="parTrans" cxnId="{333A194A-2308-4F04-8915-68AFF7E88D11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6BE211F1-3FF8-4B27-A615-6B2F4BD6FC37}" type="sibTrans" cxnId="{333A194A-2308-4F04-8915-68AFF7E88D11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9D9A6DC0-957C-4FD3-AA5C-518810CDB86C}">
      <dgm:prSet phldrT="[Текст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800" dirty="0" smtClean="0">
              <a:solidFill>
                <a:schemeClr val="tx2"/>
              </a:solidFill>
              <a:latin typeface="+mj-lt"/>
            </a:rPr>
            <a:t>Органы занятости</a:t>
          </a:r>
          <a:endParaRPr lang="ru-RU" sz="800" dirty="0">
            <a:solidFill>
              <a:schemeClr val="tx2"/>
            </a:solidFill>
            <a:latin typeface="+mj-lt"/>
          </a:endParaRPr>
        </a:p>
      </dgm:t>
    </dgm:pt>
    <dgm:pt modelId="{C24AC748-E9FE-454E-A2EF-55EED0AED193}" type="parTrans" cxnId="{CD359F0A-7B06-4945-BEF5-8E74FAF9ED5D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AD41C3FB-CF8F-4B6E-89D0-0E6BD109D9D9}" type="sibTrans" cxnId="{CD359F0A-7B06-4945-BEF5-8E74FAF9ED5D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4A86AC95-6ECC-455A-90E1-51522F4A7ACA}">
      <dgm:prSet phldrT="[Текст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800" dirty="0" smtClean="0">
              <a:solidFill>
                <a:schemeClr val="tx2"/>
              </a:solidFill>
              <a:latin typeface="+mj-lt"/>
            </a:rPr>
            <a:t>Кадровые агентства</a:t>
          </a:r>
          <a:endParaRPr lang="ru-RU" sz="800" dirty="0">
            <a:solidFill>
              <a:schemeClr val="tx2"/>
            </a:solidFill>
            <a:latin typeface="+mj-lt"/>
          </a:endParaRPr>
        </a:p>
      </dgm:t>
    </dgm:pt>
    <dgm:pt modelId="{02940D85-2721-439A-AC80-676A2FEB87B9}" type="parTrans" cxnId="{509D7E80-ECF7-44D1-A250-8A4C8E7B3415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FAFD5209-FDF2-4A55-AACD-7FAC524D1828}" type="sibTrans" cxnId="{509D7E80-ECF7-44D1-A250-8A4C8E7B3415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F5378352-5161-4BEC-BCC7-FFA0E88805C4}">
      <dgm:prSet phldrT="[Текст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800" dirty="0" err="1" smtClean="0">
              <a:solidFill>
                <a:schemeClr val="tx2"/>
              </a:solidFill>
              <a:latin typeface="+mj-lt"/>
            </a:rPr>
            <a:t>Обществен-ные</a:t>
          </a:r>
          <a:r>
            <a:rPr lang="ru-RU" sz="800" dirty="0" smtClean="0">
              <a:solidFill>
                <a:schemeClr val="tx2"/>
              </a:solidFill>
              <a:latin typeface="+mj-lt"/>
            </a:rPr>
            <a:t> объединения предпринимателей</a:t>
          </a:r>
          <a:endParaRPr lang="ru-RU" sz="800" dirty="0">
            <a:solidFill>
              <a:schemeClr val="tx2"/>
            </a:solidFill>
            <a:latin typeface="+mj-lt"/>
          </a:endParaRPr>
        </a:p>
      </dgm:t>
    </dgm:pt>
    <dgm:pt modelId="{4A6D314C-B723-4903-97B3-8116875DEBD0}" type="parTrans" cxnId="{AA328BD5-8D2D-4539-8301-97F1EB71B76F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C5015E6E-8B26-4355-A5E6-2921BA6BEDF6}" type="sibTrans" cxnId="{AA328BD5-8D2D-4539-8301-97F1EB71B76F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BD180AC4-74AC-4CC2-8196-392C8AB95F6D}">
      <dgm:prSet phldrT="[Текст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800" dirty="0" smtClean="0">
              <a:solidFill>
                <a:schemeClr val="tx2"/>
              </a:solidFill>
              <a:latin typeface="+mj-lt"/>
            </a:rPr>
            <a:t>Поставщики</a:t>
          </a:r>
          <a:endParaRPr lang="ru-RU" sz="800" dirty="0">
            <a:solidFill>
              <a:schemeClr val="tx2"/>
            </a:solidFill>
            <a:latin typeface="+mj-lt"/>
          </a:endParaRPr>
        </a:p>
      </dgm:t>
    </dgm:pt>
    <dgm:pt modelId="{9636CECD-3B52-4F79-B240-B49C4ADF8913}" type="parTrans" cxnId="{F2296C56-2000-4F44-BC8F-3BF08DAFB7EA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548D367B-0E68-43EE-ABAD-4E73FA433738}" type="sibTrans" cxnId="{F2296C56-2000-4F44-BC8F-3BF08DAFB7EA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DAB4CF70-FB3C-4421-A419-B00D22004C20}">
      <dgm:prSet phldrT="[Текст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800" dirty="0" smtClean="0">
              <a:solidFill>
                <a:schemeClr val="tx2"/>
              </a:solidFill>
              <a:latin typeface="+mj-lt"/>
            </a:rPr>
            <a:t>Участие в </a:t>
          </a:r>
          <a:r>
            <a:rPr lang="ru-RU" sz="800" dirty="0" err="1" smtClean="0">
              <a:solidFill>
                <a:schemeClr val="tx2"/>
              </a:solidFill>
              <a:latin typeface="+mj-lt"/>
            </a:rPr>
            <a:t>госзакупках</a:t>
          </a:r>
          <a:r>
            <a:rPr lang="ru-RU" sz="800" dirty="0" smtClean="0">
              <a:solidFill>
                <a:schemeClr val="tx2"/>
              </a:solidFill>
              <a:latin typeface="+mj-lt"/>
            </a:rPr>
            <a:t>, госзаказе</a:t>
          </a:r>
          <a:endParaRPr lang="ru-RU" sz="800" dirty="0">
            <a:solidFill>
              <a:schemeClr val="tx2"/>
            </a:solidFill>
            <a:latin typeface="+mj-lt"/>
          </a:endParaRPr>
        </a:p>
      </dgm:t>
    </dgm:pt>
    <dgm:pt modelId="{762B754A-B5C1-46DC-8EED-6A50B0CC9BD4}" type="parTrans" cxnId="{138C2FE5-22F0-43A0-A0B1-8FF42A4C05FF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109F08CE-2631-4689-B285-CEAD0C0CBA72}" type="sibTrans" cxnId="{138C2FE5-22F0-43A0-A0B1-8FF42A4C05FF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2C0BC832-416A-4EEF-91F9-5DBB1E8C3655}">
      <dgm:prSet phldrT="[Текст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800" dirty="0" smtClean="0">
              <a:solidFill>
                <a:schemeClr val="tx2"/>
              </a:solidFill>
              <a:latin typeface="+mj-lt"/>
            </a:rPr>
            <a:t>Сбыт через крупные торговые предприятия</a:t>
          </a:r>
          <a:endParaRPr lang="ru-RU" sz="800" dirty="0">
            <a:solidFill>
              <a:schemeClr val="tx2"/>
            </a:solidFill>
            <a:latin typeface="+mj-lt"/>
          </a:endParaRPr>
        </a:p>
      </dgm:t>
    </dgm:pt>
    <dgm:pt modelId="{04DA48B6-2A2A-404B-8758-8CD0A4F5B087}" type="parTrans" cxnId="{EA16A85E-CD0A-4CF8-9F8B-2E94AA20635F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4F3E0F1E-572B-4182-B67B-F154DD9D4D46}" type="sibTrans" cxnId="{EA16A85E-CD0A-4CF8-9F8B-2E94AA20635F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BBA78E7E-A953-491C-A542-682E6F7D7239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800" dirty="0" smtClean="0">
              <a:solidFill>
                <a:schemeClr val="tx2"/>
              </a:solidFill>
              <a:latin typeface="+mj-lt"/>
            </a:rPr>
            <a:t>Договоры на обслуживание объекта </a:t>
          </a:r>
          <a:endParaRPr lang="ru-RU" sz="800" dirty="0">
            <a:solidFill>
              <a:schemeClr val="tx2"/>
            </a:solidFill>
            <a:latin typeface="+mj-lt"/>
          </a:endParaRPr>
        </a:p>
      </dgm:t>
    </dgm:pt>
    <dgm:pt modelId="{CD42FA73-6B0D-4407-AE96-6F22FF1617D0}" type="sibTrans" cxnId="{86FB7420-60D7-46CE-B91B-630D3ACE446D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A8BDB769-CC3E-495F-BECE-E6186B0DF659}" type="parTrans" cxnId="{86FB7420-60D7-46CE-B91B-630D3ACE446D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DAF2AF74-8A55-4B09-94AF-34D3FC8CED15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2"/>
              </a:solidFill>
            </a:rPr>
            <a:t>ПФР</a:t>
          </a:r>
          <a:endParaRPr lang="ru-RU" sz="800" dirty="0">
            <a:solidFill>
              <a:schemeClr val="tx2"/>
            </a:solidFill>
          </a:endParaRPr>
        </a:p>
      </dgm:t>
    </dgm:pt>
    <dgm:pt modelId="{D49D50BC-602B-4B51-B6B8-8E7D177C6309}" type="parTrans" cxnId="{A5C33210-9593-44B7-9AAD-2A05F94237B5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4435DAFF-A767-480B-B196-CF0C7F5B7CFD}" type="sibTrans" cxnId="{A5C33210-9593-44B7-9AAD-2A05F94237B5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D41ADFF3-1363-4F0C-92ED-DF2355F70C55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2"/>
              </a:solidFill>
            </a:rPr>
            <a:t>ФСС</a:t>
          </a:r>
          <a:endParaRPr lang="ru-RU" sz="800" dirty="0">
            <a:solidFill>
              <a:schemeClr val="tx2"/>
            </a:solidFill>
          </a:endParaRPr>
        </a:p>
      </dgm:t>
    </dgm:pt>
    <dgm:pt modelId="{172FC309-89AF-4235-8920-65EBB52E0540}" type="parTrans" cxnId="{BDD23AD0-43BE-4D62-A6D9-709C7B0AC898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4C35C739-6701-4F18-8F22-C75968648A22}" type="sibTrans" cxnId="{BDD23AD0-43BE-4D62-A6D9-709C7B0AC898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719B4F1F-CD1C-4DD6-BD83-1DDC601F234C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2"/>
              </a:solidFill>
            </a:rPr>
            <a:t>Росстат</a:t>
          </a:r>
          <a:endParaRPr lang="ru-RU" sz="800" dirty="0">
            <a:solidFill>
              <a:schemeClr val="tx2"/>
            </a:solidFill>
          </a:endParaRPr>
        </a:p>
      </dgm:t>
    </dgm:pt>
    <dgm:pt modelId="{55083669-4448-40B7-9BE4-E2E8A31331B6}" type="parTrans" cxnId="{FC1B239E-3F4D-49BE-9D7E-3BD7633C90D1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266D2F87-C5A5-46A2-A4B1-8B2D40752DE8}" type="sibTrans" cxnId="{FC1B239E-3F4D-49BE-9D7E-3BD7633C90D1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42BE8AFB-6E79-4168-AB8F-A3D390A1BE04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2"/>
              </a:solidFill>
            </a:rPr>
            <a:t>Банк: открытие расчетного счета</a:t>
          </a:r>
          <a:endParaRPr lang="ru-RU" sz="800" dirty="0">
            <a:solidFill>
              <a:schemeClr val="tx2"/>
            </a:solidFill>
          </a:endParaRPr>
        </a:p>
      </dgm:t>
    </dgm:pt>
    <dgm:pt modelId="{9B100324-487D-4AB1-9832-5F3C408D9137}" type="sibTrans" cxnId="{DD1259C4-744E-41BD-9473-F816CE845215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D7F05FB5-C41E-4AD5-AA57-54EB99EE21FF}" type="parTrans" cxnId="{DD1259C4-744E-41BD-9473-F816CE845215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40CED442-E980-4EE9-8A32-9ABCE3AB0EC6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2"/>
              </a:solidFill>
            </a:rPr>
            <a:t>Обществ. организации</a:t>
          </a:r>
          <a:endParaRPr lang="ru-RU" sz="800" dirty="0">
            <a:solidFill>
              <a:schemeClr val="tx2"/>
            </a:solidFill>
          </a:endParaRPr>
        </a:p>
      </dgm:t>
    </dgm:pt>
    <dgm:pt modelId="{153A8249-D0CC-4A43-B1E8-3926E4401A17}" type="parTrans" cxnId="{03BFB050-16D1-4704-B47C-E99749BD68CA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9CBECA98-F8F9-475F-80B9-51164E032E5F}" type="sibTrans" cxnId="{03BFB050-16D1-4704-B47C-E99749BD68CA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0446C58C-224A-47DC-9B46-319939FE2119}">
      <dgm:prSet phldrT="[Текст]" custT="1"/>
      <dgm:spPr/>
      <dgm:t>
        <a:bodyPr/>
        <a:lstStyle/>
        <a:p>
          <a:r>
            <a:rPr lang="ru-RU" sz="800" dirty="0" err="1" smtClean="0">
              <a:solidFill>
                <a:schemeClr val="tx2"/>
              </a:solidFill>
            </a:rPr>
            <a:t>Маркетинго-вые</a:t>
          </a:r>
          <a:r>
            <a:rPr lang="ru-RU" sz="800" dirty="0" smtClean="0">
              <a:solidFill>
                <a:schemeClr val="tx2"/>
              </a:solidFill>
            </a:rPr>
            <a:t> агентства</a:t>
          </a:r>
          <a:endParaRPr lang="ru-RU" sz="800" dirty="0">
            <a:solidFill>
              <a:schemeClr val="tx2"/>
            </a:solidFill>
          </a:endParaRPr>
        </a:p>
      </dgm:t>
    </dgm:pt>
    <dgm:pt modelId="{C478629B-0700-4746-AAAD-4EF96B292D6A}" type="parTrans" cxnId="{6D8EAAE3-E267-428A-B2BD-0C7CA97CE38F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E9962F26-3BE3-488B-B710-52DA79CB909E}" type="sibTrans" cxnId="{6D8EAAE3-E267-428A-B2BD-0C7CA97CE38F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7832C57A-82D3-40D6-828B-37C5DF02251F}">
      <dgm:prSet phldrT="[Текст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800" dirty="0" smtClean="0">
              <a:solidFill>
                <a:schemeClr val="tx2"/>
              </a:solidFill>
              <a:latin typeface="+mj-lt"/>
            </a:rPr>
            <a:t>Поставщики услуг</a:t>
          </a:r>
          <a:endParaRPr lang="ru-RU" sz="800" dirty="0">
            <a:solidFill>
              <a:schemeClr val="tx2"/>
            </a:solidFill>
            <a:latin typeface="+mj-lt"/>
          </a:endParaRPr>
        </a:p>
      </dgm:t>
    </dgm:pt>
    <dgm:pt modelId="{426D4550-AEFC-4C14-89F0-6AFECBC0DBE9}" type="parTrans" cxnId="{E4CE19F3-8C79-497A-AF4A-ABC752AB2827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EE58DAC7-A488-4BCA-8CED-9069EC5A4B30}" type="sibTrans" cxnId="{E4CE19F3-8C79-497A-AF4A-ABC752AB2827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4DC13970-2D28-43FB-AB0E-01B8797421DA}">
      <dgm:prSet phldrT="[Текст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800" dirty="0" smtClean="0">
              <a:solidFill>
                <a:schemeClr val="tx2"/>
              </a:solidFill>
              <a:latin typeface="+mj-lt"/>
            </a:rPr>
            <a:t>ФНС</a:t>
          </a:r>
          <a:endParaRPr lang="ru-RU" sz="800" dirty="0">
            <a:solidFill>
              <a:schemeClr val="tx2"/>
            </a:solidFill>
            <a:latin typeface="+mj-lt"/>
          </a:endParaRPr>
        </a:p>
      </dgm:t>
    </dgm:pt>
    <dgm:pt modelId="{6E1E83B3-A410-4C7F-A8C9-FAC92E225FB3}" type="parTrans" cxnId="{5F79413E-F585-484E-BA69-3725B7A537A4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B3903B27-B264-48F3-B57B-953FC8390EE9}" type="sibTrans" cxnId="{5F79413E-F585-484E-BA69-3725B7A537A4}">
      <dgm:prSet/>
      <dgm:spPr/>
      <dgm:t>
        <a:bodyPr/>
        <a:lstStyle/>
        <a:p>
          <a:endParaRPr lang="ru-RU" sz="800">
            <a:solidFill>
              <a:schemeClr val="tx2"/>
            </a:solidFill>
          </a:endParaRPr>
        </a:p>
      </dgm:t>
    </dgm:pt>
    <dgm:pt modelId="{C2D9E625-9BA3-4C22-AF08-98031BC1BDF4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tx2"/>
              </a:solidFill>
            </a:rPr>
            <a:t>Ремонтные компании</a:t>
          </a:r>
          <a:endParaRPr lang="ru-RU" sz="800" dirty="0">
            <a:solidFill>
              <a:schemeClr val="tx2"/>
            </a:solidFill>
          </a:endParaRPr>
        </a:p>
      </dgm:t>
    </dgm:pt>
    <dgm:pt modelId="{1A7FF945-8171-45EC-BC9D-979ED712000D}" type="parTrans" cxnId="{FB004027-8DF2-4963-9D15-C55FD1EDF21F}">
      <dgm:prSet/>
      <dgm:spPr/>
      <dgm:t>
        <a:bodyPr/>
        <a:lstStyle/>
        <a:p>
          <a:endParaRPr lang="ru-RU"/>
        </a:p>
      </dgm:t>
    </dgm:pt>
    <dgm:pt modelId="{F6EBA2F1-6753-495C-A454-CD971F8CB898}" type="sibTrans" cxnId="{FB004027-8DF2-4963-9D15-C55FD1EDF21F}">
      <dgm:prSet/>
      <dgm:spPr/>
      <dgm:t>
        <a:bodyPr/>
        <a:lstStyle/>
        <a:p>
          <a:endParaRPr lang="ru-RU"/>
        </a:p>
      </dgm:t>
    </dgm:pt>
    <dgm:pt modelId="{2DBD98F0-C577-4EA3-BEDA-7BE493049EA1}" type="pres">
      <dgm:prSet presAssocID="{E6E4B70C-FFB2-4A8C-8D01-49AD09D600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A39152-D3ED-445E-B216-151B2E746761}" type="pres">
      <dgm:prSet presAssocID="{A71290C9-9D20-4AE3-A060-A81319197024}" presName="root" presStyleCnt="0"/>
      <dgm:spPr/>
    </dgm:pt>
    <dgm:pt modelId="{555BAC0D-8D86-486D-8E31-701A601E0C09}" type="pres">
      <dgm:prSet presAssocID="{A71290C9-9D20-4AE3-A060-A81319197024}" presName="rootComposite" presStyleCnt="0"/>
      <dgm:spPr/>
    </dgm:pt>
    <dgm:pt modelId="{B1A5DB5A-76AD-44BE-ACE7-DBD7A1DE0135}" type="pres">
      <dgm:prSet presAssocID="{A71290C9-9D20-4AE3-A060-A81319197024}" presName="rootText" presStyleLbl="node1" presStyleIdx="0" presStyleCnt="11" custScaleY="391417"/>
      <dgm:spPr/>
      <dgm:t>
        <a:bodyPr/>
        <a:lstStyle/>
        <a:p>
          <a:endParaRPr lang="ru-RU"/>
        </a:p>
      </dgm:t>
    </dgm:pt>
    <dgm:pt modelId="{4A8CECDB-9354-442B-AA57-0104BEF3BB90}" type="pres">
      <dgm:prSet presAssocID="{A71290C9-9D20-4AE3-A060-A81319197024}" presName="rootConnector" presStyleLbl="node1" presStyleIdx="0" presStyleCnt="11"/>
      <dgm:spPr/>
      <dgm:t>
        <a:bodyPr/>
        <a:lstStyle/>
        <a:p>
          <a:endParaRPr lang="ru-RU"/>
        </a:p>
      </dgm:t>
    </dgm:pt>
    <dgm:pt modelId="{6B0FF5DD-FBC6-4689-AB82-7455C4352700}" type="pres">
      <dgm:prSet presAssocID="{A71290C9-9D20-4AE3-A060-A81319197024}" presName="childShape" presStyleCnt="0"/>
      <dgm:spPr/>
    </dgm:pt>
    <dgm:pt modelId="{4AAE27E9-CD2B-48AE-B26C-D939C6467942}" type="pres">
      <dgm:prSet presAssocID="{49A59B14-AAED-494E-9761-E509AB1CD862}" presName="Name13" presStyleLbl="parChTrans1D2" presStyleIdx="0" presStyleCnt="30"/>
      <dgm:spPr/>
      <dgm:t>
        <a:bodyPr/>
        <a:lstStyle/>
        <a:p>
          <a:endParaRPr lang="ru-RU"/>
        </a:p>
      </dgm:t>
    </dgm:pt>
    <dgm:pt modelId="{E1083E3B-E7B1-4BC7-967A-2F36E695FE5C}" type="pres">
      <dgm:prSet presAssocID="{39BA1E62-BEF3-4242-BF97-934F090E24FD}" presName="childText" presStyleLbl="bgAcc1" presStyleIdx="0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C1435-CF91-4D1C-A6A8-2343C44A1F2D}" type="pres">
      <dgm:prSet presAssocID="{153A8249-D0CC-4A43-B1E8-3926E4401A17}" presName="Name13" presStyleLbl="parChTrans1D2" presStyleIdx="1" presStyleCnt="30"/>
      <dgm:spPr/>
      <dgm:t>
        <a:bodyPr/>
        <a:lstStyle/>
        <a:p>
          <a:endParaRPr lang="ru-RU"/>
        </a:p>
      </dgm:t>
    </dgm:pt>
    <dgm:pt modelId="{1D432A5C-C561-4964-ADD1-FD8D9268D85D}" type="pres">
      <dgm:prSet presAssocID="{40CED442-E980-4EE9-8A32-9ABCE3AB0EC6}" presName="childText" presStyleLbl="bgAcc1" presStyleIdx="1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E2EDC-852F-4D3C-AFEC-AC2447F0248C}" type="pres">
      <dgm:prSet presAssocID="{C478629B-0700-4746-AAAD-4EF96B292D6A}" presName="Name13" presStyleLbl="parChTrans1D2" presStyleIdx="2" presStyleCnt="30"/>
      <dgm:spPr/>
      <dgm:t>
        <a:bodyPr/>
        <a:lstStyle/>
        <a:p>
          <a:endParaRPr lang="ru-RU"/>
        </a:p>
      </dgm:t>
    </dgm:pt>
    <dgm:pt modelId="{843A04D4-1030-4768-8A73-D66351B346AF}" type="pres">
      <dgm:prSet presAssocID="{0446C58C-224A-47DC-9B46-319939FE2119}" presName="childText" presStyleLbl="bgAcc1" presStyleIdx="2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16329-A8D0-4E00-9493-0B2AE64635C2}" type="pres">
      <dgm:prSet presAssocID="{940C94EB-6385-4658-ABB4-60A06EB8AAE5}" presName="root" presStyleCnt="0"/>
      <dgm:spPr/>
    </dgm:pt>
    <dgm:pt modelId="{B3008C34-3240-47BC-8386-8DC0BB413DFD}" type="pres">
      <dgm:prSet presAssocID="{940C94EB-6385-4658-ABB4-60A06EB8AAE5}" presName="rootComposite" presStyleCnt="0"/>
      <dgm:spPr/>
    </dgm:pt>
    <dgm:pt modelId="{38D2DE3B-E249-4A9C-A3A1-A4DDBEB1EBE7}" type="pres">
      <dgm:prSet presAssocID="{940C94EB-6385-4658-ABB4-60A06EB8AAE5}" presName="rootText" presStyleLbl="node1" presStyleIdx="1" presStyleCnt="11" custScaleY="391417"/>
      <dgm:spPr/>
      <dgm:t>
        <a:bodyPr/>
        <a:lstStyle/>
        <a:p>
          <a:endParaRPr lang="ru-RU"/>
        </a:p>
      </dgm:t>
    </dgm:pt>
    <dgm:pt modelId="{C97BA74A-9E94-4F35-9610-6E12582808D2}" type="pres">
      <dgm:prSet presAssocID="{940C94EB-6385-4658-ABB4-60A06EB8AAE5}" presName="rootConnector" presStyleLbl="node1" presStyleIdx="1" presStyleCnt="11"/>
      <dgm:spPr/>
      <dgm:t>
        <a:bodyPr/>
        <a:lstStyle/>
        <a:p>
          <a:endParaRPr lang="ru-RU"/>
        </a:p>
      </dgm:t>
    </dgm:pt>
    <dgm:pt modelId="{64FC3D1A-E0BA-40A5-8B3B-42547F19241D}" type="pres">
      <dgm:prSet presAssocID="{940C94EB-6385-4658-ABB4-60A06EB8AAE5}" presName="childShape" presStyleCnt="0"/>
      <dgm:spPr/>
    </dgm:pt>
    <dgm:pt modelId="{57DF7F3E-FB11-4EB4-9291-B4C4594ED8B3}" type="pres">
      <dgm:prSet presAssocID="{C26BD239-C240-45A0-907C-D495CA0B1CAA}" presName="Name13" presStyleLbl="parChTrans1D2" presStyleIdx="3" presStyleCnt="30"/>
      <dgm:spPr/>
      <dgm:t>
        <a:bodyPr/>
        <a:lstStyle/>
        <a:p>
          <a:endParaRPr lang="ru-RU"/>
        </a:p>
      </dgm:t>
    </dgm:pt>
    <dgm:pt modelId="{2A1075E3-8348-4BC5-AAE1-EB945682A8C5}" type="pres">
      <dgm:prSet presAssocID="{FD2C9012-6067-4C8C-A214-C2A3E2559832}" presName="childText" presStyleLbl="bgAcc1" presStyleIdx="3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2D129-5DEA-4437-85D5-EFA1A23F29E3}" type="pres">
      <dgm:prSet presAssocID="{D49D50BC-602B-4B51-B6B8-8E7D177C6309}" presName="Name13" presStyleLbl="parChTrans1D2" presStyleIdx="4" presStyleCnt="30"/>
      <dgm:spPr/>
      <dgm:t>
        <a:bodyPr/>
        <a:lstStyle/>
        <a:p>
          <a:endParaRPr lang="ru-RU"/>
        </a:p>
      </dgm:t>
    </dgm:pt>
    <dgm:pt modelId="{31E63A72-8884-4613-83C2-5FB4E6EBCB7B}" type="pres">
      <dgm:prSet presAssocID="{DAF2AF74-8A55-4B09-94AF-34D3FC8CED15}" presName="childText" presStyleLbl="bgAcc1" presStyleIdx="4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BCE20-9282-4033-8AB4-BB2DCB5FCC76}" type="pres">
      <dgm:prSet presAssocID="{172FC309-89AF-4235-8920-65EBB52E0540}" presName="Name13" presStyleLbl="parChTrans1D2" presStyleIdx="5" presStyleCnt="30"/>
      <dgm:spPr/>
      <dgm:t>
        <a:bodyPr/>
        <a:lstStyle/>
        <a:p>
          <a:endParaRPr lang="ru-RU"/>
        </a:p>
      </dgm:t>
    </dgm:pt>
    <dgm:pt modelId="{841037DC-5BE1-430A-99C0-0F5052FAB0BD}" type="pres">
      <dgm:prSet presAssocID="{D41ADFF3-1363-4F0C-92ED-DF2355F70C55}" presName="childText" presStyleLbl="bgAcc1" presStyleIdx="5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7E458-61C7-43D3-828C-50A80C8298BE}" type="pres">
      <dgm:prSet presAssocID="{55083669-4448-40B7-9BE4-E2E8A31331B6}" presName="Name13" presStyleLbl="parChTrans1D2" presStyleIdx="6" presStyleCnt="30"/>
      <dgm:spPr/>
      <dgm:t>
        <a:bodyPr/>
        <a:lstStyle/>
        <a:p>
          <a:endParaRPr lang="ru-RU"/>
        </a:p>
      </dgm:t>
    </dgm:pt>
    <dgm:pt modelId="{FFE00337-24E2-4268-AE43-F6990D43C742}" type="pres">
      <dgm:prSet presAssocID="{719B4F1F-CD1C-4DD6-BD83-1DDC601F234C}" presName="childText" presStyleLbl="bgAcc1" presStyleIdx="6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0A816-208E-4338-948C-40D7EB45BC1B}" type="pres">
      <dgm:prSet presAssocID="{D7F05FB5-C41E-4AD5-AA57-54EB99EE21FF}" presName="Name13" presStyleLbl="parChTrans1D2" presStyleIdx="7" presStyleCnt="30"/>
      <dgm:spPr/>
      <dgm:t>
        <a:bodyPr/>
        <a:lstStyle/>
        <a:p>
          <a:endParaRPr lang="ru-RU"/>
        </a:p>
      </dgm:t>
    </dgm:pt>
    <dgm:pt modelId="{3DE8D8F0-9992-4897-844C-D602E36833D5}" type="pres">
      <dgm:prSet presAssocID="{42BE8AFB-6E79-4168-AB8F-A3D390A1BE04}" presName="childText" presStyleLbl="bgAcc1" presStyleIdx="7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9DC9C-872E-4298-83C9-51D2EDB9B22A}" type="pres">
      <dgm:prSet presAssocID="{A978DB61-9F20-4853-BA39-3238A323B985}" presName="root" presStyleCnt="0"/>
      <dgm:spPr/>
    </dgm:pt>
    <dgm:pt modelId="{F9A5F353-2CDD-44C0-B0FA-5DB2617ABEBF}" type="pres">
      <dgm:prSet presAssocID="{A978DB61-9F20-4853-BA39-3238A323B985}" presName="rootComposite" presStyleCnt="0"/>
      <dgm:spPr/>
    </dgm:pt>
    <dgm:pt modelId="{9508D861-FE66-4886-AF47-B794A803A41E}" type="pres">
      <dgm:prSet presAssocID="{A978DB61-9F20-4853-BA39-3238A323B985}" presName="rootText" presStyleLbl="node1" presStyleIdx="2" presStyleCnt="11" custScaleY="391417"/>
      <dgm:spPr/>
      <dgm:t>
        <a:bodyPr/>
        <a:lstStyle/>
        <a:p>
          <a:endParaRPr lang="ru-RU"/>
        </a:p>
      </dgm:t>
    </dgm:pt>
    <dgm:pt modelId="{F0B3C616-D1C9-4D14-A8E0-2E5E8622616B}" type="pres">
      <dgm:prSet presAssocID="{A978DB61-9F20-4853-BA39-3238A323B985}" presName="rootConnector" presStyleLbl="node1" presStyleIdx="2" presStyleCnt="11"/>
      <dgm:spPr/>
      <dgm:t>
        <a:bodyPr/>
        <a:lstStyle/>
        <a:p>
          <a:endParaRPr lang="ru-RU"/>
        </a:p>
      </dgm:t>
    </dgm:pt>
    <dgm:pt modelId="{380C52FA-8D55-4241-9471-23129D06E9C2}" type="pres">
      <dgm:prSet presAssocID="{A978DB61-9F20-4853-BA39-3238A323B985}" presName="childShape" presStyleCnt="0"/>
      <dgm:spPr/>
    </dgm:pt>
    <dgm:pt modelId="{867B754E-D5A5-4F2F-A84C-4862B14BBAC3}" type="pres">
      <dgm:prSet presAssocID="{F4E47B95-F008-430D-85E1-6BEE1251D639}" presName="Name13" presStyleLbl="parChTrans1D2" presStyleIdx="8" presStyleCnt="30"/>
      <dgm:spPr/>
      <dgm:t>
        <a:bodyPr/>
        <a:lstStyle/>
        <a:p>
          <a:endParaRPr lang="ru-RU"/>
        </a:p>
      </dgm:t>
    </dgm:pt>
    <dgm:pt modelId="{C7ED423A-E7E2-4EAB-9FC4-5E9BDCE6E8ED}" type="pres">
      <dgm:prSet presAssocID="{4DE863E2-C23D-4939-9E22-A40DAEE0CEAB}" presName="childText" presStyleLbl="bgAcc1" presStyleIdx="8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31C29-B9E6-4225-9FD2-A652A88F4B6F}" type="pres">
      <dgm:prSet presAssocID="{97357295-1EDC-4309-8E22-94C4383FBC49}" presName="Name13" presStyleLbl="parChTrans1D2" presStyleIdx="9" presStyleCnt="30"/>
      <dgm:spPr/>
      <dgm:t>
        <a:bodyPr/>
        <a:lstStyle/>
        <a:p>
          <a:endParaRPr lang="ru-RU"/>
        </a:p>
      </dgm:t>
    </dgm:pt>
    <dgm:pt modelId="{660C83F1-19E3-478B-B492-88BCE61B1502}" type="pres">
      <dgm:prSet presAssocID="{8DEB7B64-78FB-4AA7-A233-D501384E98A9}" presName="childText" presStyleLbl="bgAcc1" presStyleIdx="9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6C771-6E85-4211-8D4A-A5F7BD05E9A9}" type="pres">
      <dgm:prSet presAssocID="{F6CAC5DF-CDEF-4BE8-B454-72821C3D6DDD}" presName="Name13" presStyleLbl="parChTrans1D2" presStyleIdx="10" presStyleCnt="30"/>
      <dgm:spPr/>
      <dgm:t>
        <a:bodyPr/>
        <a:lstStyle/>
        <a:p>
          <a:endParaRPr lang="ru-RU"/>
        </a:p>
      </dgm:t>
    </dgm:pt>
    <dgm:pt modelId="{E510F981-7548-4F2B-91C8-AE746CEBF679}" type="pres">
      <dgm:prSet presAssocID="{6E34B9F0-233F-4D21-8759-2A10D54572BD}" presName="childText" presStyleLbl="bgAcc1" presStyleIdx="10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BB86C-BCFC-46FD-84E6-7405B9CBFB3A}" type="pres">
      <dgm:prSet presAssocID="{EA6EAB77-77DF-45F9-B840-7C2754D8969B}" presName="Name13" presStyleLbl="parChTrans1D2" presStyleIdx="11" presStyleCnt="30"/>
      <dgm:spPr/>
      <dgm:t>
        <a:bodyPr/>
        <a:lstStyle/>
        <a:p>
          <a:endParaRPr lang="ru-RU"/>
        </a:p>
      </dgm:t>
    </dgm:pt>
    <dgm:pt modelId="{AB4CB8F7-A18C-43D9-96CF-6271B521E911}" type="pres">
      <dgm:prSet presAssocID="{A8948CB1-A521-4BFE-802C-9062C95719E3}" presName="childText" presStyleLbl="bgAcc1" presStyleIdx="11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5B6D0-9411-4B65-9657-205777C6E173}" type="pres">
      <dgm:prSet presAssocID="{9BA2A7B5-A6BE-4DA6-8E5F-AF85114CB66E}" presName="Name13" presStyleLbl="parChTrans1D2" presStyleIdx="12" presStyleCnt="30"/>
      <dgm:spPr/>
      <dgm:t>
        <a:bodyPr/>
        <a:lstStyle/>
        <a:p>
          <a:endParaRPr lang="ru-RU"/>
        </a:p>
      </dgm:t>
    </dgm:pt>
    <dgm:pt modelId="{CCB17DA7-8BBE-431E-B3D8-E96FA7876D00}" type="pres">
      <dgm:prSet presAssocID="{AE4BC609-5895-4F0C-BB3A-6A60D09B21B6}" presName="childText" presStyleLbl="bgAcc1" presStyleIdx="12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C2FC5-3918-4BCD-A507-FF7A18D4BB85}" type="pres">
      <dgm:prSet presAssocID="{FE73D8AD-47FA-495F-B80D-B8F0282C1CC4}" presName="Name13" presStyleLbl="parChTrans1D2" presStyleIdx="13" presStyleCnt="30"/>
      <dgm:spPr/>
      <dgm:t>
        <a:bodyPr/>
        <a:lstStyle/>
        <a:p>
          <a:endParaRPr lang="ru-RU"/>
        </a:p>
      </dgm:t>
    </dgm:pt>
    <dgm:pt modelId="{E9D2AE7B-4420-4047-A126-625813F738B3}" type="pres">
      <dgm:prSet presAssocID="{8A782F0B-2899-4229-ABE3-7A32F5AEA4C8}" presName="childText" presStyleLbl="bgAcc1" presStyleIdx="13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AC6BA-082E-4482-84A6-21EB570B4059}" type="pres">
      <dgm:prSet presAssocID="{55B51C0C-D043-4948-8F39-8B519224365C}" presName="root" presStyleCnt="0"/>
      <dgm:spPr/>
    </dgm:pt>
    <dgm:pt modelId="{B5F4F716-B8E9-44CA-ACB7-A33EC65B3701}" type="pres">
      <dgm:prSet presAssocID="{55B51C0C-D043-4948-8F39-8B519224365C}" presName="rootComposite" presStyleCnt="0"/>
      <dgm:spPr/>
    </dgm:pt>
    <dgm:pt modelId="{995ACCB3-8B4D-43D0-BCB6-5E210DD73667}" type="pres">
      <dgm:prSet presAssocID="{55B51C0C-D043-4948-8F39-8B519224365C}" presName="rootText" presStyleLbl="node1" presStyleIdx="3" presStyleCnt="11" custScaleY="391417"/>
      <dgm:spPr/>
      <dgm:t>
        <a:bodyPr/>
        <a:lstStyle/>
        <a:p>
          <a:endParaRPr lang="ru-RU"/>
        </a:p>
      </dgm:t>
    </dgm:pt>
    <dgm:pt modelId="{BAB8E483-1AE0-4470-A267-D5CFE0589FC2}" type="pres">
      <dgm:prSet presAssocID="{55B51C0C-D043-4948-8F39-8B519224365C}" presName="rootConnector" presStyleLbl="node1" presStyleIdx="3" presStyleCnt="11"/>
      <dgm:spPr/>
      <dgm:t>
        <a:bodyPr/>
        <a:lstStyle/>
        <a:p>
          <a:endParaRPr lang="ru-RU"/>
        </a:p>
      </dgm:t>
    </dgm:pt>
    <dgm:pt modelId="{5A8EC853-B55F-417E-8450-1E11B7449B85}" type="pres">
      <dgm:prSet presAssocID="{55B51C0C-D043-4948-8F39-8B519224365C}" presName="childShape" presStyleCnt="0"/>
      <dgm:spPr/>
    </dgm:pt>
    <dgm:pt modelId="{F642FE08-3E61-4C6C-AB49-F2841289EF97}" type="pres">
      <dgm:prSet presAssocID="{03720C85-FE4E-4F59-ABFF-AB20FFC26F45}" presName="Name13" presStyleLbl="parChTrans1D2" presStyleIdx="14" presStyleCnt="30"/>
      <dgm:spPr/>
      <dgm:t>
        <a:bodyPr/>
        <a:lstStyle/>
        <a:p>
          <a:endParaRPr lang="ru-RU"/>
        </a:p>
      </dgm:t>
    </dgm:pt>
    <dgm:pt modelId="{B273C1E9-5F8E-488A-8AFE-ABA43999DEAE}" type="pres">
      <dgm:prSet presAssocID="{831563AA-BA04-4C2A-812B-E417B167DADA}" presName="childText" presStyleLbl="bgAcc1" presStyleIdx="14" presStyleCnt="30" custScaleY="123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FE188-332E-4FB0-9B58-71615A160FBA}" type="pres">
      <dgm:prSet presAssocID="{1A7FF945-8171-45EC-BC9D-979ED712000D}" presName="Name13" presStyleLbl="parChTrans1D2" presStyleIdx="15" presStyleCnt="30"/>
      <dgm:spPr/>
      <dgm:t>
        <a:bodyPr/>
        <a:lstStyle/>
        <a:p>
          <a:endParaRPr lang="ru-RU"/>
        </a:p>
      </dgm:t>
    </dgm:pt>
    <dgm:pt modelId="{1284978B-6C05-4B21-8AA3-76B527D5462C}" type="pres">
      <dgm:prSet presAssocID="{C2D9E625-9BA3-4C22-AF08-98031BC1BDF4}" presName="childText" presStyleLbl="bgAcc1" presStyleIdx="15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4DBF7-578E-42CE-BCA9-5F5465A98703}" type="pres">
      <dgm:prSet presAssocID="{C6678036-9BA1-4053-8263-E0A35EA6433D}" presName="root" presStyleCnt="0"/>
      <dgm:spPr/>
    </dgm:pt>
    <dgm:pt modelId="{0B831805-DB56-4106-AB24-E79991743CEA}" type="pres">
      <dgm:prSet presAssocID="{C6678036-9BA1-4053-8263-E0A35EA6433D}" presName="rootComposite" presStyleCnt="0"/>
      <dgm:spPr/>
    </dgm:pt>
    <dgm:pt modelId="{41691D82-6E14-4928-A960-BD8CBA862B85}" type="pres">
      <dgm:prSet presAssocID="{C6678036-9BA1-4053-8263-E0A35EA6433D}" presName="rootText" presStyleLbl="node1" presStyleIdx="4" presStyleCnt="11" custScaleY="391417"/>
      <dgm:spPr/>
      <dgm:t>
        <a:bodyPr/>
        <a:lstStyle/>
        <a:p>
          <a:endParaRPr lang="ru-RU"/>
        </a:p>
      </dgm:t>
    </dgm:pt>
    <dgm:pt modelId="{5C270678-AEE6-49CC-9886-B94CDF78B27D}" type="pres">
      <dgm:prSet presAssocID="{C6678036-9BA1-4053-8263-E0A35EA6433D}" presName="rootConnector" presStyleLbl="node1" presStyleIdx="4" presStyleCnt="11"/>
      <dgm:spPr/>
      <dgm:t>
        <a:bodyPr/>
        <a:lstStyle/>
        <a:p>
          <a:endParaRPr lang="ru-RU"/>
        </a:p>
      </dgm:t>
    </dgm:pt>
    <dgm:pt modelId="{65BB638C-4220-4DB2-8938-848E9872BBD6}" type="pres">
      <dgm:prSet presAssocID="{C6678036-9BA1-4053-8263-E0A35EA6433D}" presName="childShape" presStyleCnt="0"/>
      <dgm:spPr/>
    </dgm:pt>
    <dgm:pt modelId="{9439E392-C9B9-417F-8715-CA0D6B7A7563}" type="pres">
      <dgm:prSet presAssocID="{4B1A0848-6778-46E6-958B-084D654FEC49}" presName="Name13" presStyleLbl="parChTrans1D2" presStyleIdx="16" presStyleCnt="30"/>
      <dgm:spPr/>
      <dgm:t>
        <a:bodyPr/>
        <a:lstStyle/>
        <a:p>
          <a:endParaRPr lang="ru-RU"/>
        </a:p>
      </dgm:t>
    </dgm:pt>
    <dgm:pt modelId="{4607786C-42B0-42AF-8F07-386F9A9A0C7A}" type="pres">
      <dgm:prSet presAssocID="{2E2CA79D-DBE5-43C4-BA57-E78BFE516A2B}" presName="childText" presStyleLbl="bgAcc1" presStyleIdx="16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3CB68-16C0-4C2F-98B8-6522F99F3551}" type="pres">
      <dgm:prSet presAssocID="{F1E3E711-DA1A-4EC4-B0CE-9C7CDD222D85}" presName="Name13" presStyleLbl="parChTrans1D2" presStyleIdx="17" presStyleCnt="30"/>
      <dgm:spPr/>
      <dgm:t>
        <a:bodyPr/>
        <a:lstStyle/>
        <a:p>
          <a:endParaRPr lang="ru-RU"/>
        </a:p>
      </dgm:t>
    </dgm:pt>
    <dgm:pt modelId="{9FA3F319-7931-41ED-8B9A-A49B2318022F}" type="pres">
      <dgm:prSet presAssocID="{25A7204B-C362-43FF-82EE-FA9A26C3A0AA}" presName="childText" presStyleLbl="bgAcc1" presStyleIdx="17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B80DD-98DA-4B66-A45B-32A2893444AD}" type="pres">
      <dgm:prSet presAssocID="{7F5EC21C-518E-48E0-BA93-3CC5371B5690}" presName="Name13" presStyleLbl="parChTrans1D2" presStyleIdx="18" presStyleCnt="30"/>
      <dgm:spPr/>
      <dgm:t>
        <a:bodyPr/>
        <a:lstStyle/>
        <a:p>
          <a:endParaRPr lang="ru-RU"/>
        </a:p>
      </dgm:t>
    </dgm:pt>
    <dgm:pt modelId="{5189704D-E565-490A-A7A7-8ADF09826B22}" type="pres">
      <dgm:prSet presAssocID="{A13D638F-E7F7-49B6-8997-7DAA20E7C7C2}" presName="childText" presStyleLbl="bgAcc1" presStyleIdx="18" presStyleCnt="30" custScaleY="154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3EC99-C068-4B34-883D-0F8E8B2C9B97}" type="pres">
      <dgm:prSet presAssocID="{B653CF03-E1F3-48F9-B6F8-CAD48275AAD3}" presName="root" presStyleCnt="0"/>
      <dgm:spPr/>
    </dgm:pt>
    <dgm:pt modelId="{C43C7687-3B97-4C57-87B6-7F05DC6DA9F5}" type="pres">
      <dgm:prSet presAssocID="{B653CF03-E1F3-48F9-B6F8-CAD48275AAD3}" presName="rootComposite" presStyleCnt="0"/>
      <dgm:spPr/>
    </dgm:pt>
    <dgm:pt modelId="{95BE2847-4006-48C8-8862-39ABF5E06FAD}" type="pres">
      <dgm:prSet presAssocID="{B653CF03-E1F3-48F9-B6F8-CAD48275AAD3}" presName="rootText" presStyleLbl="node1" presStyleIdx="5" presStyleCnt="11" custScaleY="391417"/>
      <dgm:spPr/>
      <dgm:t>
        <a:bodyPr/>
        <a:lstStyle/>
        <a:p>
          <a:endParaRPr lang="ru-RU"/>
        </a:p>
      </dgm:t>
    </dgm:pt>
    <dgm:pt modelId="{0DECD51F-6366-4FE1-BD33-EF72109EA053}" type="pres">
      <dgm:prSet presAssocID="{B653CF03-E1F3-48F9-B6F8-CAD48275AAD3}" presName="rootConnector" presStyleLbl="node1" presStyleIdx="5" presStyleCnt="11"/>
      <dgm:spPr/>
      <dgm:t>
        <a:bodyPr/>
        <a:lstStyle/>
        <a:p>
          <a:endParaRPr lang="ru-RU"/>
        </a:p>
      </dgm:t>
    </dgm:pt>
    <dgm:pt modelId="{6DA6BEF5-97B3-4F9A-A7E9-834B46D9A381}" type="pres">
      <dgm:prSet presAssocID="{B653CF03-E1F3-48F9-B6F8-CAD48275AAD3}" presName="childShape" presStyleCnt="0"/>
      <dgm:spPr/>
    </dgm:pt>
    <dgm:pt modelId="{8180D9B4-7129-4298-B17D-2A9F53327DF1}" type="pres">
      <dgm:prSet presAssocID="{426D4550-AEFC-4C14-89F0-6AFECBC0DBE9}" presName="Name13" presStyleLbl="parChTrans1D2" presStyleIdx="19" presStyleCnt="30"/>
      <dgm:spPr/>
      <dgm:t>
        <a:bodyPr/>
        <a:lstStyle/>
        <a:p>
          <a:endParaRPr lang="ru-RU"/>
        </a:p>
      </dgm:t>
    </dgm:pt>
    <dgm:pt modelId="{D146A19A-6606-4463-B24E-78E7E7863DF4}" type="pres">
      <dgm:prSet presAssocID="{7832C57A-82D3-40D6-828B-37C5DF02251F}" presName="childText" presStyleLbl="bgAcc1" presStyleIdx="19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ACC3B-6558-4DD7-814D-3F029269BAFD}" type="pres">
      <dgm:prSet presAssocID="{6E1E83B3-A410-4C7F-A8C9-FAC92E225FB3}" presName="Name13" presStyleLbl="parChTrans1D2" presStyleIdx="20" presStyleCnt="30"/>
      <dgm:spPr/>
      <dgm:t>
        <a:bodyPr/>
        <a:lstStyle/>
        <a:p>
          <a:endParaRPr lang="ru-RU"/>
        </a:p>
      </dgm:t>
    </dgm:pt>
    <dgm:pt modelId="{6789DD62-7B93-43FE-8438-89688EDBB2BC}" type="pres">
      <dgm:prSet presAssocID="{4DC13970-2D28-43FB-AB0E-01B8797421DA}" presName="childText" presStyleLbl="bgAcc1" presStyleIdx="20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D2756-24A2-465C-B763-74081F556147}" type="pres">
      <dgm:prSet presAssocID="{0CA54238-3D31-47D9-B4EB-6CE0A70F2083}" presName="root" presStyleCnt="0"/>
      <dgm:spPr/>
    </dgm:pt>
    <dgm:pt modelId="{FF5B21D0-E086-43EA-A59F-D7FEED1AC7EC}" type="pres">
      <dgm:prSet presAssocID="{0CA54238-3D31-47D9-B4EB-6CE0A70F2083}" presName="rootComposite" presStyleCnt="0"/>
      <dgm:spPr/>
    </dgm:pt>
    <dgm:pt modelId="{A3336F94-E720-42E2-9A27-1F084F4C6B6D}" type="pres">
      <dgm:prSet presAssocID="{0CA54238-3D31-47D9-B4EB-6CE0A70F2083}" presName="rootText" presStyleLbl="node1" presStyleIdx="6" presStyleCnt="11" custScaleY="391417"/>
      <dgm:spPr/>
      <dgm:t>
        <a:bodyPr/>
        <a:lstStyle/>
        <a:p>
          <a:endParaRPr lang="ru-RU"/>
        </a:p>
      </dgm:t>
    </dgm:pt>
    <dgm:pt modelId="{BFBAFB72-9099-44D9-93C3-D40AF0A0B0C5}" type="pres">
      <dgm:prSet presAssocID="{0CA54238-3D31-47D9-B4EB-6CE0A70F2083}" presName="rootConnector" presStyleLbl="node1" presStyleIdx="6" presStyleCnt="11"/>
      <dgm:spPr/>
      <dgm:t>
        <a:bodyPr/>
        <a:lstStyle/>
        <a:p>
          <a:endParaRPr lang="ru-RU"/>
        </a:p>
      </dgm:t>
    </dgm:pt>
    <dgm:pt modelId="{A56357F2-723D-438C-91E7-2238E09842E0}" type="pres">
      <dgm:prSet presAssocID="{0CA54238-3D31-47D9-B4EB-6CE0A70F2083}" presName="childShape" presStyleCnt="0"/>
      <dgm:spPr/>
    </dgm:pt>
    <dgm:pt modelId="{42D9A910-F453-41D5-A8FD-490A00ECC930}" type="pres">
      <dgm:prSet presAssocID="{C24AC748-E9FE-454E-A2EF-55EED0AED193}" presName="Name13" presStyleLbl="parChTrans1D2" presStyleIdx="21" presStyleCnt="30"/>
      <dgm:spPr/>
      <dgm:t>
        <a:bodyPr/>
        <a:lstStyle/>
        <a:p>
          <a:endParaRPr lang="ru-RU"/>
        </a:p>
      </dgm:t>
    </dgm:pt>
    <dgm:pt modelId="{9971B479-F034-4B81-A411-589FAB323584}" type="pres">
      <dgm:prSet presAssocID="{9D9A6DC0-957C-4FD3-AA5C-518810CDB86C}" presName="childText" presStyleLbl="bgAcc1" presStyleIdx="21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9677A-D163-409B-A9C4-D9D79AB29AB0}" type="pres">
      <dgm:prSet presAssocID="{02940D85-2721-439A-AC80-676A2FEB87B9}" presName="Name13" presStyleLbl="parChTrans1D2" presStyleIdx="22" presStyleCnt="30"/>
      <dgm:spPr/>
      <dgm:t>
        <a:bodyPr/>
        <a:lstStyle/>
        <a:p>
          <a:endParaRPr lang="ru-RU"/>
        </a:p>
      </dgm:t>
    </dgm:pt>
    <dgm:pt modelId="{3F942C9A-E6EC-43FB-88C9-4B0DB762BC14}" type="pres">
      <dgm:prSet presAssocID="{4A86AC95-6ECC-455A-90E1-51522F4A7ACA}" presName="childText" presStyleLbl="bgAcc1" presStyleIdx="22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45CA2-8A42-406B-9AD2-7B9D1A8CBAD3}" type="pres">
      <dgm:prSet presAssocID="{4A6D314C-B723-4903-97B3-8116875DEBD0}" presName="Name13" presStyleLbl="parChTrans1D2" presStyleIdx="23" presStyleCnt="30"/>
      <dgm:spPr/>
      <dgm:t>
        <a:bodyPr/>
        <a:lstStyle/>
        <a:p>
          <a:endParaRPr lang="ru-RU"/>
        </a:p>
      </dgm:t>
    </dgm:pt>
    <dgm:pt modelId="{D0551A10-3B33-4577-8934-02084D688BEB}" type="pres">
      <dgm:prSet presAssocID="{F5378352-5161-4BEC-BCC7-FFA0E88805C4}" presName="childText" presStyleLbl="bgAcc1" presStyleIdx="23" presStyleCnt="30" custScaleY="198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9066-63D8-4B2D-91B2-702A35F76CB3}" type="pres">
      <dgm:prSet presAssocID="{F11A7E70-2C9C-4E35-A16A-DB57CFF12C6B}" presName="root" presStyleCnt="0"/>
      <dgm:spPr/>
    </dgm:pt>
    <dgm:pt modelId="{E6EEC404-C83F-416F-8056-41C21BF0167C}" type="pres">
      <dgm:prSet presAssocID="{F11A7E70-2C9C-4E35-A16A-DB57CFF12C6B}" presName="rootComposite" presStyleCnt="0"/>
      <dgm:spPr/>
    </dgm:pt>
    <dgm:pt modelId="{005033ED-95C5-43E0-A054-683478D821DB}" type="pres">
      <dgm:prSet presAssocID="{F11A7E70-2C9C-4E35-A16A-DB57CFF12C6B}" presName="rootText" presStyleLbl="node1" presStyleIdx="7" presStyleCnt="11" custScaleY="391417"/>
      <dgm:spPr/>
      <dgm:t>
        <a:bodyPr/>
        <a:lstStyle/>
        <a:p>
          <a:endParaRPr lang="ru-RU"/>
        </a:p>
      </dgm:t>
    </dgm:pt>
    <dgm:pt modelId="{A47D7BF0-876B-4498-B816-DA116588C212}" type="pres">
      <dgm:prSet presAssocID="{F11A7E70-2C9C-4E35-A16A-DB57CFF12C6B}" presName="rootConnector" presStyleLbl="node1" presStyleIdx="7" presStyleCnt="11"/>
      <dgm:spPr/>
      <dgm:t>
        <a:bodyPr/>
        <a:lstStyle/>
        <a:p>
          <a:endParaRPr lang="ru-RU"/>
        </a:p>
      </dgm:t>
    </dgm:pt>
    <dgm:pt modelId="{5A84B107-D20B-4D51-AE35-34265E4394F6}" type="pres">
      <dgm:prSet presAssocID="{F11A7E70-2C9C-4E35-A16A-DB57CFF12C6B}" presName="childShape" presStyleCnt="0"/>
      <dgm:spPr/>
    </dgm:pt>
    <dgm:pt modelId="{1C835F7A-1691-4435-8567-3D27E770D529}" type="pres">
      <dgm:prSet presAssocID="{9636CECD-3B52-4F79-B240-B49C4ADF8913}" presName="Name13" presStyleLbl="parChTrans1D2" presStyleIdx="24" presStyleCnt="30"/>
      <dgm:spPr/>
      <dgm:t>
        <a:bodyPr/>
        <a:lstStyle/>
        <a:p>
          <a:endParaRPr lang="ru-RU"/>
        </a:p>
      </dgm:t>
    </dgm:pt>
    <dgm:pt modelId="{9740E0A3-C8D6-460C-957D-5779A05480C7}" type="pres">
      <dgm:prSet presAssocID="{BD180AC4-74AC-4CC2-8196-392C8AB95F6D}" presName="childText" presStyleLbl="bgAcc1" presStyleIdx="24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2B5FB-D1F3-46A8-A20F-31071121A094}" type="pres">
      <dgm:prSet presAssocID="{6A2156EB-9EA4-445E-85A6-D9F429DB8C73}" presName="root" presStyleCnt="0"/>
      <dgm:spPr/>
    </dgm:pt>
    <dgm:pt modelId="{B6BBBED9-734A-405B-9F8F-187E6ACEBE54}" type="pres">
      <dgm:prSet presAssocID="{6A2156EB-9EA4-445E-85A6-D9F429DB8C73}" presName="rootComposite" presStyleCnt="0"/>
      <dgm:spPr/>
    </dgm:pt>
    <dgm:pt modelId="{1ED11F4B-A2E5-4953-A9FF-7755C1E0AD73}" type="pres">
      <dgm:prSet presAssocID="{6A2156EB-9EA4-445E-85A6-D9F429DB8C73}" presName="rootText" presStyleLbl="node1" presStyleIdx="8" presStyleCnt="11" custScaleY="391417"/>
      <dgm:spPr/>
      <dgm:t>
        <a:bodyPr/>
        <a:lstStyle/>
        <a:p>
          <a:endParaRPr lang="ru-RU"/>
        </a:p>
      </dgm:t>
    </dgm:pt>
    <dgm:pt modelId="{373EDB0C-9B36-46FA-BCED-586BAFC8E22E}" type="pres">
      <dgm:prSet presAssocID="{6A2156EB-9EA4-445E-85A6-D9F429DB8C73}" presName="rootConnector" presStyleLbl="node1" presStyleIdx="8" presStyleCnt="11"/>
      <dgm:spPr/>
      <dgm:t>
        <a:bodyPr/>
        <a:lstStyle/>
        <a:p>
          <a:endParaRPr lang="ru-RU"/>
        </a:p>
      </dgm:t>
    </dgm:pt>
    <dgm:pt modelId="{05F2AA3A-905E-4C92-973A-E29063FB30E9}" type="pres">
      <dgm:prSet presAssocID="{6A2156EB-9EA4-445E-85A6-D9F429DB8C73}" presName="childShape" presStyleCnt="0"/>
      <dgm:spPr/>
    </dgm:pt>
    <dgm:pt modelId="{E18AFFBC-B7F8-4E83-A1B9-73FA63ACE210}" type="pres">
      <dgm:prSet presAssocID="{762B754A-B5C1-46DC-8EED-6A50B0CC9BD4}" presName="Name13" presStyleLbl="parChTrans1D2" presStyleIdx="25" presStyleCnt="30"/>
      <dgm:spPr/>
      <dgm:t>
        <a:bodyPr/>
        <a:lstStyle/>
        <a:p>
          <a:endParaRPr lang="ru-RU"/>
        </a:p>
      </dgm:t>
    </dgm:pt>
    <dgm:pt modelId="{FDA6940B-9F6D-4CE3-903E-B2A09887B4C0}" type="pres">
      <dgm:prSet presAssocID="{DAB4CF70-FB3C-4421-A419-B00D22004C20}" presName="childText" presStyleLbl="bgAcc1" presStyleIdx="25" presStyleCnt="30" custScaleY="227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42302-AFF4-4233-875E-571733FDCFCF}" type="pres">
      <dgm:prSet presAssocID="{04DA48B6-2A2A-404B-8758-8CD0A4F5B087}" presName="Name13" presStyleLbl="parChTrans1D2" presStyleIdx="26" presStyleCnt="30"/>
      <dgm:spPr/>
      <dgm:t>
        <a:bodyPr/>
        <a:lstStyle/>
        <a:p>
          <a:endParaRPr lang="ru-RU"/>
        </a:p>
      </dgm:t>
    </dgm:pt>
    <dgm:pt modelId="{F55F6ED8-5471-476B-9D31-8F626664E857}" type="pres">
      <dgm:prSet presAssocID="{2C0BC832-416A-4EEF-91F9-5DBB1E8C3655}" presName="childText" presStyleLbl="bgAcc1" presStyleIdx="26" presStyleCnt="30" custScaleY="227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9CB78-C30D-4884-8F7E-BF59A6DF7D38}" type="pres">
      <dgm:prSet presAssocID="{BBA78E7E-A953-491C-A542-682E6F7D7239}" presName="root" presStyleCnt="0"/>
      <dgm:spPr/>
    </dgm:pt>
    <dgm:pt modelId="{2C5E2174-2AF3-4278-AD95-B5E07B8BFF36}" type="pres">
      <dgm:prSet presAssocID="{BBA78E7E-A953-491C-A542-682E6F7D7239}" presName="rootComposite" presStyleCnt="0"/>
      <dgm:spPr/>
    </dgm:pt>
    <dgm:pt modelId="{F035DA1D-A179-491E-92C4-910251837B3A}" type="pres">
      <dgm:prSet presAssocID="{BBA78E7E-A953-491C-A542-682E6F7D7239}" presName="rootText" presStyleLbl="node1" presStyleIdx="9" presStyleCnt="11" custScaleY="391417"/>
      <dgm:spPr/>
      <dgm:t>
        <a:bodyPr/>
        <a:lstStyle/>
        <a:p>
          <a:endParaRPr lang="ru-RU"/>
        </a:p>
      </dgm:t>
    </dgm:pt>
    <dgm:pt modelId="{360F2C3B-E3EA-491B-A412-BFACF7954B90}" type="pres">
      <dgm:prSet presAssocID="{BBA78E7E-A953-491C-A542-682E6F7D7239}" presName="rootConnector" presStyleLbl="node1" presStyleIdx="9" presStyleCnt="11"/>
      <dgm:spPr/>
      <dgm:t>
        <a:bodyPr/>
        <a:lstStyle/>
        <a:p>
          <a:endParaRPr lang="ru-RU"/>
        </a:p>
      </dgm:t>
    </dgm:pt>
    <dgm:pt modelId="{65E67251-C036-46B9-9CC3-6BC89BF29F4C}" type="pres">
      <dgm:prSet presAssocID="{BBA78E7E-A953-491C-A542-682E6F7D7239}" presName="childShape" presStyleCnt="0"/>
      <dgm:spPr/>
    </dgm:pt>
    <dgm:pt modelId="{8857EA86-03E8-424B-BB49-63521A3B1B88}" type="pres">
      <dgm:prSet presAssocID="{D522AE12-D07A-4600-87F3-588BB15BF2C0}" presName="Name13" presStyleLbl="parChTrans1D2" presStyleIdx="27" presStyleCnt="30"/>
      <dgm:spPr/>
      <dgm:t>
        <a:bodyPr/>
        <a:lstStyle/>
        <a:p>
          <a:endParaRPr lang="ru-RU"/>
        </a:p>
      </dgm:t>
    </dgm:pt>
    <dgm:pt modelId="{DEEFB4ED-C272-48C4-9B2B-85EF7872B14F}" type="pres">
      <dgm:prSet presAssocID="{E2131C9D-4C42-4A4A-901B-F62D8E39A6F4}" presName="childText" presStyleLbl="bgAcc1" presStyleIdx="27" presStyleCnt="30" custScaleX="113932" custScaleY="154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BC9D4-F57B-4881-AAF6-1BF1CA80D7D4}" type="pres">
      <dgm:prSet presAssocID="{B48DB9F2-6568-4AC6-B469-4AEA7EBD4C66}" presName="root" presStyleCnt="0"/>
      <dgm:spPr/>
    </dgm:pt>
    <dgm:pt modelId="{C21CF406-5BAA-4D81-B03C-8A4CB10FA56C}" type="pres">
      <dgm:prSet presAssocID="{B48DB9F2-6568-4AC6-B469-4AEA7EBD4C66}" presName="rootComposite" presStyleCnt="0"/>
      <dgm:spPr/>
    </dgm:pt>
    <dgm:pt modelId="{4F958C09-A225-473B-893E-46D923A2469F}" type="pres">
      <dgm:prSet presAssocID="{B48DB9F2-6568-4AC6-B469-4AEA7EBD4C66}" presName="rootText" presStyleLbl="node1" presStyleIdx="10" presStyleCnt="11" custScaleY="391417"/>
      <dgm:spPr/>
      <dgm:t>
        <a:bodyPr/>
        <a:lstStyle/>
        <a:p>
          <a:endParaRPr lang="ru-RU"/>
        </a:p>
      </dgm:t>
    </dgm:pt>
    <dgm:pt modelId="{FF4B3AE6-D080-4B26-BFB8-F07FE134DDA9}" type="pres">
      <dgm:prSet presAssocID="{B48DB9F2-6568-4AC6-B469-4AEA7EBD4C66}" presName="rootConnector" presStyleLbl="node1" presStyleIdx="10" presStyleCnt="11"/>
      <dgm:spPr/>
      <dgm:t>
        <a:bodyPr/>
        <a:lstStyle/>
        <a:p>
          <a:endParaRPr lang="ru-RU"/>
        </a:p>
      </dgm:t>
    </dgm:pt>
    <dgm:pt modelId="{EFAD9846-CD0A-457C-BB16-12C6374A42D8}" type="pres">
      <dgm:prSet presAssocID="{B48DB9F2-6568-4AC6-B469-4AEA7EBD4C66}" presName="childShape" presStyleCnt="0"/>
      <dgm:spPr/>
    </dgm:pt>
    <dgm:pt modelId="{541230CB-9A7F-436F-A0C7-1B859F8CA05E}" type="pres">
      <dgm:prSet presAssocID="{4ED19E98-0B50-4149-9F92-0D4F43056F68}" presName="Name13" presStyleLbl="parChTrans1D2" presStyleIdx="28" presStyleCnt="30"/>
      <dgm:spPr/>
      <dgm:t>
        <a:bodyPr/>
        <a:lstStyle/>
        <a:p>
          <a:endParaRPr lang="ru-RU"/>
        </a:p>
      </dgm:t>
    </dgm:pt>
    <dgm:pt modelId="{9E31391D-72B4-443F-84B9-CC0727BDC664}" type="pres">
      <dgm:prSet presAssocID="{B3E46343-DAB4-4F36-9A20-3CEDBDE4CD46}" presName="childText" presStyleLbl="bgAcc1" presStyleIdx="28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0C062-E197-426E-87CD-12216A9B8DB5}" type="pres">
      <dgm:prSet presAssocID="{9618F96C-BBC9-444F-BEA7-EE64689E5020}" presName="Name13" presStyleLbl="parChTrans1D2" presStyleIdx="29" presStyleCnt="30"/>
      <dgm:spPr/>
      <dgm:t>
        <a:bodyPr/>
        <a:lstStyle/>
        <a:p>
          <a:endParaRPr lang="ru-RU"/>
        </a:p>
      </dgm:t>
    </dgm:pt>
    <dgm:pt modelId="{0A51CED5-33B8-4B45-BC34-C75C1551BD46}" type="pres">
      <dgm:prSet presAssocID="{A43E95C8-4791-4ACE-8865-D17E532119DC}" presName="childText" presStyleLbl="bgAcc1" presStyleIdx="29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B1B63E-A221-4B3F-A1E5-F35F3D197F44}" type="presOf" srcId="{172FC309-89AF-4235-8920-65EBB52E0540}" destId="{0D0BCE20-9282-4033-8AB4-BB2DCB5FCC76}" srcOrd="0" destOrd="0" presId="urn:microsoft.com/office/officeart/2005/8/layout/hierarchy3"/>
    <dgm:cxn modelId="{8AC6CD32-56C6-45DD-A326-11D707586DF3}" srcId="{E6E4B70C-FFB2-4A8C-8D01-49AD09D600BA}" destId="{A71290C9-9D20-4AE3-A060-A81319197024}" srcOrd="0" destOrd="0" parTransId="{1BB83653-2591-4978-BDF5-8ABA6EB9CCAD}" sibTransId="{7DB20B2D-9089-47A4-ADBE-7A11E7E72182}"/>
    <dgm:cxn modelId="{B47042AE-D5AE-4E21-A2FD-80D0B7665A61}" type="presOf" srcId="{7F5EC21C-518E-48E0-BA93-3CC5371B5690}" destId="{456B80DD-98DA-4B66-A45B-32A2893444AD}" srcOrd="0" destOrd="0" presId="urn:microsoft.com/office/officeart/2005/8/layout/hierarchy3"/>
    <dgm:cxn modelId="{F09F5704-A937-4CBC-9252-7DE4D4DDAA02}" type="presOf" srcId="{C26BD239-C240-45A0-907C-D495CA0B1CAA}" destId="{57DF7F3E-FB11-4EB4-9291-B4C4594ED8B3}" srcOrd="0" destOrd="0" presId="urn:microsoft.com/office/officeart/2005/8/layout/hierarchy3"/>
    <dgm:cxn modelId="{3128F4F8-5704-445D-9898-9E17B455CDF0}" type="presOf" srcId="{BD180AC4-74AC-4CC2-8196-392C8AB95F6D}" destId="{9740E0A3-C8D6-460C-957D-5779A05480C7}" srcOrd="0" destOrd="0" presId="urn:microsoft.com/office/officeart/2005/8/layout/hierarchy3"/>
    <dgm:cxn modelId="{FC1B239E-3F4D-49BE-9D7E-3BD7633C90D1}" srcId="{940C94EB-6385-4658-ABB4-60A06EB8AAE5}" destId="{719B4F1F-CD1C-4DD6-BD83-1DDC601F234C}" srcOrd="3" destOrd="0" parTransId="{55083669-4448-40B7-9BE4-E2E8A31331B6}" sibTransId="{266D2F87-C5A5-46A2-A4B1-8B2D40752DE8}"/>
    <dgm:cxn modelId="{6850AB3E-F1F7-4E84-85ED-C20E9696D84E}" type="presOf" srcId="{6A2156EB-9EA4-445E-85A6-D9F429DB8C73}" destId="{1ED11F4B-A2E5-4953-A9FF-7755C1E0AD73}" srcOrd="0" destOrd="0" presId="urn:microsoft.com/office/officeart/2005/8/layout/hierarchy3"/>
    <dgm:cxn modelId="{687CB733-9F76-42F9-8805-3D4BFCCCC972}" type="presOf" srcId="{EA6EAB77-77DF-45F9-B840-7C2754D8969B}" destId="{2CCBB86C-BCFC-46FD-84E6-7405B9CBFB3A}" srcOrd="0" destOrd="0" presId="urn:microsoft.com/office/officeart/2005/8/layout/hierarchy3"/>
    <dgm:cxn modelId="{11837211-E52F-4A06-9FFF-D5AE4D279562}" type="presOf" srcId="{DAF2AF74-8A55-4B09-94AF-34D3FC8CED15}" destId="{31E63A72-8884-4613-83C2-5FB4E6EBCB7B}" srcOrd="0" destOrd="0" presId="urn:microsoft.com/office/officeart/2005/8/layout/hierarchy3"/>
    <dgm:cxn modelId="{4A95E920-1391-4847-ABD4-7E96872C2B7B}" type="presOf" srcId="{9BA2A7B5-A6BE-4DA6-8E5F-AF85114CB66E}" destId="{0935B6D0-9411-4B65-9657-205777C6E173}" srcOrd="0" destOrd="0" presId="urn:microsoft.com/office/officeart/2005/8/layout/hierarchy3"/>
    <dgm:cxn modelId="{5F79413E-F585-484E-BA69-3725B7A537A4}" srcId="{B653CF03-E1F3-48F9-B6F8-CAD48275AAD3}" destId="{4DC13970-2D28-43FB-AB0E-01B8797421DA}" srcOrd="1" destOrd="0" parTransId="{6E1E83B3-A410-4C7F-A8C9-FAC92E225FB3}" sibTransId="{B3903B27-B264-48F3-B57B-953FC8390EE9}"/>
    <dgm:cxn modelId="{C06A3BCA-845A-4FBC-8DD4-BB0A7615A79F}" srcId="{A978DB61-9F20-4853-BA39-3238A323B985}" destId="{6E34B9F0-233F-4D21-8759-2A10D54572BD}" srcOrd="2" destOrd="0" parTransId="{F6CAC5DF-CDEF-4BE8-B454-72821C3D6DDD}" sibTransId="{A52B9B6E-2D3E-4226-A6EA-8466EE9CF34A}"/>
    <dgm:cxn modelId="{5BA2CB1B-4E27-4A44-A99F-65700CA6AEF9}" type="presOf" srcId="{0446C58C-224A-47DC-9B46-319939FE2119}" destId="{843A04D4-1030-4768-8A73-D66351B346AF}" srcOrd="0" destOrd="0" presId="urn:microsoft.com/office/officeart/2005/8/layout/hierarchy3"/>
    <dgm:cxn modelId="{203763B1-17F3-4411-80C5-B855287AF844}" type="presOf" srcId="{9636CECD-3B52-4F79-B240-B49C4ADF8913}" destId="{1C835F7A-1691-4435-8567-3D27E770D529}" srcOrd="0" destOrd="0" presId="urn:microsoft.com/office/officeart/2005/8/layout/hierarchy3"/>
    <dgm:cxn modelId="{BDD23AD0-43BE-4D62-A6D9-709C7B0AC898}" srcId="{940C94EB-6385-4658-ABB4-60A06EB8AAE5}" destId="{D41ADFF3-1363-4F0C-92ED-DF2355F70C55}" srcOrd="2" destOrd="0" parTransId="{172FC309-89AF-4235-8920-65EBB52E0540}" sibTransId="{4C35C739-6701-4F18-8F22-C75968648A22}"/>
    <dgm:cxn modelId="{2C11D4EB-6F69-44FC-BD45-EC92D611295B}" srcId="{C6678036-9BA1-4053-8263-E0A35EA6433D}" destId="{2E2CA79D-DBE5-43C4-BA57-E78BFE516A2B}" srcOrd="0" destOrd="0" parTransId="{4B1A0848-6778-46E6-958B-084D654FEC49}" sibTransId="{82905202-F94F-4F8D-A32C-8E146476842D}"/>
    <dgm:cxn modelId="{A61432EF-A106-40BD-B4D9-E7D7A6E20EC5}" type="presOf" srcId="{8A782F0B-2899-4229-ABE3-7A32F5AEA4C8}" destId="{E9D2AE7B-4420-4047-A126-625813F738B3}" srcOrd="0" destOrd="0" presId="urn:microsoft.com/office/officeart/2005/8/layout/hierarchy3"/>
    <dgm:cxn modelId="{AF3ADDD4-6A99-4A6B-9A99-433733A9CA67}" type="presOf" srcId="{F11A7E70-2C9C-4E35-A16A-DB57CFF12C6B}" destId="{005033ED-95C5-43E0-A054-683478D821DB}" srcOrd="0" destOrd="0" presId="urn:microsoft.com/office/officeart/2005/8/layout/hierarchy3"/>
    <dgm:cxn modelId="{FC358199-082C-450F-902F-C1583EB1CCAA}" type="presOf" srcId="{E2131C9D-4C42-4A4A-901B-F62D8E39A6F4}" destId="{DEEFB4ED-C272-48C4-9B2B-85EF7872B14F}" srcOrd="0" destOrd="0" presId="urn:microsoft.com/office/officeart/2005/8/layout/hierarchy3"/>
    <dgm:cxn modelId="{9E16DFB3-2854-4BE9-AA45-156E4F701431}" type="presOf" srcId="{6E34B9F0-233F-4D21-8759-2A10D54572BD}" destId="{E510F981-7548-4F2B-91C8-AE746CEBF679}" srcOrd="0" destOrd="0" presId="urn:microsoft.com/office/officeart/2005/8/layout/hierarchy3"/>
    <dgm:cxn modelId="{7C6DE9B7-37FD-4A8C-A4C6-AEAEE9E7042A}" type="presOf" srcId="{7832C57A-82D3-40D6-828B-37C5DF02251F}" destId="{D146A19A-6606-4463-B24E-78E7E7863DF4}" srcOrd="0" destOrd="0" presId="urn:microsoft.com/office/officeart/2005/8/layout/hierarchy3"/>
    <dgm:cxn modelId="{4D38F348-72A9-4B1A-BE30-C78CCC574F71}" type="presOf" srcId="{A71290C9-9D20-4AE3-A060-A81319197024}" destId="{4A8CECDB-9354-442B-AA57-0104BEF3BB90}" srcOrd="1" destOrd="0" presId="urn:microsoft.com/office/officeart/2005/8/layout/hierarchy3"/>
    <dgm:cxn modelId="{4D9C17F6-51D6-4603-9240-AC2B91532FC5}" type="presOf" srcId="{4DE863E2-C23D-4939-9E22-A40DAEE0CEAB}" destId="{C7ED423A-E7E2-4EAB-9FC4-5E9BDCE6E8ED}" srcOrd="0" destOrd="0" presId="urn:microsoft.com/office/officeart/2005/8/layout/hierarchy3"/>
    <dgm:cxn modelId="{65C1AC51-8A0A-4054-9F8D-670D7E36D9FD}" type="presOf" srcId="{25A7204B-C362-43FF-82EE-FA9A26C3A0AA}" destId="{9FA3F319-7931-41ED-8B9A-A49B2318022F}" srcOrd="0" destOrd="0" presId="urn:microsoft.com/office/officeart/2005/8/layout/hierarchy3"/>
    <dgm:cxn modelId="{EA16A85E-CD0A-4CF8-9F8B-2E94AA20635F}" srcId="{6A2156EB-9EA4-445E-85A6-D9F429DB8C73}" destId="{2C0BC832-416A-4EEF-91F9-5DBB1E8C3655}" srcOrd="1" destOrd="0" parTransId="{04DA48B6-2A2A-404B-8758-8CD0A4F5B087}" sibTransId="{4F3E0F1E-572B-4182-B67B-F154DD9D4D46}"/>
    <dgm:cxn modelId="{138C2FE5-22F0-43A0-A0B1-8FF42A4C05FF}" srcId="{6A2156EB-9EA4-445E-85A6-D9F429DB8C73}" destId="{DAB4CF70-FB3C-4421-A419-B00D22004C20}" srcOrd="0" destOrd="0" parTransId="{762B754A-B5C1-46DC-8EED-6A50B0CC9BD4}" sibTransId="{109F08CE-2631-4689-B285-CEAD0C0CBA72}"/>
    <dgm:cxn modelId="{EF8588A0-52F9-43DC-9479-27BEC49420EA}" type="presOf" srcId="{B3E46343-DAB4-4F36-9A20-3CEDBDE4CD46}" destId="{9E31391D-72B4-443F-84B9-CC0727BDC664}" srcOrd="0" destOrd="0" presId="urn:microsoft.com/office/officeart/2005/8/layout/hierarchy3"/>
    <dgm:cxn modelId="{D36A2E4A-1E40-4D41-BF14-C89F2FF20D43}" type="presOf" srcId="{F4E47B95-F008-430D-85E1-6BEE1251D639}" destId="{867B754E-D5A5-4F2F-A84C-4862B14BBAC3}" srcOrd="0" destOrd="0" presId="urn:microsoft.com/office/officeart/2005/8/layout/hierarchy3"/>
    <dgm:cxn modelId="{31336B97-3BCF-41BD-9AEF-3BFB29688D82}" srcId="{C6678036-9BA1-4053-8263-E0A35EA6433D}" destId="{25A7204B-C362-43FF-82EE-FA9A26C3A0AA}" srcOrd="1" destOrd="0" parTransId="{F1E3E711-DA1A-4EC4-B0CE-9C7CDD222D85}" sibTransId="{D30E9377-6908-40BD-8FC9-2A3356FD4216}"/>
    <dgm:cxn modelId="{C011D865-D00B-4116-ABB5-36B3BB04FF2C}" type="presOf" srcId="{39BA1E62-BEF3-4242-BF97-934F090E24FD}" destId="{E1083E3B-E7B1-4BC7-967A-2F36E695FE5C}" srcOrd="0" destOrd="0" presId="urn:microsoft.com/office/officeart/2005/8/layout/hierarchy3"/>
    <dgm:cxn modelId="{93FF689D-77CC-4220-91F7-D6B0F36DE490}" type="presOf" srcId="{6A2156EB-9EA4-445E-85A6-D9F429DB8C73}" destId="{373EDB0C-9B36-46FA-BCED-586BAFC8E22E}" srcOrd="1" destOrd="0" presId="urn:microsoft.com/office/officeart/2005/8/layout/hierarchy3"/>
    <dgm:cxn modelId="{F1080512-8B3F-413E-BFCB-1D762283744A}" type="presOf" srcId="{03720C85-FE4E-4F59-ABFF-AB20FFC26F45}" destId="{F642FE08-3E61-4C6C-AB49-F2841289EF97}" srcOrd="0" destOrd="0" presId="urn:microsoft.com/office/officeart/2005/8/layout/hierarchy3"/>
    <dgm:cxn modelId="{94E71AA4-2823-47EF-92F3-EAC0C100BFDA}" type="presOf" srcId="{AE4BC609-5895-4F0C-BB3A-6A60D09B21B6}" destId="{CCB17DA7-8BBE-431E-B3D8-E96FA7876D00}" srcOrd="0" destOrd="0" presId="urn:microsoft.com/office/officeart/2005/8/layout/hierarchy3"/>
    <dgm:cxn modelId="{227660BF-053C-4634-924F-42B1A7D30014}" type="presOf" srcId="{02940D85-2721-439A-AC80-676A2FEB87B9}" destId="{4869677A-D163-409B-A9C4-D9D79AB29AB0}" srcOrd="0" destOrd="0" presId="urn:microsoft.com/office/officeart/2005/8/layout/hierarchy3"/>
    <dgm:cxn modelId="{A5C33210-9593-44B7-9AAD-2A05F94237B5}" srcId="{940C94EB-6385-4658-ABB4-60A06EB8AAE5}" destId="{DAF2AF74-8A55-4B09-94AF-34D3FC8CED15}" srcOrd="1" destOrd="0" parTransId="{D49D50BC-602B-4B51-B6B8-8E7D177C6309}" sibTransId="{4435DAFF-A767-480B-B196-CF0C7F5B7CFD}"/>
    <dgm:cxn modelId="{89CAC104-66B1-427A-B9FD-2C55A4AC7BA5}" type="presOf" srcId="{F5378352-5161-4BEC-BCC7-FFA0E88805C4}" destId="{D0551A10-3B33-4577-8934-02084D688BEB}" srcOrd="0" destOrd="0" presId="urn:microsoft.com/office/officeart/2005/8/layout/hierarchy3"/>
    <dgm:cxn modelId="{E4258F6F-DEA6-4487-AA4B-7455D6C4328B}" type="presOf" srcId="{40CED442-E980-4EE9-8A32-9ABCE3AB0EC6}" destId="{1D432A5C-C561-4964-ADD1-FD8D9268D85D}" srcOrd="0" destOrd="0" presId="urn:microsoft.com/office/officeart/2005/8/layout/hierarchy3"/>
    <dgm:cxn modelId="{90F049AF-384B-4596-BAE7-04EF7416D45D}" type="presOf" srcId="{49A59B14-AAED-494E-9761-E509AB1CD862}" destId="{4AAE27E9-CD2B-48AE-B26C-D939C6467942}" srcOrd="0" destOrd="0" presId="urn:microsoft.com/office/officeart/2005/8/layout/hierarchy3"/>
    <dgm:cxn modelId="{E381848B-367A-4DAA-A747-32621A489A98}" type="presOf" srcId="{4DC13970-2D28-43FB-AB0E-01B8797421DA}" destId="{6789DD62-7B93-43FE-8438-89688EDBB2BC}" srcOrd="0" destOrd="0" presId="urn:microsoft.com/office/officeart/2005/8/layout/hierarchy3"/>
    <dgm:cxn modelId="{A32011A2-CCDB-426A-BA41-25686E733471}" type="presOf" srcId="{C24AC748-E9FE-454E-A2EF-55EED0AED193}" destId="{42D9A910-F453-41D5-A8FD-490A00ECC930}" srcOrd="0" destOrd="0" presId="urn:microsoft.com/office/officeart/2005/8/layout/hierarchy3"/>
    <dgm:cxn modelId="{3907939B-70CB-4156-8068-BD85C74272EC}" srcId="{55B51C0C-D043-4948-8F39-8B519224365C}" destId="{831563AA-BA04-4C2A-812B-E417B167DADA}" srcOrd="0" destOrd="0" parTransId="{03720C85-FE4E-4F59-ABFF-AB20FFC26F45}" sibTransId="{36F8BCC3-BA18-425F-8076-20A467D72C2A}"/>
    <dgm:cxn modelId="{F2296C56-2000-4F44-BC8F-3BF08DAFB7EA}" srcId="{F11A7E70-2C9C-4E35-A16A-DB57CFF12C6B}" destId="{BD180AC4-74AC-4CC2-8196-392C8AB95F6D}" srcOrd="0" destOrd="0" parTransId="{9636CECD-3B52-4F79-B240-B49C4ADF8913}" sibTransId="{548D367B-0E68-43EE-ABAD-4E73FA433738}"/>
    <dgm:cxn modelId="{A4E29613-6E84-46D7-9C09-C7C77912B64F}" type="presOf" srcId="{55B51C0C-D043-4948-8F39-8B519224365C}" destId="{995ACCB3-8B4D-43D0-BCB6-5E210DD73667}" srcOrd="0" destOrd="0" presId="urn:microsoft.com/office/officeart/2005/8/layout/hierarchy3"/>
    <dgm:cxn modelId="{15F3C6A7-B3B7-4302-A916-CBFFFC7F7DFC}" srcId="{A978DB61-9F20-4853-BA39-3238A323B985}" destId="{4DE863E2-C23D-4939-9E22-A40DAEE0CEAB}" srcOrd="0" destOrd="0" parTransId="{F4E47B95-F008-430D-85E1-6BEE1251D639}" sibTransId="{B15B7828-95E7-4CDE-B63C-11AF8890EFC3}"/>
    <dgm:cxn modelId="{62ABA364-C00A-42BE-95F2-D6822D43D543}" srcId="{E6E4B70C-FFB2-4A8C-8D01-49AD09D600BA}" destId="{55B51C0C-D043-4948-8F39-8B519224365C}" srcOrd="3" destOrd="0" parTransId="{57A639F6-D5E7-4B74-804D-28568B004361}" sibTransId="{F154C757-A8D8-447A-A027-AA4A745BE661}"/>
    <dgm:cxn modelId="{0738D677-425D-4EB3-B229-66A6A568FF72}" type="presOf" srcId="{B653CF03-E1F3-48F9-B6F8-CAD48275AAD3}" destId="{95BE2847-4006-48C8-8862-39ABF5E06FAD}" srcOrd="0" destOrd="0" presId="urn:microsoft.com/office/officeart/2005/8/layout/hierarchy3"/>
    <dgm:cxn modelId="{55EF380C-648E-4F89-A3E9-197BB23A8E77}" type="presOf" srcId="{55083669-4448-40B7-9BE4-E2E8A31331B6}" destId="{9117E458-61C7-43D3-828C-50A80C8298BE}" srcOrd="0" destOrd="0" presId="urn:microsoft.com/office/officeart/2005/8/layout/hierarchy3"/>
    <dgm:cxn modelId="{18CE1292-A1C7-4A59-A817-00410B2BF710}" type="presOf" srcId="{0CA54238-3D31-47D9-B4EB-6CE0A70F2083}" destId="{BFBAFB72-9099-44D9-93C3-D40AF0A0B0C5}" srcOrd="1" destOrd="0" presId="urn:microsoft.com/office/officeart/2005/8/layout/hierarchy3"/>
    <dgm:cxn modelId="{CB97EECF-9F8E-4101-ADED-5EEB28C9385B}" srcId="{E6E4B70C-FFB2-4A8C-8D01-49AD09D600BA}" destId="{B653CF03-E1F3-48F9-B6F8-CAD48275AAD3}" srcOrd="5" destOrd="0" parTransId="{8F280B9C-698D-492F-B9DA-B86F7E9D5FE8}" sibTransId="{936911A5-3B68-430E-A2EA-7B7C44F4BD94}"/>
    <dgm:cxn modelId="{34CD203C-5AE0-4408-96A3-DA6C5915EDF7}" type="presOf" srcId="{97357295-1EDC-4309-8E22-94C4383FBC49}" destId="{EDA31C29-B9E6-4225-9FD2-A652A88F4B6F}" srcOrd="0" destOrd="0" presId="urn:microsoft.com/office/officeart/2005/8/layout/hierarchy3"/>
    <dgm:cxn modelId="{270A904B-4FCC-4777-8E49-0229E3FF5C4E}" srcId="{E6E4B70C-FFB2-4A8C-8D01-49AD09D600BA}" destId="{6A2156EB-9EA4-445E-85A6-D9F429DB8C73}" srcOrd="8" destOrd="0" parTransId="{D6481FFB-F4B6-4EFB-9467-7E2E3A0913D0}" sibTransId="{B2ACD3FA-FFFE-4D89-B4B8-49603DCFD008}"/>
    <dgm:cxn modelId="{0943F995-0999-4F18-A78A-B1C108E5593F}" type="presOf" srcId="{2C0BC832-416A-4EEF-91F9-5DBB1E8C3655}" destId="{F55F6ED8-5471-476B-9D31-8F626664E857}" srcOrd="0" destOrd="0" presId="urn:microsoft.com/office/officeart/2005/8/layout/hierarchy3"/>
    <dgm:cxn modelId="{02F44DAF-550A-448D-A8F0-EF66EA05651B}" srcId="{E6E4B70C-FFB2-4A8C-8D01-49AD09D600BA}" destId="{C6678036-9BA1-4053-8263-E0A35EA6433D}" srcOrd="4" destOrd="0" parTransId="{FB0D9E98-07A2-48D6-9C03-D9470569E43E}" sibTransId="{5767DA87-C6DD-4E37-AB7A-9EA6B4394841}"/>
    <dgm:cxn modelId="{CF6B89FC-5884-42FC-A064-40061E6482CE}" type="presOf" srcId="{04DA48B6-2A2A-404B-8758-8CD0A4F5B087}" destId="{A2842302-AFF4-4233-875E-571733FDCFCF}" srcOrd="0" destOrd="0" presId="urn:microsoft.com/office/officeart/2005/8/layout/hierarchy3"/>
    <dgm:cxn modelId="{8738DDC6-0332-46EA-A834-E7B5940389A9}" srcId="{C6678036-9BA1-4053-8263-E0A35EA6433D}" destId="{A13D638F-E7F7-49B6-8997-7DAA20E7C7C2}" srcOrd="2" destOrd="0" parTransId="{7F5EC21C-518E-48E0-BA93-3CC5371B5690}" sibTransId="{57A4826A-B4D2-4EA7-BDD7-2016E4502C0D}"/>
    <dgm:cxn modelId="{CC9ED1E3-0DB5-4775-9131-6743E0583AA7}" type="presOf" srcId="{D7F05FB5-C41E-4AD5-AA57-54EB99EE21FF}" destId="{00B0A816-208E-4338-948C-40D7EB45BC1B}" srcOrd="0" destOrd="0" presId="urn:microsoft.com/office/officeart/2005/8/layout/hierarchy3"/>
    <dgm:cxn modelId="{FB004027-8DF2-4963-9D15-C55FD1EDF21F}" srcId="{55B51C0C-D043-4948-8F39-8B519224365C}" destId="{C2D9E625-9BA3-4C22-AF08-98031BC1BDF4}" srcOrd="1" destOrd="0" parTransId="{1A7FF945-8171-45EC-BC9D-979ED712000D}" sibTransId="{F6EBA2F1-6753-495C-A454-CD971F8CB898}"/>
    <dgm:cxn modelId="{DD7A5986-E002-4A62-A555-0E3050B91BC6}" type="presOf" srcId="{BBA78E7E-A953-491C-A542-682E6F7D7239}" destId="{360F2C3B-E3EA-491B-A412-BFACF7954B90}" srcOrd="1" destOrd="0" presId="urn:microsoft.com/office/officeart/2005/8/layout/hierarchy3"/>
    <dgm:cxn modelId="{6D8EAAE3-E267-428A-B2BD-0C7CA97CE38F}" srcId="{A71290C9-9D20-4AE3-A060-A81319197024}" destId="{0446C58C-224A-47DC-9B46-319939FE2119}" srcOrd="2" destOrd="0" parTransId="{C478629B-0700-4746-AAAD-4EF96B292D6A}" sibTransId="{E9962F26-3BE3-488B-B710-52DA79CB909E}"/>
    <dgm:cxn modelId="{1E9EC4B5-4D60-40E5-AE42-36F295B69E86}" srcId="{E6E4B70C-FFB2-4A8C-8D01-49AD09D600BA}" destId="{A978DB61-9F20-4853-BA39-3238A323B985}" srcOrd="2" destOrd="0" parTransId="{1E6EF76F-9046-4F6B-BE7F-5E9722B1156A}" sibTransId="{02D657E0-D297-4A03-B827-875CAE5742FE}"/>
    <dgm:cxn modelId="{2E9EDB34-3D2A-44B5-89DD-9B47F497999B}" type="presOf" srcId="{153A8249-D0CC-4A43-B1E8-3926E4401A17}" destId="{3A5C1435-CF91-4D1C-A6A8-2343C44A1F2D}" srcOrd="0" destOrd="0" presId="urn:microsoft.com/office/officeart/2005/8/layout/hierarchy3"/>
    <dgm:cxn modelId="{3600706A-2C87-4F37-AFFF-FF503D6EE142}" type="presOf" srcId="{FD2C9012-6067-4C8C-A214-C2A3E2559832}" destId="{2A1075E3-8348-4BC5-AAE1-EB945682A8C5}" srcOrd="0" destOrd="0" presId="urn:microsoft.com/office/officeart/2005/8/layout/hierarchy3"/>
    <dgm:cxn modelId="{86FB7420-60D7-46CE-B91B-630D3ACE446D}" srcId="{E6E4B70C-FFB2-4A8C-8D01-49AD09D600BA}" destId="{BBA78E7E-A953-491C-A542-682E6F7D7239}" srcOrd="9" destOrd="0" parTransId="{A8BDB769-CC3E-495F-BECE-E6186B0DF659}" sibTransId="{CD42FA73-6B0D-4407-AE96-6F22FF1617D0}"/>
    <dgm:cxn modelId="{03BFB050-16D1-4704-B47C-E99749BD68CA}" srcId="{A71290C9-9D20-4AE3-A060-A81319197024}" destId="{40CED442-E980-4EE9-8A32-9ABCE3AB0EC6}" srcOrd="1" destOrd="0" parTransId="{153A8249-D0CC-4A43-B1E8-3926E4401A17}" sibTransId="{9CBECA98-F8F9-475F-80B9-51164E032E5F}"/>
    <dgm:cxn modelId="{C17B2A56-26A5-4073-A576-90DE4BD327E0}" type="presOf" srcId="{C2D9E625-9BA3-4C22-AF08-98031BC1BDF4}" destId="{1284978B-6C05-4B21-8AA3-76B527D5462C}" srcOrd="0" destOrd="0" presId="urn:microsoft.com/office/officeart/2005/8/layout/hierarchy3"/>
    <dgm:cxn modelId="{7AED5D5E-4FE7-4A3F-81DF-0EA281AA92E4}" type="presOf" srcId="{719B4F1F-CD1C-4DD6-BD83-1DDC601F234C}" destId="{FFE00337-24E2-4268-AE43-F6990D43C742}" srcOrd="0" destOrd="0" presId="urn:microsoft.com/office/officeart/2005/8/layout/hierarchy3"/>
    <dgm:cxn modelId="{BEC73EAD-BAE5-40AE-8311-25845677C0A1}" type="presOf" srcId="{2E2CA79D-DBE5-43C4-BA57-E78BFE516A2B}" destId="{4607786C-42B0-42AF-8F07-386F9A9A0C7A}" srcOrd="0" destOrd="0" presId="urn:microsoft.com/office/officeart/2005/8/layout/hierarchy3"/>
    <dgm:cxn modelId="{B4C79BA3-2B7B-48C0-A0F3-33EFF9A9802F}" type="presOf" srcId="{FE73D8AD-47FA-495F-B80D-B8F0282C1CC4}" destId="{D5AC2FC5-3918-4BCD-A507-FF7A18D4BB85}" srcOrd="0" destOrd="0" presId="urn:microsoft.com/office/officeart/2005/8/layout/hierarchy3"/>
    <dgm:cxn modelId="{E28ECE5E-27CD-464D-9FD5-716C7B5271AD}" type="presOf" srcId="{E6E4B70C-FFB2-4A8C-8D01-49AD09D600BA}" destId="{2DBD98F0-C577-4EA3-BEDA-7BE493049EA1}" srcOrd="0" destOrd="0" presId="urn:microsoft.com/office/officeart/2005/8/layout/hierarchy3"/>
    <dgm:cxn modelId="{CD359F0A-7B06-4945-BEF5-8E74FAF9ED5D}" srcId="{0CA54238-3D31-47D9-B4EB-6CE0A70F2083}" destId="{9D9A6DC0-957C-4FD3-AA5C-518810CDB86C}" srcOrd="0" destOrd="0" parTransId="{C24AC748-E9FE-454E-A2EF-55EED0AED193}" sibTransId="{AD41C3FB-CF8F-4B6E-89D0-0E6BD109D9D9}"/>
    <dgm:cxn modelId="{7FF0EA01-CD56-401F-A9BF-26C2BB7A5782}" type="presOf" srcId="{4A86AC95-6ECC-455A-90E1-51522F4A7ACA}" destId="{3F942C9A-E6EC-43FB-88C9-4B0DB762BC14}" srcOrd="0" destOrd="0" presId="urn:microsoft.com/office/officeart/2005/8/layout/hierarchy3"/>
    <dgm:cxn modelId="{6E2D6B48-BFC9-4F3B-B000-75DC80DFC7C0}" type="presOf" srcId="{D522AE12-D07A-4600-87F3-588BB15BF2C0}" destId="{8857EA86-03E8-424B-BB49-63521A3B1B88}" srcOrd="0" destOrd="0" presId="urn:microsoft.com/office/officeart/2005/8/layout/hierarchy3"/>
    <dgm:cxn modelId="{C7DDCC0D-B418-428C-977D-E40600021383}" srcId="{A978DB61-9F20-4853-BA39-3238A323B985}" destId="{8A782F0B-2899-4229-ABE3-7A32F5AEA4C8}" srcOrd="5" destOrd="0" parTransId="{FE73D8AD-47FA-495F-B80D-B8F0282C1CC4}" sibTransId="{3950F846-A3D1-46FE-899B-EE2BD89F4CBD}"/>
    <dgm:cxn modelId="{92773EF0-9359-497C-A3EC-C8B200D9BBE3}" type="presOf" srcId="{D41ADFF3-1363-4F0C-92ED-DF2355F70C55}" destId="{841037DC-5BE1-430A-99C0-0F5052FAB0BD}" srcOrd="0" destOrd="0" presId="urn:microsoft.com/office/officeart/2005/8/layout/hierarchy3"/>
    <dgm:cxn modelId="{63780C7C-3179-4193-9E08-264FED6428F7}" type="presOf" srcId="{4ED19E98-0B50-4149-9F92-0D4F43056F68}" destId="{541230CB-9A7F-436F-A0C7-1B859F8CA05E}" srcOrd="0" destOrd="0" presId="urn:microsoft.com/office/officeart/2005/8/layout/hierarchy3"/>
    <dgm:cxn modelId="{3F6D4E28-6136-4665-9652-E8318D1975DC}" type="presOf" srcId="{A8948CB1-A521-4BFE-802C-9062C95719E3}" destId="{AB4CB8F7-A18C-43D9-96CF-6271B521E911}" srcOrd="0" destOrd="0" presId="urn:microsoft.com/office/officeart/2005/8/layout/hierarchy3"/>
    <dgm:cxn modelId="{1A4DF769-7366-4EB7-B089-DA1A83230C1F}" srcId="{A71290C9-9D20-4AE3-A060-A81319197024}" destId="{39BA1E62-BEF3-4242-BF97-934F090E24FD}" srcOrd="0" destOrd="0" parTransId="{49A59B14-AAED-494E-9761-E509AB1CD862}" sibTransId="{35FF0B43-82FD-488A-8E8B-E1FB8DD166DD}"/>
    <dgm:cxn modelId="{61A648B7-9566-4744-BDC3-5B914933E40B}" type="presOf" srcId="{F6CAC5DF-CDEF-4BE8-B454-72821C3D6DDD}" destId="{D956C771-6E85-4211-8D4A-A5F7BD05E9A9}" srcOrd="0" destOrd="0" presId="urn:microsoft.com/office/officeart/2005/8/layout/hierarchy3"/>
    <dgm:cxn modelId="{333A194A-2308-4F04-8915-68AFF7E88D11}" srcId="{B48DB9F2-6568-4AC6-B469-4AEA7EBD4C66}" destId="{A43E95C8-4791-4ACE-8865-D17E532119DC}" srcOrd="1" destOrd="0" parTransId="{9618F96C-BBC9-444F-BEA7-EE64689E5020}" sibTransId="{6BE211F1-3FF8-4B27-A615-6B2F4BD6FC37}"/>
    <dgm:cxn modelId="{87BEA8BD-6BBF-4EDF-AF45-CCBCF99F1DBC}" type="presOf" srcId="{940C94EB-6385-4658-ABB4-60A06EB8AAE5}" destId="{38D2DE3B-E249-4A9C-A3A1-A4DDBEB1EBE7}" srcOrd="0" destOrd="0" presId="urn:microsoft.com/office/officeart/2005/8/layout/hierarchy3"/>
    <dgm:cxn modelId="{6798B685-012D-4BA8-ABA5-CAE5ADB0CC7B}" type="presOf" srcId="{F1E3E711-DA1A-4EC4-B0CE-9C7CDD222D85}" destId="{BD23CB68-16C0-4C2F-98B8-6522F99F3551}" srcOrd="0" destOrd="0" presId="urn:microsoft.com/office/officeart/2005/8/layout/hierarchy3"/>
    <dgm:cxn modelId="{505C6E0D-0D7C-49BF-B0A0-7DC2CC68FDA9}" type="presOf" srcId="{831563AA-BA04-4C2A-812B-E417B167DADA}" destId="{B273C1E9-5F8E-488A-8AFE-ABA43999DEAE}" srcOrd="0" destOrd="0" presId="urn:microsoft.com/office/officeart/2005/8/layout/hierarchy3"/>
    <dgm:cxn modelId="{7225D283-C9C2-4690-B6B5-C1ACEEFC5138}" type="presOf" srcId="{426D4550-AEFC-4C14-89F0-6AFECBC0DBE9}" destId="{8180D9B4-7129-4298-B17D-2A9F53327DF1}" srcOrd="0" destOrd="0" presId="urn:microsoft.com/office/officeart/2005/8/layout/hierarchy3"/>
    <dgm:cxn modelId="{8A009BCB-D8AB-45FA-83A9-9E4E3523E65C}" srcId="{B48DB9F2-6568-4AC6-B469-4AEA7EBD4C66}" destId="{B3E46343-DAB4-4F36-9A20-3CEDBDE4CD46}" srcOrd="0" destOrd="0" parTransId="{4ED19E98-0B50-4149-9F92-0D4F43056F68}" sibTransId="{F1AFD899-57DC-48F7-8EF7-933B042CD13B}"/>
    <dgm:cxn modelId="{7DF903C1-3E88-4916-891B-8BA14AB2D0B5}" type="presOf" srcId="{940C94EB-6385-4658-ABB4-60A06EB8AAE5}" destId="{C97BA74A-9E94-4F35-9610-6E12582808D2}" srcOrd="1" destOrd="0" presId="urn:microsoft.com/office/officeart/2005/8/layout/hierarchy3"/>
    <dgm:cxn modelId="{70829940-530F-41A8-AE38-C1AC4FCC98E5}" type="presOf" srcId="{8DEB7B64-78FB-4AA7-A233-D501384E98A9}" destId="{660C83F1-19E3-478B-B492-88BCE61B1502}" srcOrd="0" destOrd="0" presId="urn:microsoft.com/office/officeart/2005/8/layout/hierarchy3"/>
    <dgm:cxn modelId="{B9B6B6A9-CF79-42BC-9E03-561940C11902}" type="presOf" srcId="{B48DB9F2-6568-4AC6-B469-4AEA7EBD4C66}" destId="{4F958C09-A225-473B-893E-46D923A2469F}" srcOrd="0" destOrd="0" presId="urn:microsoft.com/office/officeart/2005/8/layout/hierarchy3"/>
    <dgm:cxn modelId="{D45DA66D-6B12-44B2-BFC6-96DA6D70EED4}" type="presOf" srcId="{B653CF03-E1F3-48F9-B6F8-CAD48275AAD3}" destId="{0DECD51F-6366-4FE1-BD33-EF72109EA053}" srcOrd="1" destOrd="0" presId="urn:microsoft.com/office/officeart/2005/8/layout/hierarchy3"/>
    <dgm:cxn modelId="{C3CDE8C1-9A73-4E56-A1F9-8A4CE31D64BE}" type="presOf" srcId="{F11A7E70-2C9C-4E35-A16A-DB57CFF12C6B}" destId="{A47D7BF0-876B-4498-B816-DA116588C212}" srcOrd="1" destOrd="0" presId="urn:microsoft.com/office/officeart/2005/8/layout/hierarchy3"/>
    <dgm:cxn modelId="{975A4D62-6C26-4074-9E02-609B7B0A3624}" srcId="{BBA78E7E-A953-491C-A542-682E6F7D7239}" destId="{E2131C9D-4C42-4A4A-901B-F62D8E39A6F4}" srcOrd="0" destOrd="0" parTransId="{D522AE12-D07A-4600-87F3-588BB15BF2C0}" sibTransId="{AFF789E6-04C7-455A-8527-41FF98413E4D}"/>
    <dgm:cxn modelId="{CB3AA7BA-68B9-4554-B524-3BF0786A0E93}" type="presOf" srcId="{A13D638F-E7F7-49B6-8997-7DAA20E7C7C2}" destId="{5189704D-E565-490A-A7A7-8ADF09826B22}" srcOrd="0" destOrd="0" presId="urn:microsoft.com/office/officeart/2005/8/layout/hierarchy3"/>
    <dgm:cxn modelId="{4AF47089-58E2-4730-8AB8-7219984B69A6}" type="presOf" srcId="{B48DB9F2-6568-4AC6-B469-4AEA7EBD4C66}" destId="{FF4B3AE6-D080-4B26-BFB8-F07FE134DDA9}" srcOrd="1" destOrd="0" presId="urn:microsoft.com/office/officeart/2005/8/layout/hierarchy3"/>
    <dgm:cxn modelId="{E4CE19F3-8C79-497A-AF4A-ABC752AB2827}" srcId="{B653CF03-E1F3-48F9-B6F8-CAD48275AAD3}" destId="{7832C57A-82D3-40D6-828B-37C5DF02251F}" srcOrd="0" destOrd="0" parTransId="{426D4550-AEFC-4C14-89F0-6AFECBC0DBE9}" sibTransId="{EE58DAC7-A488-4BCA-8CED-9069EC5A4B30}"/>
    <dgm:cxn modelId="{96E57AAE-C89D-4C05-BF2C-AD42688B111C}" type="presOf" srcId="{0CA54238-3D31-47D9-B4EB-6CE0A70F2083}" destId="{A3336F94-E720-42E2-9A27-1F084F4C6B6D}" srcOrd="0" destOrd="0" presId="urn:microsoft.com/office/officeart/2005/8/layout/hierarchy3"/>
    <dgm:cxn modelId="{63147E85-AF77-4B79-A39F-E20566E51209}" srcId="{E6E4B70C-FFB2-4A8C-8D01-49AD09D600BA}" destId="{B48DB9F2-6568-4AC6-B469-4AEA7EBD4C66}" srcOrd="10" destOrd="0" parTransId="{772E4720-DC5E-400E-9712-0A389D087FE7}" sibTransId="{3F21BA72-D891-4658-8FC7-E533D27A88DC}"/>
    <dgm:cxn modelId="{3D01ECCF-AF09-4DB8-9637-A3468C5F96DC}" type="presOf" srcId="{A71290C9-9D20-4AE3-A060-A81319197024}" destId="{B1A5DB5A-76AD-44BE-ACE7-DBD7A1DE0135}" srcOrd="0" destOrd="0" presId="urn:microsoft.com/office/officeart/2005/8/layout/hierarchy3"/>
    <dgm:cxn modelId="{3A7D2B4E-AEB4-44D2-8656-20A7A5FE43D5}" type="presOf" srcId="{6E1E83B3-A410-4C7F-A8C9-FAC92E225FB3}" destId="{7A6ACC3B-6558-4DD7-814D-3F029269BAFD}" srcOrd="0" destOrd="0" presId="urn:microsoft.com/office/officeart/2005/8/layout/hierarchy3"/>
    <dgm:cxn modelId="{C14B853F-2111-4ED3-ADF5-67BCD7FBC3B2}" type="presOf" srcId="{C6678036-9BA1-4053-8263-E0A35EA6433D}" destId="{5C270678-AEE6-49CC-9886-B94CDF78B27D}" srcOrd="1" destOrd="0" presId="urn:microsoft.com/office/officeart/2005/8/layout/hierarchy3"/>
    <dgm:cxn modelId="{7C5F325C-9A85-4261-B1DB-EC8AFF5D7CC5}" type="presOf" srcId="{D49D50BC-602B-4B51-B6B8-8E7D177C6309}" destId="{A5D2D129-5DEA-4437-85D5-EFA1A23F29E3}" srcOrd="0" destOrd="0" presId="urn:microsoft.com/office/officeart/2005/8/layout/hierarchy3"/>
    <dgm:cxn modelId="{13BD53C1-D531-499B-9F67-B400AC331F8F}" srcId="{A978DB61-9F20-4853-BA39-3238A323B985}" destId="{AE4BC609-5895-4F0C-BB3A-6A60D09B21B6}" srcOrd="4" destOrd="0" parTransId="{9BA2A7B5-A6BE-4DA6-8E5F-AF85114CB66E}" sibTransId="{E938C25C-7A00-4DD5-93E2-E9E2D524637F}"/>
    <dgm:cxn modelId="{2381D087-A3C5-4224-AAF0-C2068D3A891B}" type="presOf" srcId="{A978DB61-9F20-4853-BA39-3238A323B985}" destId="{9508D861-FE66-4886-AF47-B794A803A41E}" srcOrd="0" destOrd="0" presId="urn:microsoft.com/office/officeart/2005/8/layout/hierarchy3"/>
    <dgm:cxn modelId="{89CA6257-044A-4902-89C7-592E56F54527}" type="presOf" srcId="{C6678036-9BA1-4053-8263-E0A35EA6433D}" destId="{41691D82-6E14-4928-A960-BD8CBA862B85}" srcOrd="0" destOrd="0" presId="urn:microsoft.com/office/officeart/2005/8/layout/hierarchy3"/>
    <dgm:cxn modelId="{30814449-5B46-4495-BB70-ADA3D23FD891}" type="presOf" srcId="{A978DB61-9F20-4853-BA39-3238A323B985}" destId="{F0B3C616-D1C9-4D14-A8E0-2E5E8622616B}" srcOrd="1" destOrd="0" presId="urn:microsoft.com/office/officeart/2005/8/layout/hierarchy3"/>
    <dgm:cxn modelId="{AA328BD5-8D2D-4539-8301-97F1EB71B76F}" srcId="{0CA54238-3D31-47D9-B4EB-6CE0A70F2083}" destId="{F5378352-5161-4BEC-BCC7-FFA0E88805C4}" srcOrd="2" destOrd="0" parTransId="{4A6D314C-B723-4903-97B3-8116875DEBD0}" sibTransId="{C5015E6E-8B26-4355-A5E6-2921BA6BEDF6}"/>
    <dgm:cxn modelId="{1C1AD1E5-D586-4E82-801B-AE19DF077D88}" type="presOf" srcId="{55B51C0C-D043-4948-8F39-8B519224365C}" destId="{BAB8E483-1AE0-4470-A267-D5CFE0589FC2}" srcOrd="1" destOrd="0" presId="urn:microsoft.com/office/officeart/2005/8/layout/hierarchy3"/>
    <dgm:cxn modelId="{9561A997-2CDD-418B-AABB-DBC38E3E38AF}" type="presOf" srcId="{C478629B-0700-4746-AAAD-4EF96B292D6A}" destId="{09DE2EDC-852F-4D3C-AFEC-AC2447F0248C}" srcOrd="0" destOrd="0" presId="urn:microsoft.com/office/officeart/2005/8/layout/hierarchy3"/>
    <dgm:cxn modelId="{509D7E80-ECF7-44D1-A250-8A4C8E7B3415}" srcId="{0CA54238-3D31-47D9-B4EB-6CE0A70F2083}" destId="{4A86AC95-6ECC-455A-90E1-51522F4A7ACA}" srcOrd="1" destOrd="0" parTransId="{02940D85-2721-439A-AC80-676A2FEB87B9}" sibTransId="{FAFD5209-FDF2-4A55-AACD-7FAC524D1828}"/>
    <dgm:cxn modelId="{01EB5C93-B0F0-4B33-A0B4-37F544096D39}" type="presOf" srcId="{A43E95C8-4791-4ACE-8865-D17E532119DC}" destId="{0A51CED5-33B8-4B45-BC34-C75C1551BD46}" srcOrd="0" destOrd="0" presId="urn:microsoft.com/office/officeart/2005/8/layout/hierarchy3"/>
    <dgm:cxn modelId="{B7F6FD8F-39C4-4FEF-BD54-1F77B4918DEC}" type="presOf" srcId="{4B1A0848-6778-46E6-958B-084D654FEC49}" destId="{9439E392-C9B9-417F-8715-CA0D6B7A7563}" srcOrd="0" destOrd="0" presId="urn:microsoft.com/office/officeart/2005/8/layout/hierarchy3"/>
    <dgm:cxn modelId="{422A91FF-2A7D-447C-966E-218F9E37BC16}" srcId="{A978DB61-9F20-4853-BA39-3238A323B985}" destId="{8DEB7B64-78FB-4AA7-A233-D501384E98A9}" srcOrd="1" destOrd="0" parTransId="{97357295-1EDC-4309-8E22-94C4383FBC49}" sibTransId="{6DE54788-699F-4D71-9EB7-7A4E0A02D45D}"/>
    <dgm:cxn modelId="{A1C5D313-AAF9-409A-8AC0-AB6A449EBE99}" type="presOf" srcId="{9D9A6DC0-957C-4FD3-AA5C-518810CDB86C}" destId="{9971B479-F034-4B81-A411-589FAB323584}" srcOrd="0" destOrd="0" presId="urn:microsoft.com/office/officeart/2005/8/layout/hierarchy3"/>
    <dgm:cxn modelId="{DD1259C4-744E-41BD-9473-F816CE845215}" srcId="{940C94EB-6385-4658-ABB4-60A06EB8AAE5}" destId="{42BE8AFB-6E79-4168-AB8F-A3D390A1BE04}" srcOrd="4" destOrd="0" parTransId="{D7F05FB5-C41E-4AD5-AA57-54EB99EE21FF}" sibTransId="{9B100324-487D-4AB1-9832-5F3C408D9137}"/>
    <dgm:cxn modelId="{6AA524CB-74DD-4800-A614-4183FB50EFBC}" srcId="{E6E4B70C-FFB2-4A8C-8D01-49AD09D600BA}" destId="{940C94EB-6385-4658-ABB4-60A06EB8AAE5}" srcOrd="1" destOrd="0" parTransId="{0D703038-653C-42FA-8EA9-C465DF28C1D4}" sibTransId="{1E0C22C8-0001-44FD-9D46-AE3D929D3A6B}"/>
    <dgm:cxn modelId="{CE0C943B-FEB4-42BA-9883-9BB27900F6CD}" type="presOf" srcId="{9618F96C-BBC9-444F-BEA7-EE64689E5020}" destId="{FF30C062-E197-426E-87CD-12216A9B8DB5}" srcOrd="0" destOrd="0" presId="urn:microsoft.com/office/officeart/2005/8/layout/hierarchy3"/>
    <dgm:cxn modelId="{7660A839-DA59-468B-9383-002CEB0DB079}" type="presOf" srcId="{1A7FF945-8171-45EC-BC9D-979ED712000D}" destId="{8C9FE188-332E-4FB0-9B58-71615A160FBA}" srcOrd="0" destOrd="0" presId="urn:microsoft.com/office/officeart/2005/8/layout/hierarchy3"/>
    <dgm:cxn modelId="{67630940-7140-43A9-88F2-45E36E8FA76F}" srcId="{E6E4B70C-FFB2-4A8C-8D01-49AD09D600BA}" destId="{0CA54238-3D31-47D9-B4EB-6CE0A70F2083}" srcOrd="6" destOrd="0" parTransId="{09F0A5E6-F577-4543-92EE-9D774C025CAA}" sibTransId="{D31597C1-EF33-4C2F-A2F9-AFBC414F867C}"/>
    <dgm:cxn modelId="{A0FF1334-0DFF-4FFF-AD85-B4D738F28003}" srcId="{E6E4B70C-FFB2-4A8C-8D01-49AD09D600BA}" destId="{F11A7E70-2C9C-4E35-A16A-DB57CFF12C6B}" srcOrd="7" destOrd="0" parTransId="{5F0D3C12-EF7C-49FC-BAFB-24D86517D7D0}" sibTransId="{4700704F-B153-4FB2-A98C-AF13BC085C5D}"/>
    <dgm:cxn modelId="{C89C9BF0-0066-4FD4-ADE3-4DCA4BD648FD}" type="presOf" srcId="{DAB4CF70-FB3C-4421-A419-B00D22004C20}" destId="{FDA6940B-9F6D-4CE3-903E-B2A09887B4C0}" srcOrd="0" destOrd="0" presId="urn:microsoft.com/office/officeart/2005/8/layout/hierarchy3"/>
    <dgm:cxn modelId="{9DCE2213-7D26-43A9-A7EA-C9FEB9BD904D}" type="presOf" srcId="{BBA78E7E-A953-491C-A542-682E6F7D7239}" destId="{F035DA1D-A179-491E-92C4-910251837B3A}" srcOrd="0" destOrd="0" presId="urn:microsoft.com/office/officeart/2005/8/layout/hierarchy3"/>
    <dgm:cxn modelId="{F0919394-3CDC-49BF-B3C9-39EDF32F045D}" srcId="{940C94EB-6385-4658-ABB4-60A06EB8AAE5}" destId="{FD2C9012-6067-4C8C-A214-C2A3E2559832}" srcOrd="0" destOrd="0" parTransId="{C26BD239-C240-45A0-907C-D495CA0B1CAA}" sibTransId="{F63B3BE4-0143-430B-84B4-8E6019EBC325}"/>
    <dgm:cxn modelId="{B7434086-57BE-4F0D-BA79-965B708DC49B}" srcId="{A978DB61-9F20-4853-BA39-3238A323B985}" destId="{A8948CB1-A521-4BFE-802C-9062C95719E3}" srcOrd="3" destOrd="0" parTransId="{EA6EAB77-77DF-45F9-B840-7C2754D8969B}" sibTransId="{B80CAD69-A0D2-4573-B156-2D768F797ED5}"/>
    <dgm:cxn modelId="{9DD2214D-0F74-4B5D-B9FA-D44BF3AADA75}" type="presOf" srcId="{42BE8AFB-6E79-4168-AB8F-A3D390A1BE04}" destId="{3DE8D8F0-9992-4897-844C-D602E36833D5}" srcOrd="0" destOrd="0" presId="urn:microsoft.com/office/officeart/2005/8/layout/hierarchy3"/>
    <dgm:cxn modelId="{3E7B9167-75C1-4145-A937-CAC1F836DF19}" type="presOf" srcId="{4A6D314C-B723-4903-97B3-8116875DEBD0}" destId="{5EE45CA2-8A42-406B-9AD2-7B9D1A8CBAD3}" srcOrd="0" destOrd="0" presId="urn:microsoft.com/office/officeart/2005/8/layout/hierarchy3"/>
    <dgm:cxn modelId="{B22E4293-3E3F-4CC7-AA23-8952D8913B97}" type="presOf" srcId="{762B754A-B5C1-46DC-8EED-6A50B0CC9BD4}" destId="{E18AFFBC-B7F8-4E83-A1B9-73FA63ACE210}" srcOrd="0" destOrd="0" presId="urn:microsoft.com/office/officeart/2005/8/layout/hierarchy3"/>
    <dgm:cxn modelId="{69A2A480-AD96-4C75-B158-A6D96135C3B4}" type="presParOf" srcId="{2DBD98F0-C577-4EA3-BEDA-7BE493049EA1}" destId="{60A39152-D3ED-445E-B216-151B2E746761}" srcOrd="0" destOrd="0" presId="urn:microsoft.com/office/officeart/2005/8/layout/hierarchy3"/>
    <dgm:cxn modelId="{65A3DE26-0363-46C5-99C5-26C4D90DA422}" type="presParOf" srcId="{60A39152-D3ED-445E-B216-151B2E746761}" destId="{555BAC0D-8D86-486D-8E31-701A601E0C09}" srcOrd="0" destOrd="0" presId="urn:microsoft.com/office/officeart/2005/8/layout/hierarchy3"/>
    <dgm:cxn modelId="{0BA7CC79-5A4C-4CBF-BF8D-DCDD7ED58A8B}" type="presParOf" srcId="{555BAC0D-8D86-486D-8E31-701A601E0C09}" destId="{B1A5DB5A-76AD-44BE-ACE7-DBD7A1DE0135}" srcOrd="0" destOrd="0" presId="urn:microsoft.com/office/officeart/2005/8/layout/hierarchy3"/>
    <dgm:cxn modelId="{2886D20E-64FE-4234-A03C-AF283F99D76D}" type="presParOf" srcId="{555BAC0D-8D86-486D-8E31-701A601E0C09}" destId="{4A8CECDB-9354-442B-AA57-0104BEF3BB90}" srcOrd="1" destOrd="0" presId="urn:microsoft.com/office/officeart/2005/8/layout/hierarchy3"/>
    <dgm:cxn modelId="{1ADAD34A-C139-43C5-BAD3-3235261730B3}" type="presParOf" srcId="{60A39152-D3ED-445E-B216-151B2E746761}" destId="{6B0FF5DD-FBC6-4689-AB82-7455C4352700}" srcOrd="1" destOrd="0" presId="urn:microsoft.com/office/officeart/2005/8/layout/hierarchy3"/>
    <dgm:cxn modelId="{BCEDFF40-A9B8-4CF1-BDCF-009996EC9579}" type="presParOf" srcId="{6B0FF5DD-FBC6-4689-AB82-7455C4352700}" destId="{4AAE27E9-CD2B-48AE-B26C-D939C6467942}" srcOrd="0" destOrd="0" presId="urn:microsoft.com/office/officeart/2005/8/layout/hierarchy3"/>
    <dgm:cxn modelId="{C8CB67D1-E74C-45B8-B750-911E39947D11}" type="presParOf" srcId="{6B0FF5DD-FBC6-4689-AB82-7455C4352700}" destId="{E1083E3B-E7B1-4BC7-967A-2F36E695FE5C}" srcOrd="1" destOrd="0" presId="urn:microsoft.com/office/officeart/2005/8/layout/hierarchy3"/>
    <dgm:cxn modelId="{E3B37384-97EE-4A26-8272-EB58F71C7EE8}" type="presParOf" srcId="{6B0FF5DD-FBC6-4689-AB82-7455C4352700}" destId="{3A5C1435-CF91-4D1C-A6A8-2343C44A1F2D}" srcOrd="2" destOrd="0" presId="urn:microsoft.com/office/officeart/2005/8/layout/hierarchy3"/>
    <dgm:cxn modelId="{3456EF3B-7C75-4A03-A882-756E975233DB}" type="presParOf" srcId="{6B0FF5DD-FBC6-4689-AB82-7455C4352700}" destId="{1D432A5C-C561-4964-ADD1-FD8D9268D85D}" srcOrd="3" destOrd="0" presId="urn:microsoft.com/office/officeart/2005/8/layout/hierarchy3"/>
    <dgm:cxn modelId="{3D248E7A-0A9D-4818-BF89-71E8EF8B30D6}" type="presParOf" srcId="{6B0FF5DD-FBC6-4689-AB82-7455C4352700}" destId="{09DE2EDC-852F-4D3C-AFEC-AC2447F0248C}" srcOrd="4" destOrd="0" presId="urn:microsoft.com/office/officeart/2005/8/layout/hierarchy3"/>
    <dgm:cxn modelId="{D210ED44-D667-429F-BE4B-815CC6EEDE31}" type="presParOf" srcId="{6B0FF5DD-FBC6-4689-AB82-7455C4352700}" destId="{843A04D4-1030-4768-8A73-D66351B346AF}" srcOrd="5" destOrd="0" presId="urn:microsoft.com/office/officeart/2005/8/layout/hierarchy3"/>
    <dgm:cxn modelId="{EF5774EB-C0C1-4E01-846C-C91C91396A82}" type="presParOf" srcId="{2DBD98F0-C577-4EA3-BEDA-7BE493049EA1}" destId="{58316329-A8D0-4E00-9493-0B2AE64635C2}" srcOrd="1" destOrd="0" presId="urn:microsoft.com/office/officeart/2005/8/layout/hierarchy3"/>
    <dgm:cxn modelId="{674D6903-24A1-4B59-AADB-D0FE32B35504}" type="presParOf" srcId="{58316329-A8D0-4E00-9493-0B2AE64635C2}" destId="{B3008C34-3240-47BC-8386-8DC0BB413DFD}" srcOrd="0" destOrd="0" presId="urn:microsoft.com/office/officeart/2005/8/layout/hierarchy3"/>
    <dgm:cxn modelId="{78207677-FD18-46A1-88A5-8878648738C3}" type="presParOf" srcId="{B3008C34-3240-47BC-8386-8DC0BB413DFD}" destId="{38D2DE3B-E249-4A9C-A3A1-A4DDBEB1EBE7}" srcOrd="0" destOrd="0" presId="urn:microsoft.com/office/officeart/2005/8/layout/hierarchy3"/>
    <dgm:cxn modelId="{A1F077E0-9D10-43CF-9BF5-992801059B35}" type="presParOf" srcId="{B3008C34-3240-47BC-8386-8DC0BB413DFD}" destId="{C97BA74A-9E94-4F35-9610-6E12582808D2}" srcOrd="1" destOrd="0" presId="urn:microsoft.com/office/officeart/2005/8/layout/hierarchy3"/>
    <dgm:cxn modelId="{E55F71A4-C600-40F0-B433-8AA3E17708EE}" type="presParOf" srcId="{58316329-A8D0-4E00-9493-0B2AE64635C2}" destId="{64FC3D1A-E0BA-40A5-8B3B-42547F19241D}" srcOrd="1" destOrd="0" presId="urn:microsoft.com/office/officeart/2005/8/layout/hierarchy3"/>
    <dgm:cxn modelId="{AE3A8C7F-7A50-466B-8F5F-CF3646A8E76D}" type="presParOf" srcId="{64FC3D1A-E0BA-40A5-8B3B-42547F19241D}" destId="{57DF7F3E-FB11-4EB4-9291-B4C4594ED8B3}" srcOrd="0" destOrd="0" presId="urn:microsoft.com/office/officeart/2005/8/layout/hierarchy3"/>
    <dgm:cxn modelId="{2C3749E3-DDE3-4643-97B1-45CB5A194D2E}" type="presParOf" srcId="{64FC3D1A-E0BA-40A5-8B3B-42547F19241D}" destId="{2A1075E3-8348-4BC5-AAE1-EB945682A8C5}" srcOrd="1" destOrd="0" presId="urn:microsoft.com/office/officeart/2005/8/layout/hierarchy3"/>
    <dgm:cxn modelId="{3551A9BF-829F-435D-840F-D22B273F04F3}" type="presParOf" srcId="{64FC3D1A-E0BA-40A5-8B3B-42547F19241D}" destId="{A5D2D129-5DEA-4437-85D5-EFA1A23F29E3}" srcOrd="2" destOrd="0" presId="urn:microsoft.com/office/officeart/2005/8/layout/hierarchy3"/>
    <dgm:cxn modelId="{48D582F3-AA24-4C54-B16D-F7137F7664D4}" type="presParOf" srcId="{64FC3D1A-E0BA-40A5-8B3B-42547F19241D}" destId="{31E63A72-8884-4613-83C2-5FB4E6EBCB7B}" srcOrd="3" destOrd="0" presId="urn:microsoft.com/office/officeart/2005/8/layout/hierarchy3"/>
    <dgm:cxn modelId="{B816A686-F07D-49D8-8D15-0ED53E17A075}" type="presParOf" srcId="{64FC3D1A-E0BA-40A5-8B3B-42547F19241D}" destId="{0D0BCE20-9282-4033-8AB4-BB2DCB5FCC76}" srcOrd="4" destOrd="0" presId="urn:microsoft.com/office/officeart/2005/8/layout/hierarchy3"/>
    <dgm:cxn modelId="{D11FCEC4-9CF6-425C-B665-948442D6CECD}" type="presParOf" srcId="{64FC3D1A-E0BA-40A5-8B3B-42547F19241D}" destId="{841037DC-5BE1-430A-99C0-0F5052FAB0BD}" srcOrd="5" destOrd="0" presId="urn:microsoft.com/office/officeart/2005/8/layout/hierarchy3"/>
    <dgm:cxn modelId="{478C9C2B-8A38-42FD-A079-964E4316A2A8}" type="presParOf" srcId="{64FC3D1A-E0BA-40A5-8B3B-42547F19241D}" destId="{9117E458-61C7-43D3-828C-50A80C8298BE}" srcOrd="6" destOrd="0" presId="urn:microsoft.com/office/officeart/2005/8/layout/hierarchy3"/>
    <dgm:cxn modelId="{8EDA695A-2DDC-45AD-AA03-61ACDC7B9283}" type="presParOf" srcId="{64FC3D1A-E0BA-40A5-8B3B-42547F19241D}" destId="{FFE00337-24E2-4268-AE43-F6990D43C742}" srcOrd="7" destOrd="0" presId="urn:microsoft.com/office/officeart/2005/8/layout/hierarchy3"/>
    <dgm:cxn modelId="{4D3F3DA5-E8CD-4F3D-8550-2CC08AA45FEC}" type="presParOf" srcId="{64FC3D1A-E0BA-40A5-8B3B-42547F19241D}" destId="{00B0A816-208E-4338-948C-40D7EB45BC1B}" srcOrd="8" destOrd="0" presId="urn:microsoft.com/office/officeart/2005/8/layout/hierarchy3"/>
    <dgm:cxn modelId="{29A04685-5A09-4576-8A4B-EEF946A5D020}" type="presParOf" srcId="{64FC3D1A-E0BA-40A5-8B3B-42547F19241D}" destId="{3DE8D8F0-9992-4897-844C-D602E36833D5}" srcOrd="9" destOrd="0" presId="urn:microsoft.com/office/officeart/2005/8/layout/hierarchy3"/>
    <dgm:cxn modelId="{905A31D6-2EA9-4284-94E5-8EF294E3C519}" type="presParOf" srcId="{2DBD98F0-C577-4EA3-BEDA-7BE493049EA1}" destId="{9F49DC9C-872E-4298-83C9-51D2EDB9B22A}" srcOrd="2" destOrd="0" presId="urn:microsoft.com/office/officeart/2005/8/layout/hierarchy3"/>
    <dgm:cxn modelId="{0AAE4683-7DEA-417D-8977-C442BC493004}" type="presParOf" srcId="{9F49DC9C-872E-4298-83C9-51D2EDB9B22A}" destId="{F9A5F353-2CDD-44C0-B0FA-5DB2617ABEBF}" srcOrd="0" destOrd="0" presId="urn:microsoft.com/office/officeart/2005/8/layout/hierarchy3"/>
    <dgm:cxn modelId="{5A5A29E5-98CB-4262-8F75-3CA8144BCC3D}" type="presParOf" srcId="{F9A5F353-2CDD-44C0-B0FA-5DB2617ABEBF}" destId="{9508D861-FE66-4886-AF47-B794A803A41E}" srcOrd="0" destOrd="0" presId="urn:microsoft.com/office/officeart/2005/8/layout/hierarchy3"/>
    <dgm:cxn modelId="{5015C5B7-CC3A-4C21-8F78-BBEDEFFF1F3D}" type="presParOf" srcId="{F9A5F353-2CDD-44C0-B0FA-5DB2617ABEBF}" destId="{F0B3C616-D1C9-4D14-A8E0-2E5E8622616B}" srcOrd="1" destOrd="0" presId="urn:microsoft.com/office/officeart/2005/8/layout/hierarchy3"/>
    <dgm:cxn modelId="{798A2320-4B93-4406-B9C9-1A95FAD1AF0E}" type="presParOf" srcId="{9F49DC9C-872E-4298-83C9-51D2EDB9B22A}" destId="{380C52FA-8D55-4241-9471-23129D06E9C2}" srcOrd="1" destOrd="0" presId="urn:microsoft.com/office/officeart/2005/8/layout/hierarchy3"/>
    <dgm:cxn modelId="{C7C13470-9E7D-446A-9D24-6BB37970D613}" type="presParOf" srcId="{380C52FA-8D55-4241-9471-23129D06E9C2}" destId="{867B754E-D5A5-4F2F-A84C-4862B14BBAC3}" srcOrd="0" destOrd="0" presId="urn:microsoft.com/office/officeart/2005/8/layout/hierarchy3"/>
    <dgm:cxn modelId="{6A9AD639-3130-4683-B655-D642CE19CA55}" type="presParOf" srcId="{380C52FA-8D55-4241-9471-23129D06E9C2}" destId="{C7ED423A-E7E2-4EAB-9FC4-5E9BDCE6E8ED}" srcOrd="1" destOrd="0" presId="urn:microsoft.com/office/officeart/2005/8/layout/hierarchy3"/>
    <dgm:cxn modelId="{FDD3816F-CA0D-446A-A016-14C87F9733A7}" type="presParOf" srcId="{380C52FA-8D55-4241-9471-23129D06E9C2}" destId="{EDA31C29-B9E6-4225-9FD2-A652A88F4B6F}" srcOrd="2" destOrd="0" presId="urn:microsoft.com/office/officeart/2005/8/layout/hierarchy3"/>
    <dgm:cxn modelId="{450B6F94-EC14-4140-9FA4-434ED3EB96F2}" type="presParOf" srcId="{380C52FA-8D55-4241-9471-23129D06E9C2}" destId="{660C83F1-19E3-478B-B492-88BCE61B1502}" srcOrd="3" destOrd="0" presId="urn:microsoft.com/office/officeart/2005/8/layout/hierarchy3"/>
    <dgm:cxn modelId="{808D6B84-850C-4D54-AF3B-5C8FB7921271}" type="presParOf" srcId="{380C52FA-8D55-4241-9471-23129D06E9C2}" destId="{D956C771-6E85-4211-8D4A-A5F7BD05E9A9}" srcOrd="4" destOrd="0" presId="urn:microsoft.com/office/officeart/2005/8/layout/hierarchy3"/>
    <dgm:cxn modelId="{1A14E92B-78E4-4490-8BB6-8B1FD65423A6}" type="presParOf" srcId="{380C52FA-8D55-4241-9471-23129D06E9C2}" destId="{E510F981-7548-4F2B-91C8-AE746CEBF679}" srcOrd="5" destOrd="0" presId="urn:microsoft.com/office/officeart/2005/8/layout/hierarchy3"/>
    <dgm:cxn modelId="{6F5E0B1A-673B-46A9-BC56-C8749A6D494E}" type="presParOf" srcId="{380C52FA-8D55-4241-9471-23129D06E9C2}" destId="{2CCBB86C-BCFC-46FD-84E6-7405B9CBFB3A}" srcOrd="6" destOrd="0" presId="urn:microsoft.com/office/officeart/2005/8/layout/hierarchy3"/>
    <dgm:cxn modelId="{CC669FE2-63F0-4C8C-A683-65944F596475}" type="presParOf" srcId="{380C52FA-8D55-4241-9471-23129D06E9C2}" destId="{AB4CB8F7-A18C-43D9-96CF-6271B521E911}" srcOrd="7" destOrd="0" presId="urn:microsoft.com/office/officeart/2005/8/layout/hierarchy3"/>
    <dgm:cxn modelId="{A12D090A-CDA9-4D5E-B2EA-47F9384FC011}" type="presParOf" srcId="{380C52FA-8D55-4241-9471-23129D06E9C2}" destId="{0935B6D0-9411-4B65-9657-205777C6E173}" srcOrd="8" destOrd="0" presId="urn:microsoft.com/office/officeart/2005/8/layout/hierarchy3"/>
    <dgm:cxn modelId="{E56A9DAB-9830-4EA9-A7B8-E6DC26229319}" type="presParOf" srcId="{380C52FA-8D55-4241-9471-23129D06E9C2}" destId="{CCB17DA7-8BBE-431E-B3D8-E96FA7876D00}" srcOrd="9" destOrd="0" presId="urn:microsoft.com/office/officeart/2005/8/layout/hierarchy3"/>
    <dgm:cxn modelId="{86CDF610-94BC-4E13-88D1-FF989DE99160}" type="presParOf" srcId="{380C52FA-8D55-4241-9471-23129D06E9C2}" destId="{D5AC2FC5-3918-4BCD-A507-FF7A18D4BB85}" srcOrd="10" destOrd="0" presId="urn:microsoft.com/office/officeart/2005/8/layout/hierarchy3"/>
    <dgm:cxn modelId="{BD8502F2-9541-4559-8A5E-EC29267921B6}" type="presParOf" srcId="{380C52FA-8D55-4241-9471-23129D06E9C2}" destId="{E9D2AE7B-4420-4047-A126-625813F738B3}" srcOrd="11" destOrd="0" presId="urn:microsoft.com/office/officeart/2005/8/layout/hierarchy3"/>
    <dgm:cxn modelId="{E6BB52AD-AA04-4E74-B7F2-0A03BB3303E9}" type="presParOf" srcId="{2DBD98F0-C577-4EA3-BEDA-7BE493049EA1}" destId="{D68AC6BA-082E-4482-84A6-21EB570B4059}" srcOrd="3" destOrd="0" presId="urn:microsoft.com/office/officeart/2005/8/layout/hierarchy3"/>
    <dgm:cxn modelId="{02235FC5-F2B4-4A39-AA46-E52AC9AD31A7}" type="presParOf" srcId="{D68AC6BA-082E-4482-84A6-21EB570B4059}" destId="{B5F4F716-B8E9-44CA-ACB7-A33EC65B3701}" srcOrd="0" destOrd="0" presId="urn:microsoft.com/office/officeart/2005/8/layout/hierarchy3"/>
    <dgm:cxn modelId="{3455BABE-21E0-49A1-9BD0-A774C8672B81}" type="presParOf" srcId="{B5F4F716-B8E9-44CA-ACB7-A33EC65B3701}" destId="{995ACCB3-8B4D-43D0-BCB6-5E210DD73667}" srcOrd="0" destOrd="0" presId="urn:microsoft.com/office/officeart/2005/8/layout/hierarchy3"/>
    <dgm:cxn modelId="{8A90C257-D9A6-42F9-97B0-42959E80DAF0}" type="presParOf" srcId="{B5F4F716-B8E9-44CA-ACB7-A33EC65B3701}" destId="{BAB8E483-1AE0-4470-A267-D5CFE0589FC2}" srcOrd="1" destOrd="0" presId="urn:microsoft.com/office/officeart/2005/8/layout/hierarchy3"/>
    <dgm:cxn modelId="{9D33518C-3B46-40CB-8B6A-76B6F73DD424}" type="presParOf" srcId="{D68AC6BA-082E-4482-84A6-21EB570B4059}" destId="{5A8EC853-B55F-417E-8450-1E11B7449B85}" srcOrd="1" destOrd="0" presId="urn:microsoft.com/office/officeart/2005/8/layout/hierarchy3"/>
    <dgm:cxn modelId="{5C7A71AA-F9C9-466E-87CC-1101553A9590}" type="presParOf" srcId="{5A8EC853-B55F-417E-8450-1E11B7449B85}" destId="{F642FE08-3E61-4C6C-AB49-F2841289EF97}" srcOrd="0" destOrd="0" presId="urn:microsoft.com/office/officeart/2005/8/layout/hierarchy3"/>
    <dgm:cxn modelId="{87E2CDDE-0795-4B7C-94D7-D20C710A1668}" type="presParOf" srcId="{5A8EC853-B55F-417E-8450-1E11B7449B85}" destId="{B273C1E9-5F8E-488A-8AFE-ABA43999DEAE}" srcOrd="1" destOrd="0" presId="urn:microsoft.com/office/officeart/2005/8/layout/hierarchy3"/>
    <dgm:cxn modelId="{CCD5692A-7A46-403B-BD4E-7BA471D969BD}" type="presParOf" srcId="{5A8EC853-B55F-417E-8450-1E11B7449B85}" destId="{8C9FE188-332E-4FB0-9B58-71615A160FBA}" srcOrd="2" destOrd="0" presId="urn:microsoft.com/office/officeart/2005/8/layout/hierarchy3"/>
    <dgm:cxn modelId="{786AC322-D068-4900-B127-695D23CD7272}" type="presParOf" srcId="{5A8EC853-B55F-417E-8450-1E11B7449B85}" destId="{1284978B-6C05-4B21-8AA3-76B527D5462C}" srcOrd="3" destOrd="0" presId="urn:microsoft.com/office/officeart/2005/8/layout/hierarchy3"/>
    <dgm:cxn modelId="{18C448DE-C74C-4994-843C-DCB35A29F33D}" type="presParOf" srcId="{2DBD98F0-C577-4EA3-BEDA-7BE493049EA1}" destId="{6F24DBF7-578E-42CE-BCA9-5F5465A98703}" srcOrd="4" destOrd="0" presId="urn:microsoft.com/office/officeart/2005/8/layout/hierarchy3"/>
    <dgm:cxn modelId="{46AFE15E-7500-4061-9B85-314433CE05EF}" type="presParOf" srcId="{6F24DBF7-578E-42CE-BCA9-5F5465A98703}" destId="{0B831805-DB56-4106-AB24-E79991743CEA}" srcOrd="0" destOrd="0" presId="urn:microsoft.com/office/officeart/2005/8/layout/hierarchy3"/>
    <dgm:cxn modelId="{AFDEFFA2-9442-496C-9964-0079A0F138BD}" type="presParOf" srcId="{0B831805-DB56-4106-AB24-E79991743CEA}" destId="{41691D82-6E14-4928-A960-BD8CBA862B85}" srcOrd="0" destOrd="0" presId="urn:microsoft.com/office/officeart/2005/8/layout/hierarchy3"/>
    <dgm:cxn modelId="{09002B5F-4F77-4C33-919F-753BB64EB15D}" type="presParOf" srcId="{0B831805-DB56-4106-AB24-E79991743CEA}" destId="{5C270678-AEE6-49CC-9886-B94CDF78B27D}" srcOrd="1" destOrd="0" presId="urn:microsoft.com/office/officeart/2005/8/layout/hierarchy3"/>
    <dgm:cxn modelId="{506B4E83-F963-4979-BD7A-07077EFC5AC4}" type="presParOf" srcId="{6F24DBF7-578E-42CE-BCA9-5F5465A98703}" destId="{65BB638C-4220-4DB2-8938-848E9872BBD6}" srcOrd="1" destOrd="0" presId="urn:microsoft.com/office/officeart/2005/8/layout/hierarchy3"/>
    <dgm:cxn modelId="{968210A5-FCB8-48AF-87E7-D676546D4DF0}" type="presParOf" srcId="{65BB638C-4220-4DB2-8938-848E9872BBD6}" destId="{9439E392-C9B9-417F-8715-CA0D6B7A7563}" srcOrd="0" destOrd="0" presId="urn:microsoft.com/office/officeart/2005/8/layout/hierarchy3"/>
    <dgm:cxn modelId="{FFE127CB-CBD4-4810-9D63-1A4E3522738F}" type="presParOf" srcId="{65BB638C-4220-4DB2-8938-848E9872BBD6}" destId="{4607786C-42B0-42AF-8F07-386F9A9A0C7A}" srcOrd="1" destOrd="0" presId="urn:microsoft.com/office/officeart/2005/8/layout/hierarchy3"/>
    <dgm:cxn modelId="{3B188B20-52AD-4FD4-BEB2-F72B1334E7D7}" type="presParOf" srcId="{65BB638C-4220-4DB2-8938-848E9872BBD6}" destId="{BD23CB68-16C0-4C2F-98B8-6522F99F3551}" srcOrd="2" destOrd="0" presId="urn:microsoft.com/office/officeart/2005/8/layout/hierarchy3"/>
    <dgm:cxn modelId="{60E42D32-5E7E-4C87-8278-2F2EE90A2C8D}" type="presParOf" srcId="{65BB638C-4220-4DB2-8938-848E9872BBD6}" destId="{9FA3F319-7931-41ED-8B9A-A49B2318022F}" srcOrd="3" destOrd="0" presId="urn:microsoft.com/office/officeart/2005/8/layout/hierarchy3"/>
    <dgm:cxn modelId="{DE821792-0501-4AFE-B167-33A1E02489A4}" type="presParOf" srcId="{65BB638C-4220-4DB2-8938-848E9872BBD6}" destId="{456B80DD-98DA-4B66-A45B-32A2893444AD}" srcOrd="4" destOrd="0" presId="urn:microsoft.com/office/officeart/2005/8/layout/hierarchy3"/>
    <dgm:cxn modelId="{319319C4-0122-49C8-8586-1DB79B5CCD09}" type="presParOf" srcId="{65BB638C-4220-4DB2-8938-848E9872BBD6}" destId="{5189704D-E565-490A-A7A7-8ADF09826B22}" srcOrd="5" destOrd="0" presId="urn:microsoft.com/office/officeart/2005/8/layout/hierarchy3"/>
    <dgm:cxn modelId="{14924906-CFDC-4FBC-AA11-82BE3390D410}" type="presParOf" srcId="{2DBD98F0-C577-4EA3-BEDA-7BE493049EA1}" destId="{17A3EC99-C068-4B34-883D-0F8E8B2C9B97}" srcOrd="5" destOrd="0" presId="urn:microsoft.com/office/officeart/2005/8/layout/hierarchy3"/>
    <dgm:cxn modelId="{F45EE5E0-5558-477E-BFCF-2B6F37A5D44D}" type="presParOf" srcId="{17A3EC99-C068-4B34-883D-0F8E8B2C9B97}" destId="{C43C7687-3B97-4C57-87B6-7F05DC6DA9F5}" srcOrd="0" destOrd="0" presId="urn:microsoft.com/office/officeart/2005/8/layout/hierarchy3"/>
    <dgm:cxn modelId="{AC983EFA-3445-4A54-A119-15115D03C8EC}" type="presParOf" srcId="{C43C7687-3B97-4C57-87B6-7F05DC6DA9F5}" destId="{95BE2847-4006-48C8-8862-39ABF5E06FAD}" srcOrd="0" destOrd="0" presId="urn:microsoft.com/office/officeart/2005/8/layout/hierarchy3"/>
    <dgm:cxn modelId="{D2AB465F-5840-4AB2-B536-0802007CB7F0}" type="presParOf" srcId="{C43C7687-3B97-4C57-87B6-7F05DC6DA9F5}" destId="{0DECD51F-6366-4FE1-BD33-EF72109EA053}" srcOrd="1" destOrd="0" presId="urn:microsoft.com/office/officeart/2005/8/layout/hierarchy3"/>
    <dgm:cxn modelId="{093A1B6C-9208-4AE9-AEA0-77D6A2148AE0}" type="presParOf" srcId="{17A3EC99-C068-4B34-883D-0F8E8B2C9B97}" destId="{6DA6BEF5-97B3-4F9A-A7E9-834B46D9A381}" srcOrd="1" destOrd="0" presId="urn:microsoft.com/office/officeart/2005/8/layout/hierarchy3"/>
    <dgm:cxn modelId="{F49AF601-C6A4-4DA7-AFC7-FE3F0F9C398A}" type="presParOf" srcId="{6DA6BEF5-97B3-4F9A-A7E9-834B46D9A381}" destId="{8180D9B4-7129-4298-B17D-2A9F53327DF1}" srcOrd="0" destOrd="0" presId="urn:microsoft.com/office/officeart/2005/8/layout/hierarchy3"/>
    <dgm:cxn modelId="{520AAA37-3C94-4433-B76D-02642431F1EF}" type="presParOf" srcId="{6DA6BEF5-97B3-4F9A-A7E9-834B46D9A381}" destId="{D146A19A-6606-4463-B24E-78E7E7863DF4}" srcOrd="1" destOrd="0" presId="urn:microsoft.com/office/officeart/2005/8/layout/hierarchy3"/>
    <dgm:cxn modelId="{FC2078AC-C1A4-4370-9507-56085CDA0649}" type="presParOf" srcId="{6DA6BEF5-97B3-4F9A-A7E9-834B46D9A381}" destId="{7A6ACC3B-6558-4DD7-814D-3F029269BAFD}" srcOrd="2" destOrd="0" presId="urn:microsoft.com/office/officeart/2005/8/layout/hierarchy3"/>
    <dgm:cxn modelId="{1547B120-BDB0-4F0F-B147-841B840D7306}" type="presParOf" srcId="{6DA6BEF5-97B3-4F9A-A7E9-834B46D9A381}" destId="{6789DD62-7B93-43FE-8438-89688EDBB2BC}" srcOrd="3" destOrd="0" presId="urn:microsoft.com/office/officeart/2005/8/layout/hierarchy3"/>
    <dgm:cxn modelId="{7DD189F1-2296-47DF-9FF4-5B59A1986C0A}" type="presParOf" srcId="{2DBD98F0-C577-4EA3-BEDA-7BE493049EA1}" destId="{86ED2756-24A2-465C-B763-74081F556147}" srcOrd="6" destOrd="0" presId="urn:microsoft.com/office/officeart/2005/8/layout/hierarchy3"/>
    <dgm:cxn modelId="{4FD95D43-7DBF-410E-A2FE-B1CCBBDCA72D}" type="presParOf" srcId="{86ED2756-24A2-465C-B763-74081F556147}" destId="{FF5B21D0-E086-43EA-A59F-D7FEED1AC7EC}" srcOrd="0" destOrd="0" presId="urn:microsoft.com/office/officeart/2005/8/layout/hierarchy3"/>
    <dgm:cxn modelId="{32080828-A1E7-4444-BBAF-77E78EC0EA27}" type="presParOf" srcId="{FF5B21D0-E086-43EA-A59F-D7FEED1AC7EC}" destId="{A3336F94-E720-42E2-9A27-1F084F4C6B6D}" srcOrd="0" destOrd="0" presId="urn:microsoft.com/office/officeart/2005/8/layout/hierarchy3"/>
    <dgm:cxn modelId="{1736419B-4669-42FE-8CA3-4247FE6DC760}" type="presParOf" srcId="{FF5B21D0-E086-43EA-A59F-D7FEED1AC7EC}" destId="{BFBAFB72-9099-44D9-93C3-D40AF0A0B0C5}" srcOrd="1" destOrd="0" presId="urn:microsoft.com/office/officeart/2005/8/layout/hierarchy3"/>
    <dgm:cxn modelId="{B905B0DA-5CD6-4148-A132-14B2E5566E12}" type="presParOf" srcId="{86ED2756-24A2-465C-B763-74081F556147}" destId="{A56357F2-723D-438C-91E7-2238E09842E0}" srcOrd="1" destOrd="0" presId="urn:microsoft.com/office/officeart/2005/8/layout/hierarchy3"/>
    <dgm:cxn modelId="{E466B7AD-BB09-43B6-A450-912A833CA962}" type="presParOf" srcId="{A56357F2-723D-438C-91E7-2238E09842E0}" destId="{42D9A910-F453-41D5-A8FD-490A00ECC930}" srcOrd="0" destOrd="0" presId="urn:microsoft.com/office/officeart/2005/8/layout/hierarchy3"/>
    <dgm:cxn modelId="{F3A28F4A-CBAE-448F-8853-70796D4CE4E0}" type="presParOf" srcId="{A56357F2-723D-438C-91E7-2238E09842E0}" destId="{9971B479-F034-4B81-A411-589FAB323584}" srcOrd="1" destOrd="0" presId="urn:microsoft.com/office/officeart/2005/8/layout/hierarchy3"/>
    <dgm:cxn modelId="{3519BEE1-2ECC-48DE-B72A-EEC207AC3874}" type="presParOf" srcId="{A56357F2-723D-438C-91E7-2238E09842E0}" destId="{4869677A-D163-409B-A9C4-D9D79AB29AB0}" srcOrd="2" destOrd="0" presId="urn:microsoft.com/office/officeart/2005/8/layout/hierarchy3"/>
    <dgm:cxn modelId="{0237CE14-D621-4F99-A989-FFF98A82392F}" type="presParOf" srcId="{A56357F2-723D-438C-91E7-2238E09842E0}" destId="{3F942C9A-E6EC-43FB-88C9-4B0DB762BC14}" srcOrd="3" destOrd="0" presId="urn:microsoft.com/office/officeart/2005/8/layout/hierarchy3"/>
    <dgm:cxn modelId="{6293B5CB-E2B4-43EB-A504-F9A6833D9638}" type="presParOf" srcId="{A56357F2-723D-438C-91E7-2238E09842E0}" destId="{5EE45CA2-8A42-406B-9AD2-7B9D1A8CBAD3}" srcOrd="4" destOrd="0" presId="urn:microsoft.com/office/officeart/2005/8/layout/hierarchy3"/>
    <dgm:cxn modelId="{01B940C3-3E21-40C9-8AE1-3D6B59677AFF}" type="presParOf" srcId="{A56357F2-723D-438C-91E7-2238E09842E0}" destId="{D0551A10-3B33-4577-8934-02084D688BEB}" srcOrd="5" destOrd="0" presId="urn:microsoft.com/office/officeart/2005/8/layout/hierarchy3"/>
    <dgm:cxn modelId="{CFDC6D9D-F5F8-4481-89E7-305C233DB62F}" type="presParOf" srcId="{2DBD98F0-C577-4EA3-BEDA-7BE493049EA1}" destId="{127E9066-63D8-4B2D-91B2-702A35F76CB3}" srcOrd="7" destOrd="0" presId="urn:microsoft.com/office/officeart/2005/8/layout/hierarchy3"/>
    <dgm:cxn modelId="{C6B943B7-8DEF-40B9-B142-AC0B8A048E99}" type="presParOf" srcId="{127E9066-63D8-4B2D-91B2-702A35F76CB3}" destId="{E6EEC404-C83F-416F-8056-41C21BF0167C}" srcOrd="0" destOrd="0" presId="urn:microsoft.com/office/officeart/2005/8/layout/hierarchy3"/>
    <dgm:cxn modelId="{615C7302-7566-42A1-A52F-B6723E09E032}" type="presParOf" srcId="{E6EEC404-C83F-416F-8056-41C21BF0167C}" destId="{005033ED-95C5-43E0-A054-683478D821DB}" srcOrd="0" destOrd="0" presId="urn:microsoft.com/office/officeart/2005/8/layout/hierarchy3"/>
    <dgm:cxn modelId="{4EC0A3CC-D4DE-40D3-840E-137D7C712356}" type="presParOf" srcId="{E6EEC404-C83F-416F-8056-41C21BF0167C}" destId="{A47D7BF0-876B-4498-B816-DA116588C212}" srcOrd="1" destOrd="0" presId="urn:microsoft.com/office/officeart/2005/8/layout/hierarchy3"/>
    <dgm:cxn modelId="{FE9713D1-332E-4A97-8124-9052CD938576}" type="presParOf" srcId="{127E9066-63D8-4B2D-91B2-702A35F76CB3}" destId="{5A84B107-D20B-4D51-AE35-34265E4394F6}" srcOrd="1" destOrd="0" presId="urn:microsoft.com/office/officeart/2005/8/layout/hierarchy3"/>
    <dgm:cxn modelId="{D6174E7C-B69C-4CA1-8364-C8B38B7B6EA9}" type="presParOf" srcId="{5A84B107-D20B-4D51-AE35-34265E4394F6}" destId="{1C835F7A-1691-4435-8567-3D27E770D529}" srcOrd="0" destOrd="0" presId="urn:microsoft.com/office/officeart/2005/8/layout/hierarchy3"/>
    <dgm:cxn modelId="{4910A8DF-36A2-4557-9988-D3CE9DB08E35}" type="presParOf" srcId="{5A84B107-D20B-4D51-AE35-34265E4394F6}" destId="{9740E0A3-C8D6-460C-957D-5779A05480C7}" srcOrd="1" destOrd="0" presId="urn:microsoft.com/office/officeart/2005/8/layout/hierarchy3"/>
    <dgm:cxn modelId="{8C03514E-02B0-4391-B658-98C7CDBC27F9}" type="presParOf" srcId="{2DBD98F0-C577-4EA3-BEDA-7BE493049EA1}" destId="{21A2B5FB-D1F3-46A8-A20F-31071121A094}" srcOrd="8" destOrd="0" presId="urn:microsoft.com/office/officeart/2005/8/layout/hierarchy3"/>
    <dgm:cxn modelId="{EE2A5580-4E7F-47E0-BD13-E20D5A50B599}" type="presParOf" srcId="{21A2B5FB-D1F3-46A8-A20F-31071121A094}" destId="{B6BBBED9-734A-405B-9F8F-187E6ACEBE54}" srcOrd="0" destOrd="0" presId="urn:microsoft.com/office/officeart/2005/8/layout/hierarchy3"/>
    <dgm:cxn modelId="{DE70FA5D-735C-4A2B-9497-E45DA6FC4510}" type="presParOf" srcId="{B6BBBED9-734A-405B-9F8F-187E6ACEBE54}" destId="{1ED11F4B-A2E5-4953-A9FF-7755C1E0AD73}" srcOrd="0" destOrd="0" presId="urn:microsoft.com/office/officeart/2005/8/layout/hierarchy3"/>
    <dgm:cxn modelId="{0342B940-9648-4BA1-98FF-87D405ABC7C9}" type="presParOf" srcId="{B6BBBED9-734A-405B-9F8F-187E6ACEBE54}" destId="{373EDB0C-9B36-46FA-BCED-586BAFC8E22E}" srcOrd="1" destOrd="0" presId="urn:microsoft.com/office/officeart/2005/8/layout/hierarchy3"/>
    <dgm:cxn modelId="{F2677C71-B200-48F0-B001-5D370139C889}" type="presParOf" srcId="{21A2B5FB-D1F3-46A8-A20F-31071121A094}" destId="{05F2AA3A-905E-4C92-973A-E29063FB30E9}" srcOrd="1" destOrd="0" presId="urn:microsoft.com/office/officeart/2005/8/layout/hierarchy3"/>
    <dgm:cxn modelId="{1FDD49DF-9966-480D-86E2-8FFE00789331}" type="presParOf" srcId="{05F2AA3A-905E-4C92-973A-E29063FB30E9}" destId="{E18AFFBC-B7F8-4E83-A1B9-73FA63ACE210}" srcOrd="0" destOrd="0" presId="urn:microsoft.com/office/officeart/2005/8/layout/hierarchy3"/>
    <dgm:cxn modelId="{5C7D091B-2198-479C-8877-E63391AFEC6D}" type="presParOf" srcId="{05F2AA3A-905E-4C92-973A-E29063FB30E9}" destId="{FDA6940B-9F6D-4CE3-903E-B2A09887B4C0}" srcOrd="1" destOrd="0" presId="urn:microsoft.com/office/officeart/2005/8/layout/hierarchy3"/>
    <dgm:cxn modelId="{09ECE5DE-55D0-4317-A2FC-B66976FB2C50}" type="presParOf" srcId="{05F2AA3A-905E-4C92-973A-E29063FB30E9}" destId="{A2842302-AFF4-4233-875E-571733FDCFCF}" srcOrd="2" destOrd="0" presId="urn:microsoft.com/office/officeart/2005/8/layout/hierarchy3"/>
    <dgm:cxn modelId="{D7CF1A03-1007-4D06-8661-C9A02BE03E74}" type="presParOf" srcId="{05F2AA3A-905E-4C92-973A-E29063FB30E9}" destId="{F55F6ED8-5471-476B-9D31-8F626664E857}" srcOrd="3" destOrd="0" presId="urn:microsoft.com/office/officeart/2005/8/layout/hierarchy3"/>
    <dgm:cxn modelId="{72256213-FAF8-4603-AE93-9AAE84AF7107}" type="presParOf" srcId="{2DBD98F0-C577-4EA3-BEDA-7BE493049EA1}" destId="{FE49CB78-C30D-4884-8F7E-BF59A6DF7D38}" srcOrd="9" destOrd="0" presId="urn:microsoft.com/office/officeart/2005/8/layout/hierarchy3"/>
    <dgm:cxn modelId="{8C7435DF-FEED-418F-911B-CD7B06DD8A79}" type="presParOf" srcId="{FE49CB78-C30D-4884-8F7E-BF59A6DF7D38}" destId="{2C5E2174-2AF3-4278-AD95-B5E07B8BFF36}" srcOrd="0" destOrd="0" presId="urn:microsoft.com/office/officeart/2005/8/layout/hierarchy3"/>
    <dgm:cxn modelId="{B0D97E2E-92FA-4426-B222-B12A44D7C4F4}" type="presParOf" srcId="{2C5E2174-2AF3-4278-AD95-B5E07B8BFF36}" destId="{F035DA1D-A179-491E-92C4-910251837B3A}" srcOrd="0" destOrd="0" presId="urn:microsoft.com/office/officeart/2005/8/layout/hierarchy3"/>
    <dgm:cxn modelId="{A029D778-6725-4C66-9BE2-6C9753691ABB}" type="presParOf" srcId="{2C5E2174-2AF3-4278-AD95-B5E07B8BFF36}" destId="{360F2C3B-E3EA-491B-A412-BFACF7954B90}" srcOrd="1" destOrd="0" presId="urn:microsoft.com/office/officeart/2005/8/layout/hierarchy3"/>
    <dgm:cxn modelId="{5C3728E5-DB05-4316-A28C-AB3A622ADF60}" type="presParOf" srcId="{FE49CB78-C30D-4884-8F7E-BF59A6DF7D38}" destId="{65E67251-C036-46B9-9CC3-6BC89BF29F4C}" srcOrd="1" destOrd="0" presId="urn:microsoft.com/office/officeart/2005/8/layout/hierarchy3"/>
    <dgm:cxn modelId="{BAE09D4B-6317-4446-8A07-B28760001094}" type="presParOf" srcId="{65E67251-C036-46B9-9CC3-6BC89BF29F4C}" destId="{8857EA86-03E8-424B-BB49-63521A3B1B88}" srcOrd="0" destOrd="0" presId="urn:microsoft.com/office/officeart/2005/8/layout/hierarchy3"/>
    <dgm:cxn modelId="{FD8917BA-6A96-4934-8B70-D0EDA433A058}" type="presParOf" srcId="{65E67251-C036-46B9-9CC3-6BC89BF29F4C}" destId="{DEEFB4ED-C272-48C4-9B2B-85EF7872B14F}" srcOrd="1" destOrd="0" presId="urn:microsoft.com/office/officeart/2005/8/layout/hierarchy3"/>
    <dgm:cxn modelId="{3FB72992-C382-485C-87A1-DB0556809AA0}" type="presParOf" srcId="{2DBD98F0-C577-4EA3-BEDA-7BE493049EA1}" destId="{FB0BC9D4-F57B-4881-AAF6-1BF1CA80D7D4}" srcOrd="10" destOrd="0" presId="urn:microsoft.com/office/officeart/2005/8/layout/hierarchy3"/>
    <dgm:cxn modelId="{0F918E81-CD47-4658-B75E-569BA9BD808C}" type="presParOf" srcId="{FB0BC9D4-F57B-4881-AAF6-1BF1CA80D7D4}" destId="{C21CF406-5BAA-4D81-B03C-8A4CB10FA56C}" srcOrd="0" destOrd="0" presId="urn:microsoft.com/office/officeart/2005/8/layout/hierarchy3"/>
    <dgm:cxn modelId="{761E3D71-D4F6-4EF1-91E4-9C04F6D85BA5}" type="presParOf" srcId="{C21CF406-5BAA-4D81-B03C-8A4CB10FA56C}" destId="{4F958C09-A225-473B-893E-46D923A2469F}" srcOrd="0" destOrd="0" presId="urn:microsoft.com/office/officeart/2005/8/layout/hierarchy3"/>
    <dgm:cxn modelId="{40156871-D82D-4A13-91B7-71A309275843}" type="presParOf" srcId="{C21CF406-5BAA-4D81-B03C-8A4CB10FA56C}" destId="{FF4B3AE6-D080-4B26-BFB8-F07FE134DDA9}" srcOrd="1" destOrd="0" presId="urn:microsoft.com/office/officeart/2005/8/layout/hierarchy3"/>
    <dgm:cxn modelId="{03FCC9EC-8186-4F76-B196-209AF99984AE}" type="presParOf" srcId="{FB0BC9D4-F57B-4881-AAF6-1BF1CA80D7D4}" destId="{EFAD9846-CD0A-457C-BB16-12C6374A42D8}" srcOrd="1" destOrd="0" presId="urn:microsoft.com/office/officeart/2005/8/layout/hierarchy3"/>
    <dgm:cxn modelId="{FF9DF4BB-AEA2-4072-B915-77C2E284DBAC}" type="presParOf" srcId="{EFAD9846-CD0A-457C-BB16-12C6374A42D8}" destId="{541230CB-9A7F-436F-A0C7-1B859F8CA05E}" srcOrd="0" destOrd="0" presId="urn:microsoft.com/office/officeart/2005/8/layout/hierarchy3"/>
    <dgm:cxn modelId="{57A6F649-F1CA-477E-BB22-228129FF9367}" type="presParOf" srcId="{EFAD9846-CD0A-457C-BB16-12C6374A42D8}" destId="{9E31391D-72B4-443F-84B9-CC0727BDC664}" srcOrd="1" destOrd="0" presId="urn:microsoft.com/office/officeart/2005/8/layout/hierarchy3"/>
    <dgm:cxn modelId="{60071D76-32AD-43A7-98C6-F083744239C3}" type="presParOf" srcId="{EFAD9846-CD0A-457C-BB16-12C6374A42D8}" destId="{FF30C062-E197-426E-87CD-12216A9B8DB5}" srcOrd="2" destOrd="0" presId="urn:microsoft.com/office/officeart/2005/8/layout/hierarchy3"/>
    <dgm:cxn modelId="{F750AF7D-66E6-4F47-AE64-77467E831035}" type="presParOf" srcId="{EFAD9846-CD0A-457C-BB16-12C6374A42D8}" destId="{0A51CED5-33B8-4B45-BC34-C75C1551BD4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F5E3BD-CDED-43A3-9D61-80EA50C233A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411FD7A-A3CC-4993-85BC-B125BF96236A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B540709-C3FA-4941-9F11-3CBBEF5A9757}" type="parTrans" cxnId="{845EEF3B-95AE-4960-88A5-7E8F8224B6E5}">
      <dgm:prSet/>
      <dgm:spPr/>
      <dgm:t>
        <a:bodyPr/>
        <a:lstStyle/>
        <a:p>
          <a:endParaRPr lang="ru-RU"/>
        </a:p>
      </dgm:t>
    </dgm:pt>
    <dgm:pt modelId="{0036DBF9-10F0-4A80-A8E0-51CEF5ECCFBD}" type="sibTrans" cxnId="{845EEF3B-95AE-4960-88A5-7E8F8224B6E5}">
      <dgm:prSet/>
      <dgm:spPr/>
      <dgm:t>
        <a:bodyPr/>
        <a:lstStyle/>
        <a:p>
          <a:endParaRPr lang="ru-RU"/>
        </a:p>
      </dgm:t>
    </dgm:pt>
    <dgm:pt modelId="{EEA2CF9B-F8D5-4D8B-BA46-2DFCB3C28D8F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17FB5C9-6BE6-425F-97FD-EFD80A7395F9}" type="parTrans" cxnId="{FC865D5A-0440-425A-A1BB-C813C3565E3A}">
      <dgm:prSet/>
      <dgm:spPr/>
      <dgm:t>
        <a:bodyPr/>
        <a:lstStyle/>
        <a:p>
          <a:endParaRPr lang="ru-RU"/>
        </a:p>
      </dgm:t>
    </dgm:pt>
    <dgm:pt modelId="{9C116F0D-5521-403B-B988-A35668D3319C}" type="sibTrans" cxnId="{FC865D5A-0440-425A-A1BB-C813C3565E3A}">
      <dgm:prSet/>
      <dgm:spPr/>
      <dgm:t>
        <a:bodyPr/>
        <a:lstStyle/>
        <a:p>
          <a:endParaRPr lang="ru-RU"/>
        </a:p>
      </dgm:t>
    </dgm:pt>
    <dgm:pt modelId="{129DF048-C4F5-4381-8D14-4B435B360226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AEFFB4C-247C-4BF8-9389-E71FB600B0AC}" type="parTrans" cxnId="{C6934358-0A45-49F2-BC00-A42B0C376FA8}">
      <dgm:prSet/>
      <dgm:spPr/>
      <dgm:t>
        <a:bodyPr/>
        <a:lstStyle/>
        <a:p>
          <a:endParaRPr lang="ru-RU"/>
        </a:p>
      </dgm:t>
    </dgm:pt>
    <dgm:pt modelId="{3F48DCB7-870F-4431-A2E8-FB9B9A55E27D}" type="sibTrans" cxnId="{C6934358-0A45-49F2-BC00-A42B0C376FA8}">
      <dgm:prSet/>
      <dgm:spPr/>
      <dgm:t>
        <a:bodyPr/>
        <a:lstStyle/>
        <a:p>
          <a:endParaRPr lang="ru-RU"/>
        </a:p>
      </dgm:t>
    </dgm:pt>
    <dgm:pt modelId="{757DBF64-DAD8-4E5F-A68E-6B93C8D46EA2}" type="pres">
      <dgm:prSet presAssocID="{76F5E3BD-CDED-43A3-9D61-80EA50C233A6}" presName="compositeShape" presStyleCnt="0">
        <dgm:presLayoutVars>
          <dgm:chMax val="7"/>
          <dgm:dir/>
          <dgm:resizeHandles val="exact"/>
        </dgm:presLayoutVars>
      </dgm:prSet>
      <dgm:spPr/>
    </dgm:pt>
    <dgm:pt modelId="{7C8C9D79-0571-4BDE-A954-30476D67E01C}" type="pres">
      <dgm:prSet presAssocID="{76F5E3BD-CDED-43A3-9D61-80EA50C233A6}" presName="wedge1" presStyleLbl="node1" presStyleIdx="0" presStyleCnt="3"/>
      <dgm:spPr/>
      <dgm:t>
        <a:bodyPr/>
        <a:lstStyle/>
        <a:p>
          <a:endParaRPr lang="ru-RU"/>
        </a:p>
      </dgm:t>
    </dgm:pt>
    <dgm:pt modelId="{447146FD-54A1-4F51-A03F-FABDADF3E15B}" type="pres">
      <dgm:prSet presAssocID="{76F5E3BD-CDED-43A3-9D61-80EA50C233A6}" presName="dummy1a" presStyleCnt="0"/>
      <dgm:spPr/>
    </dgm:pt>
    <dgm:pt modelId="{4DEB5AFE-7669-4EAA-9799-C0BFDD0AB544}" type="pres">
      <dgm:prSet presAssocID="{76F5E3BD-CDED-43A3-9D61-80EA50C233A6}" presName="dummy1b" presStyleCnt="0"/>
      <dgm:spPr/>
    </dgm:pt>
    <dgm:pt modelId="{F7B37E4E-BC5B-4739-BD87-228849D8FF2F}" type="pres">
      <dgm:prSet presAssocID="{76F5E3BD-CDED-43A3-9D61-80EA50C233A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9AD47-DFBB-4990-85EB-326693978705}" type="pres">
      <dgm:prSet presAssocID="{76F5E3BD-CDED-43A3-9D61-80EA50C233A6}" presName="wedge2" presStyleLbl="node1" presStyleIdx="1" presStyleCnt="3"/>
      <dgm:spPr/>
      <dgm:t>
        <a:bodyPr/>
        <a:lstStyle/>
        <a:p>
          <a:endParaRPr lang="ru-RU"/>
        </a:p>
      </dgm:t>
    </dgm:pt>
    <dgm:pt modelId="{521B9612-7C8B-483F-8F55-710917EACC14}" type="pres">
      <dgm:prSet presAssocID="{76F5E3BD-CDED-43A3-9D61-80EA50C233A6}" presName="dummy2a" presStyleCnt="0"/>
      <dgm:spPr/>
    </dgm:pt>
    <dgm:pt modelId="{95AE46E1-A4A1-45B0-9B9C-6F3398F0ED5A}" type="pres">
      <dgm:prSet presAssocID="{76F5E3BD-CDED-43A3-9D61-80EA50C233A6}" presName="dummy2b" presStyleCnt="0"/>
      <dgm:spPr/>
    </dgm:pt>
    <dgm:pt modelId="{968B4FFE-2B79-45BB-9C6D-44C38A193442}" type="pres">
      <dgm:prSet presAssocID="{76F5E3BD-CDED-43A3-9D61-80EA50C233A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A95E5-75B0-44DA-882E-78B74AE72F3B}" type="pres">
      <dgm:prSet presAssocID="{76F5E3BD-CDED-43A3-9D61-80EA50C233A6}" presName="wedge3" presStyleLbl="node1" presStyleIdx="2" presStyleCnt="3"/>
      <dgm:spPr/>
      <dgm:t>
        <a:bodyPr/>
        <a:lstStyle/>
        <a:p>
          <a:endParaRPr lang="ru-RU"/>
        </a:p>
      </dgm:t>
    </dgm:pt>
    <dgm:pt modelId="{B8538894-ECE5-41C5-9661-2FFBAAEE7EE3}" type="pres">
      <dgm:prSet presAssocID="{76F5E3BD-CDED-43A3-9D61-80EA50C233A6}" presName="dummy3a" presStyleCnt="0"/>
      <dgm:spPr/>
    </dgm:pt>
    <dgm:pt modelId="{6657D0E2-2B2D-4A78-B851-185477C77CD7}" type="pres">
      <dgm:prSet presAssocID="{76F5E3BD-CDED-43A3-9D61-80EA50C233A6}" presName="dummy3b" presStyleCnt="0"/>
      <dgm:spPr/>
    </dgm:pt>
    <dgm:pt modelId="{C35C2D63-78B1-4A78-9B14-07A8A814682B}" type="pres">
      <dgm:prSet presAssocID="{76F5E3BD-CDED-43A3-9D61-80EA50C233A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28D92-7A2C-477E-940D-C33DCFD8D0F5}" type="pres">
      <dgm:prSet presAssocID="{0036DBF9-10F0-4A80-A8E0-51CEF5ECCFBD}" presName="arrowWedge1" presStyleLbl="fgSibTrans2D1" presStyleIdx="0" presStyleCnt="3"/>
      <dgm:spPr/>
    </dgm:pt>
    <dgm:pt modelId="{FA1A5C72-725A-43CC-AC74-F30B7FB29B60}" type="pres">
      <dgm:prSet presAssocID="{9C116F0D-5521-403B-B988-A35668D3319C}" presName="arrowWedge2" presStyleLbl="fgSibTrans2D1" presStyleIdx="1" presStyleCnt="3"/>
      <dgm:spPr/>
    </dgm:pt>
    <dgm:pt modelId="{399221B3-CAF6-490E-9C78-B33460D249EE}" type="pres">
      <dgm:prSet presAssocID="{3F48DCB7-870F-4431-A2E8-FB9B9A55E27D}" presName="arrowWedge3" presStyleLbl="fgSibTrans2D1" presStyleIdx="2" presStyleCnt="3"/>
      <dgm:spPr/>
    </dgm:pt>
  </dgm:ptLst>
  <dgm:cxnLst>
    <dgm:cxn modelId="{7A9A6AA2-953B-4B49-A179-8647C7DB0230}" type="presOf" srcId="{2411FD7A-A3CC-4993-85BC-B125BF96236A}" destId="{F7B37E4E-BC5B-4739-BD87-228849D8FF2F}" srcOrd="1" destOrd="0" presId="urn:microsoft.com/office/officeart/2005/8/layout/cycle8"/>
    <dgm:cxn modelId="{F855D6EB-8A71-433F-8FB9-1CC824B9C423}" type="presOf" srcId="{76F5E3BD-CDED-43A3-9D61-80EA50C233A6}" destId="{757DBF64-DAD8-4E5F-A68E-6B93C8D46EA2}" srcOrd="0" destOrd="0" presId="urn:microsoft.com/office/officeart/2005/8/layout/cycle8"/>
    <dgm:cxn modelId="{FC865D5A-0440-425A-A1BB-C813C3565E3A}" srcId="{76F5E3BD-CDED-43A3-9D61-80EA50C233A6}" destId="{EEA2CF9B-F8D5-4D8B-BA46-2DFCB3C28D8F}" srcOrd="1" destOrd="0" parTransId="{217FB5C9-6BE6-425F-97FD-EFD80A7395F9}" sibTransId="{9C116F0D-5521-403B-B988-A35668D3319C}"/>
    <dgm:cxn modelId="{BDCFFE3E-798B-4BF4-91A3-B82D832AE4C4}" type="presOf" srcId="{EEA2CF9B-F8D5-4D8B-BA46-2DFCB3C28D8F}" destId="{968B4FFE-2B79-45BB-9C6D-44C38A193442}" srcOrd="1" destOrd="0" presId="urn:microsoft.com/office/officeart/2005/8/layout/cycle8"/>
    <dgm:cxn modelId="{C6934358-0A45-49F2-BC00-A42B0C376FA8}" srcId="{76F5E3BD-CDED-43A3-9D61-80EA50C233A6}" destId="{129DF048-C4F5-4381-8D14-4B435B360226}" srcOrd="2" destOrd="0" parTransId="{8AEFFB4C-247C-4BF8-9389-E71FB600B0AC}" sibTransId="{3F48DCB7-870F-4431-A2E8-FB9B9A55E27D}"/>
    <dgm:cxn modelId="{17F17DD0-F99C-42FB-B52C-58A3336B7624}" type="presOf" srcId="{2411FD7A-A3CC-4993-85BC-B125BF96236A}" destId="{7C8C9D79-0571-4BDE-A954-30476D67E01C}" srcOrd="0" destOrd="0" presId="urn:microsoft.com/office/officeart/2005/8/layout/cycle8"/>
    <dgm:cxn modelId="{78372B29-A3E5-4A5E-B5DC-EF3E646FB05F}" type="presOf" srcId="{EEA2CF9B-F8D5-4D8B-BA46-2DFCB3C28D8F}" destId="{E449AD47-DFBB-4990-85EB-326693978705}" srcOrd="0" destOrd="0" presId="urn:microsoft.com/office/officeart/2005/8/layout/cycle8"/>
    <dgm:cxn modelId="{845EEF3B-95AE-4960-88A5-7E8F8224B6E5}" srcId="{76F5E3BD-CDED-43A3-9D61-80EA50C233A6}" destId="{2411FD7A-A3CC-4993-85BC-B125BF96236A}" srcOrd="0" destOrd="0" parTransId="{1B540709-C3FA-4941-9F11-3CBBEF5A9757}" sibTransId="{0036DBF9-10F0-4A80-A8E0-51CEF5ECCFBD}"/>
    <dgm:cxn modelId="{B737FDE4-9331-4C41-8BF7-86D5BF672859}" type="presOf" srcId="{129DF048-C4F5-4381-8D14-4B435B360226}" destId="{580A95E5-75B0-44DA-882E-78B74AE72F3B}" srcOrd="0" destOrd="0" presId="urn:microsoft.com/office/officeart/2005/8/layout/cycle8"/>
    <dgm:cxn modelId="{790FFB23-A163-424E-8FB2-0171ADE433C6}" type="presOf" srcId="{129DF048-C4F5-4381-8D14-4B435B360226}" destId="{C35C2D63-78B1-4A78-9B14-07A8A814682B}" srcOrd="1" destOrd="0" presId="urn:microsoft.com/office/officeart/2005/8/layout/cycle8"/>
    <dgm:cxn modelId="{7207999F-D9BB-4D7E-9E4D-9A80D02A8F1D}" type="presParOf" srcId="{757DBF64-DAD8-4E5F-A68E-6B93C8D46EA2}" destId="{7C8C9D79-0571-4BDE-A954-30476D67E01C}" srcOrd="0" destOrd="0" presId="urn:microsoft.com/office/officeart/2005/8/layout/cycle8"/>
    <dgm:cxn modelId="{9BAC2F97-1B57-4A04-B3A1-1D79A0B7CCAB}" type="presParOf" srcId="{757DBF64-DAD8-4E5F-A68E-6B93C8D46EA2}" destId="{447146FD-54A1-4F51-A03F-FABDADF3E15B}" srcOrd="1" destOrd="0" presId="urn:microsoft.com/office/officeart/2005/8/layout/cycle8"/>
    <dgm:cxn modelId="{FEDBDB56-4BD1-4982-81F9-746B6766B07E}" type="presParOf" srcId="{757DBF64-DAD8-4E5F-A68E-6B93C8D46EA2}" destId="{4DEB5AFE-7669-4EAA-9799-C0BFDD0AB544}" srcOrd="2" destOrd="0" presId="urn:microsoft.com/office/officeart/2005/8/layout/cycle8"/>
    <dgm:cxn modelId="{BE94DC2C-42FA-4CC0-A0CF-9EEB6B4FD4B9}" type="presParOf" srcId="{757DBF64-DAD8-4E5F-A68E-6B93C8D46EA2}" destId="{F7B37E4E-BC5B-4739-BD87-228849D8FF2F}" srcOrd="3" destOrd="0" presId="urn:microsoft.com/office/officeart/2005/8/layout/cycle8"/>
    <dgm:cxn modelId="{EF461D88-AC5F-440D-9955-DB9721C60744}" type="presParOf" srcId="{757DBF64-DAD8-4E5F-A68E-6B93C8D46EA2}" destId="{E449AD47-DFBB-4990-85EB-326693978705}" srcOrd="4" destOrd="0" presId="urn:microsoft.com/office/officeart/2005/8/layout/cycle8"/>
    <dgm:cxn modelId="{02109945-F4DF-42DB-809B-4D8B4C41BDD2}" type="presParOf" srcId="{757DBF64-DAD8-4E5F-A68E-6B93C8D46EA2}" destId="{521B9612-7C8B-483F-8F55-710917EACC14}" srcOrd="5" destOrd="0" presId="urn:microsoft.com/office/officeart/2005/8/layout/cycle8"/>
    <dgm:cxn modelId="{0A42D550-D368-4540-92B9-A8232AE2C2D5}" type="presParOf" srcId="{757DBF64-DAD8-4E5F-A68E-6B93C8D46EA2}" destId="{95AE46E1-A4A1-45B0-9B9C-6F3398F0ED5A}" srcOrd="6" destOrd="0" presId="urn:microsoft.com/office/officeart/2005/8/layout/cycle8"/>
    <dgm:cxn modelId="{7E6ABD12-0C32-4426-A513-7EB517E10835}" type="presParOf" srcId="{757DBF64-DAD8-4E5F-A68E-6B93C8D46EA2}" destId="{968B4FFE-2B79-45BB-9C6D-44C38A193442}" srcOrd="7" destOrd="0" presId="urn:microsoft.com/office/officeart/2005/8/layout/cycle8"/>
    <dgm:cxn modelId="{160FF962-97A6-443F-82E2-2096E63D42C9}" type="presParOf" srcId="{757DBF64-DAD8-4E5F-A68E-6B93C8D46EA2}" destId="{580A95E5-75B0-44DA-882E-78B74AE72F3B}" srcOrd="8" destOrd="0" presId="urn:microsoft.com/office/officeart/2005/8/layout/cycle8"/>
    <dgm:cxn modelId="{6B2D1FA3-0015-4A2D-B38D-DA0779DD71F3}" type="presParOf" srcId="{757DBF64-DAD8-4E5F-A68E-6B93C8D46EA2}" destId="{B8538894-ECE5-41C5-9661-2FFBAAEE7EE3}" srcOrd="9" destOrd="0" presId="urn:microsoft.com/office/officeart/2005/8/layout/cycle8"/>
    <dgm:cxn modelId="{35BC0EEA-AFBB-4A3B-A0E1-8B998084E0A1}" type="presParOf" srcId="{757DBF64-DAD8-4E5F-A68E-6B93C8D46EA2}" destId="{6657D0E2-2B2D-4A78-B851-185477C77CD7}" srcOrd="10" destOrd="0" presId="urn:microsoft.com/office/officeart/2005/8/layout/cycle8"/>
    <dgm:cxn modelId="{4245A081-9671-493B-AC1D-42BEC1A55FF0}" type="presParOf" srcId="{757DBF64-DAD8-4E5F-A68E-6B93C8D46EA2}" destId="{C35C2D63-78B1-4A78-9B14-07A8A814682B}" srcOrd="11" destOrd="0" presId="urn:microsoft.com/office/officeart/2005/8/layout/cycle8"/>
    <dgm:cxn modelId="{15DFED90-6E50-41E6-89AE-DD75C9F02853}" type="presParOf" srcId="{757DBF64-DAD8-4E5F-A68E-6B93C8D46EA2}" destId="{5C728D92-7A2C-477E-940D-C33DCFD8D0F5}" srcOrd="12" destOrd="0" presId="urn:microsoft.com/office/officeart/2005/8/layout/cycle8"/>
    <dgm:cxn modelId="{8FF9486E-9B92-4A7D-9A4C-531C483DE832}" type="presParOf" srcId="{757DBF64-DAD8-4E5F-A68E-6B93C8D46EA2}" destId="{FA1A5C72-725A-43CC-AC74-F30B7FB29B60}" srcOrd="13" destOrd="0" presId="urn:microsoft.com/office/officeart/2005/8/layout/cycle8"/>
    <dgm:cxn modelId="{6C554891-A1BA-4999-BA47-E1DDFB96D458}" type="presParOf" srcId="{757DBF64-DAD8-4E5F-A68E-6B93C8D46EA2}" destId="{399221B3-CAF6-490E-9C78-B33460D249E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81DCAE-1522-4EE4-8EEE-6C760065F4F3}" type="doc">
      <dgm:prSet loTypeId="urn:microsoft.com/office/officeart/2005/8/layout/default#2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DD7994-9B97-46DB-AA51-2E4A0EB1576C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E2DA9FB-83EA-4DA0-8327-50C57AE6B5FC}" type="parTrans" cxnId="{3BCD7CAC-020D-493B-B353-5878B3441771}">
      <dgm:prSet/>
      <dgm:spPr/>
      <dgm:t>
        <a:bodyPr/>
        <a:lstStyle/>
        <a:p>
          <a:endParaRPr lang="ru-RU"/>
        </a:p>
      </dgm:t>
    </dgm:pt>
    <dgm:pt modelId="{4F28EF0C-BDC3-421A-8642-6E0782285171}" type="sibTrans" cxnId="{3BCD7CAC-020D-493B-B353-5878B3441771}">
      <dgm:prSet/>
      <dgm:spPr/>
      <dgm:t>
        <a:bodyPr/>
        <a:lstStyle/>
        <a:p>
          <a:endParaRPr lang="ru-RU"/>
        </a:p>
      </dgm:t>
    </dgm:pt>
    <dgm:pt modelId="{9589995B-EE09-434F-9467-0179C1491B79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7CEA462E-8B77-4690-B903-5F8FD98FE538}" type="parTrans" cxnId="{CCD7D2F7-CF24-4E81-A8F3-BFD36362E10B}">
      <dgm:prSet/>
      <dgm:spPr/>
      <dgm:t>
        <a:bodyPr/>
        <a:lstStyle/>
        <a:p>
          <a:endParaRPr lang="ru-RU"/>
        </a:p>
      </dgm:t>
    </dgm:pt>
    <dgm:pt modelId="{EEB052E5-2D0C-4B67-A182-A2E2291FE7EF}" type="sibTrans" cxnId="{CCD7D2F7-CF24-4E81-A8F3-BFD36362E10B}">
      <dgm:prSet/>
      <dgm:spPr/>
      <dgm:t>
        <a:bodyPr/>
        <a:lstStyle/>
        <a:p>
          <a:endParaRPr lang="ru-RU"/>
        </a:p>
      </dgm:t>
    </dgm:pt>
    <dgm:pt modelId="{F95ADCE8-8BB9-4EFC-82E3-DCACA0D0130F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114FED0-20F0-40D8-BDF6-3F69647DFAFA}" type="parTrans" cxnId="{5FB481A7-A4A6-463C-93F6-F222849A3AB5}">
      <dgm:prSet/>
      <dgm:spPr/>
      <dgm:t>
        <a:bodyPr/>
        <a:lstStyle/>
        <a:p>
          <a:endParaRPr lang="ru-RU"/>
        </a:p>
      </dgm:t>
    </dgm:pt>
    <dgm:pt modelId="{976A15CD-3218-40AB-8FE9-A0D045D13E7B}" type="sibTrans" cxnId="{5FB481A7-A4A6-463C-93F6-F222849A3AB5}">
      <dgm:prSet/>
      <dgm:spPr/>
      <dgm:t>
        <a:bodyPr/>
        <a:lstStyle/>
        <a:p>
          <a:endParaRPr lang="ru-RU"/>
        </a:p>
      </dgm:t>
    </dgm:pt>
    <dgm:pt modelId="{32FBB891-AE19-48BF-A441-0D1A6D50DC42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755A7124-8CD3-4286-A28B-BD11C5A68D25}" type="parTrans" cxnId="{7BCE27B9-F053-4F92-B738-6D8B19512527}">
      <dgm:prSet/>
      <dgm:spPr/>
      <dgm:t>
        <a:bodyPr/>
        <a:lstStyle/>
        <a:p>
          <a:endParaRPr lang="ru-RU"/>
        </a:p>
      </dgm:t>
    </dgm:pt>
    <dgm:pt modelId="{4C33F277-303A-4541-9302-5AA3F4477E5A}" type="sibTrans" cxnId="{7BCE27B9-F053-4F92-B738-6D8B19512527}">
      <dgm:prSet/>
      <dgm:spPr/>
      <dgm:t>
        <a:bodyPr/>
        <a:lstStyle/>
        <a:p>
          <a:endParaRPr lang="ru-RU"/>
        </a:p>
      </dgm:t>
    </dgm:pt>
    <dgm:pt modelId="{4BA06E37-7978-4DEC-855E-765CD1994E22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0DC6BFD-B231-44A5-BD8F-16F949F6DA38}" type="parTrans" cxnId="{76810BEC-FC54-43B6-B54C-192786EC3C74}">
      <dgm:prSet/>
      <dgm:spPr/>
      <dgm:t>
        <a:bodyPr/>
        <a:lstStyle/>
        <a:p>
          <a:endParaRPr lang="ru-RU"/>
        </a:p>
      </dgm:t>
    </dgm:pt>
    <dgm:pt modelId="{7B1E71E4-A607-4608-AEB0-369DB21BE6E4}" type="sibTrans" cxnId="{76810BEC-FC54-43B6-B54C-192786EC3C74}">
      <dgm:prSet/>
      <dgm:spPr/>
      <dgm:t>
        <a:bodyPr/>
        <a:lstStyle/>
        <a:p>
          <a:endParaRPr lang="ru-RU"/>
        </a:p>
      </dgm:t>
    </dgm:pt>
    <dgm:pt modelId="{6F1CCFCB-96E7-4AE7-B891-F0770793EED8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DA0D3F2-186F-4EAD-BC4F-D578268F333D}" type="parTrans" cxnId="{1000A310-69B0-4514-AF78-823FFA7614BC}">
      <dgm:prSet/>
      <dgm:spPr/>
      <dgm:t>
        <a:bodyPr/>
        <a:lstStyle/>
        <a:p>
          <a:endParaRPr lang="ru-RU"/>
        </a:p>
      </dgm:t>
    </dgm:pt>
    <dgm:pt modelId="{54090DD8-D227-4E4B-9A09-CEBF60646985}" type="sibTrans" cxnId="{1000A310-69B0-4514-AF78-823FFA7614BC}">
      <dgm:prSet/>
      <dgm:spPr/>
      <dgm:t>
        <a:bodyPr/>
        <a:lstStyle/>
        <a:p>
          <a:endParaRPr lang="ru-RU"/>
        </a:p>
      </dgm:t>
    </dgm:pt>
    <dgm:pt modelId="{C9CF24F4-B816-40C9-B103-3CD01D16C46E}" type="pres">
      <dgm:prSet presAssocID="{5A81DCAE-1522-4EE4-8EEE-6C760065F4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D41929-421C-4BD1-AFD2-D9720E03707D}" type="pres">
      <dgm:prSet presAssocID="{3DDD7994-9B97-46DB-AA51-2E4A0EB1576C}" presName="node" presStyleLbl="node1" presStyleIdx="0" presStyleCnt="6" custScaleX="46753" custScaleY="59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8D50B-3589-4328-B581-3C8F1C1B9EC8}" type="pres">
      <dgm:prSet presAssocID="{4F28EF0C-BDC3-421A-8642-6E0782285171}" presName="sibTrans" presStyleCnt="0"/>
      <dgm:spPr/>
    </dgm:pt>
    <dgm:pt modelId="{D508D4BB-A8EA-45C1-873E-D19A80263F18}" type="pres">
      <dgm:prSet presAssocID="{9589995B-EE09-434F-9467-0179C1491B79}" presName="node" presStyleLbl="node1" presStyleIdx="1" presStyleCnt="6" custScaleX="44869" custScaleY="67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0404D-72DA-4326-88D9-754B1D813A64}" type="pres">
      <dgm:prSet presAssocID="{EEB052E5-2D0C-4B67-A182-A2E2291FE7EF}" presName="sibTrans" presStyleCnt="0"/>
      <dgm:spPr/>
    </dgm:pt>
    <dgm:pt modelId="{87EB9085-BC11-48E1-A6DF-B3789D514AEC}" type="pres">
      <dgm:prSet presAssocID="{F95ADCE8-8BB9-4EFC-82E3-DCACA0D0130F}" presName="node" presStyleLbl="node1" presStyleIdx="2" presStyleCnt="6" custScaleX="44869" custScaleY="67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78A03-71AB-4CBB-AD33-04A83B08C668}" type="pres">
      <dgm:prSet presAssocID="{976A15CD-3218-40AB-8FE9-A0D045D13E7B}" presName="sibTrans" presStyleCnt="0"/>
      <dgm:spPr/>
    </dgm:pt>
    <dgm:pt modelId="{7855878D-8DC0-47AC-B949-C09E98993709}" type="pres">
      <dgm:prSet presAssocID="{32FBB891-AE19-48BF-A441-0D1A6D50DC42}" presName="node" presStyleLbl="node1" presStyleIdx="3" presStyleCnt="6" custScaleX="44869" custScaleY="67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8CCEF-29C1-4DA9-8A45-C9011B4CCBE9}" type="pres">
      <dgm:prSet presAssocID="{4C33F277-303A-4541-9302-5AA3F4477E5A}" presName="sibTrans" presStyleCnt="0"/>
      <dgm:spPr/>
    </dgm:pt>
    <dgm:pt modelId="{2425D957-B67E-454E-A18B-F20CF1F97C1B}" type="pres">
      <dgm:prSet presAssocID="{4BA06E37-7978-4DEC-855E-765CD1994E22}" presName="node" presStyleLbl="node1" presStyleIdx="4" presStyleCnt="6" custScaleX="44869" custScaleY="67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F1479-9D2F-4935-8D54-ADA03A85E804}" type="pres">
      <dgm:prSet presAssocID="{7B1E71E4-A607-4608-AEB0-369DB21BE6E4}" presName="sibTrans" presStyleCnt="0"/>
      <dgm:spPr/>
    </dgm:pt>
    <dgm:pt modelId="{10211BD0-1EF6-4CE0-8587-452106EA507A}" type="pres">
      <dgm:prSet presAssocID="{6F1CCFCB-96E7-4AE7-B891-F0770793EED8}" presName="node" presStyleLbl="node1" presStyleIdx="5" presStyleCnt="6" custScaleX="44869" custScaleY="67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161113-59D5-4DEB-A60B-06E99AACD289}" type="presOf" srcId="{32FBB891-AE19-48BF-A441-0D1A6D50DC42}" destId="{7855878D-8DC0-47AC-B949-C09E98993709}" srcOrd="0" destOrd="0" presId="urn:microsoft.com/office/officeart/2005/8/layout/default#21"/>
    <dgm:cxn modelId="{5FB481A7-A4A6-463C-93F6-F222849A3AB5}" srcId="{5A81DCAE-1522-4EE4-8EEE-6C760065F4F3}" destId="{F95ADCE8-8BB9-4EFC-82E3-DCACA0D0130F}" srcOrd="2" destOrd="0" parTransId="{F114FED0-20F0-40D8-BDF6-3F69647DFAFA}" sibTransId="{976A15CD-3218-40AB-8FE9-A0D045D13E7B}"/>
    <dgm:cxn modelId="{A3097572-8CEA-42B1-9634-1C1C97A66903}" type="presOf" srcId="{F95ADCE8-8BB9-4EFC-82E3-DCACA0D0130F}" destId="{87EB9085-BC11-48E1-A6DF-B3789D514AEC}" srcOrd="0" destOrd="0" presId="urn:microsoft.com/office/officeart/2005/8/layout/default#21"/>
    <dgm:cxn modelId="{7BCE27B9-F053-4F92-B738-6D8B19512527}" srcId="{5A81DCAE-1522-4EE4-8EEE-6C760065F4F3}" destId="{32FBB891-AE19-48BF-A441-0D1A6D50DC42}" srcOrd="3" destOrd="0" parTransId="{755A7124-8CD3-4286-A28B-BD11C5A68D25}" sibTransId="{4C33F277-303A-4541-9302-5AA3F4477E5A}"/>
    <dgm:cxn modelId="{3BCD7CAC-020D-493B-B353-5878B3441771}" srcId="{5A81DCAE-1522-4EE4-8EEE-6C760065F4F3}" destId="{3DDD7994-9B97-46DB-AA51-2E4A0EB1576C}" srcOrd="0" destOrd="0" parTransId="{FE2DA9FB-83EA-4DA0-8327-50C57AE6B5FC}" sibTransId="{4F28EF0C-BDC3-421A-8642-6E0782285171}"/>
    <dgm:cxn modelId="{DA9EA198-2BB5-46EC-82E0-9C7BEFDF72B6}" type="presOf" srcId="{6F1CCFCB-96E7-4AE7-B891-F0770793EED8}" destId="{10211BD0-1EF6-4CE0-8587-452106EA507A}" srcOrd="0" destOrd="0" presId="urn:microsoft.com/office/officeart/2005/8/layout/default#21"/>
    <dgm:cxn modelId="{1E0816A7-9FCC-4060-AD01-E6EC2A66C85F}" type="presOf" srcId="{5A81DCAE-1522-4EE4-8EEE-6C760065F4F3}" destId="{C9CF24F4-B816-40C9-B103-3CD01D16C46E}" srcOrd="0" destOrd="0" presId="urn:microsoft.com/office/officeart/2005/8/layout/default#21"/>
    <dgm:cxn modelId="{76810BEC-FC54-43B6-B54C-192786EC3C74}" srcId="{5A81DCAE-1522-4EE4-8EEE-6C760065F4F3}" destId="{4BA06E37-7978-4DEC-855E-765CD1994E22}" srcOrd="4" destOrd="0" parTransId="{F0DC6BFD-B231-44A5-BD8F-16F949F6DA38}" sibTransId="{7B1E71E4-A607-4608-AEB0-369DB21BE6E4}"/>
    <dgm:cxn modelId="{CCD7D2F7-CF24-4E81-A8F3-BFD36362E10B}" srcId="{5A81DCAE-1522-4EE4-8EEE-6C760065F4F3}" destId="{9589995B-EE09-434F-9467-0179C1491B79}" srcOrd="1" destOrd="0" parTransId="{7CEA462E-8B77-4690-B903-5F8FD98FE538}" sibTransId="{EEB052E5-2D0C-4B67-A182-A2E2291FE7EF}"/>
    <dgm:cxn modelId="{1000A310-69B0-4514-AF78-823FFA7614BC}" srcId="{5A81DCAE-1522-4EE4-8EEE-6C760065F4F3}" destId="{6F1CCFCB-96E7-4AE7-B891-F0770793EED8}" srcOrd="5" destOrd="0" parTransId="{CDA0D3F2-186F-4EAD-BC4F-D578268F333D}" sibTransId="{54090DD8-D227-4E4B-9A09-CEBF60646985}"/>
    <dgm:cxn modelId="{C650A033-5C7A-4B80-93C7-942DF7A3D3DA}" type="presOf" srcId="{9589995B-EE09-434F-9467-0179C1491B79}" destId="{D508D4BB-A8EA-45C1-873E-D19A80263F18}" srcOrd="0" destOrd="0" presId="urn:microsoft.com/office/officeart/2005/8/layout/default#21"/>
    <dgm:cxn modelId="{E08BA5FE-DB34-427B-99D9-2407C3D2D78F}" type="presOf" srcId="{3DDD7994-9B97-46DB-AA51-2E4A0EB1576C}" destId="{E7D41929-421C-4BD1-AFD2-D9720E03707D}" srcOrd="0" destOrd="0" presId="urn:microsoft.com/office/officeart/2005/8/layout/default#21"/>
    <dgm:cxn modelId="{DDC29953-35E2-4F38-A036-CAFFDFF55739}" type="presOf" srcId="{4BA06E37-7978-4DEC-855E-765CD1994E22}" destId="{2425D957-B67E-454E-A18B-F20CF1F97C1B}" srcOrd="0" destOrd="0" presId="urn:microsoft.com/office/officeart/2005/8/layout/default#21"/>
    <dgm:cxn modelId="{5F16A3C5-D850-4353-A586-7ACABC5E4464}" type="presParOf" srcId="{C9CF24F4-B816-40C9-B103-3CD01D16C46E}" destId="{E7D41929-421C-4BD1-AFD2-D9720E03707D}" srcOrd="0" destOrd="0" presId="urn:microsoft.com/office/officeart/2005/8/layout/default#21"/>
    <dgm:cxn modelId="{B1D0CC9B-B757-4ADD-A46B-7E75D9223AA6}" type="presParOf" srcId="{C9CF24F4-B816-40C9-B103-3CD01D16C46E}" destId="{8EB8D50B-3589-4328-B581-3C8F1C1B9EC8}" srcOrd="1" destOrd="0" presId="urn:microsoft.com/office/officeart/2005/8/layout/default#21"/>
    <dgm:cxn modelId="{DFD9412D-BD02-4812-BB08-E85F12DD715E}" type="presParOf" srcId="{C9CF24F4-B816-40C9-B103-3CD01D16C46E}" destId="{D508D4BB-A8EA-45C1-873E-D19A80263F18}" srcOrd="2" destOrd="0" presId="urn:microsoft.com/office/officeart/2005/8/layout/default#21"/>
    <dgm:cxn modelId="{00BCB031-01AC-4B45-9017-70C6F7D4A05B}" type="presParOf" srcId="{C9CF24F4-B816-40C9-B103-3CD01D16C46E}" destId="{9050404D-72DA-4326-88D9-754B1D813A64}" srcOrd="3" destOrd="0" presId="urn:microsoft.com/office/officeart/2005/8/layout/default#21"/>
    <dgm:cxn modelId="{A2CB1465-2D6B-4BF3-8162-1E377A64642A}" type="presParOf" srcId="{C9CF24F4-B816-40C9-B103-3CD01D16C46E}" destId="{87EB9085-BC11-48E1-A6DF-B3789D514AEC}" srcOrd="4" destOrd="0" presId="urn:microsoft.com/office/officeart/2005/8/layout/default#21"/>
    <dgm:cxn modelId="{3CCDAB6A-4514-4712-99E0-8D12F7475D11}" type="presParOf" srcId="{C9CF24F4-B816-40C9-B103-3CD01D16C46E}" destId="{53078A03-71AB-4CBB-AD33-04A83B08C668}" srcOrd="5" destOrd="0" presId="urn:microsoft.com/office/officeart/2005/8/layout/default#21"/>
    <dgm:cxn modelId="{494E42E0-6C99-4624-85C0-B2CF46965DD6}" type="presParOf" srcId="{C9CF24F4-B816-40C9-B103-3CD01D16C46E}" destId="{7855878D-8DC0-47AC-B949-C09E98993709}" srcOrd="6" destOrd="0" presId="urn:microsoft.com/office/officeart/2005/8/layout/default#21"/>
    <dgm:cxn modelId="{85F7AEEB-97B7-4D12-AFE1-96661EDBC2B3}" type="presParOf" srcId="{C9CF24F4-B816-40C9-B103-3CD01D16C46E}" destId="{3718CCEF-29C1-4DA9-8A45-C9011B4CCBE9}" srcOrd="7" destOrd="0" presId="urn:microsoft.com/office/officeart/2005/8/layout/default#21"/>
    <dgm:cxn modelId="{2EF6C8D6-FCC8-452D-BB10-96F21F567025}" type="presParOf" srcId="{C9CF24F4-B816-40C9-B103-3CD01D16C46E}" destId="{2425D957-B67E-454E-A18B-F20CF1F97C1B}" srcOrd="8" destOrd="0" presId="urn:microsoft.com/office/officeart/2005/8/layout/default#21"/>
    <dgm:cxn modelId="{B3D53A47-42E9-48CD-8D47-BEDD83EDEF1E}" type="presParOf" srcId="{C9CF24F4-B816-40C9-B103-3CD01D16C46E}" destId="{E6BF1479-9D2F-4935-8D54-ADA03A85E804}" srcOrd="9" destOrd="0" presId="urn:microsoft.com/office/officeart/2005/8/layout/default#21"/>
    <dgm:cxn modelId="{FA4D9ECB-D810-4DCD-8BB4-3CA1FBDD3E01}" type="presParOf" srcId="{C9CF24F4-B816-40C9-B103-3CD01D16C46E}" destId="{10211BD0-1EF6-4CE0-8587-452106EA507A}" srcOrd="10" destOrd="0" presId="urn:microsoft.com/office/officeart/2005/8/layout/default#2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56B2F3-3BF4-4C03-ACEB-D030A65DAA93}" type="doc">
      <dgm:prSet loTypeId="urn:microsoft.com/office/officeart/2005/8/layout/default#2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15914B-ED90-435D-9FAF-697DA3595D4C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1300" i="1" dirty="0" smtClean="0">
              <a:solidFill>
                <a:schemeClr val="tx2"/>
              </a:solidFill>
              <a:latin typeface="+mj-lt"/>
            </a:rPr>
            <a:t>Единый интерфейс взаимодействия бизнеса и государства, общественных и инфраструктурных институтов поддержки бизнеса </a:t>
          </a:r>
          <a:endParaRPr lang="ru-RU" sz="1300" dirty="0"/>
        </a:p>
      </dgm:t>
    </dgm:pt>
    <dgm:pt modelId="{BED096C8-435A-4AD1-8BE6-EABF5566B9FF}" type="parTrans" cxnId="{6EE03C45-BB0C-4785-A1E9-F9C4961F5A97}">
      <dgm:prSet/>
      <dgm:spPr/>
      <dgm:t>
        <a:bodyPr/>
        <a:lstStyle/>
        <a:p>
          <a:endParaRPr lang="ru-RU"/>
        </a:p>
      </dgm:t>
    </dgm:pt>
    <dgm:pt modelId="{85BCAB33-C3A2-439F-8528-30A20020B516}" type="sibTrans" cxnId="{6EE03C45-BB0C-4785-A1E9-F9C4961F5A97}">
      <dgm:prSet/>
      <dgm:spPr/>
      <dgm:t>
        <a:bodyPr/>
        <a:lstStyle/>
        <a:p>
          <a:endParaRPr lang="ru-RU"/>
        </a:p>
      </dgm:t>
    </dgm:pt>
    <dgm:pt modelId="{5F65D3DE-DAD9-4B0E-8F6A-ED7E0476DF28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300" i="1" dirty="0" smtClean="0">
              <a:solidFill>
                <a:schemeClr val="tx2"/>
              </a:solidFill>
              <a:latin typeface="+mj-lt"/>
            </a:rPr>
            <a:t>Возможность единовременного решения вопросов бизнеса в соответствии с «</a:t>
          </a:r>
          <a:r>
            <a:rPr lang="ru-RU" sz="1300" i="1" dirty="0" err="1" smtClean="0">
              <a:solidFill>
                <a:schemeClr val="tx2"/>
              </a:solidFill>
              <a:latin typeface="+mj-lt"/>
            </a:rPr>
            <a:t>бизнес-ситуацией</a:t>
          </a:r>
          <a:r>
            <a:rPr lang="ru-RU" sz="1300" i="1" dirty="0" smtClean="0">
              <a:solidFill>
                <a:schemeClr val="tx2"/>
              </a:solidFill>
              <a:latin typeface="+mj-lt"/>
            </a:rPr>
            <a:t>»</a:t>
          </a:r>
        </a:p>
        <a:p>
          <a:pPr defTabSz="444500"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ru-RU" sz="1300" i="1" dirty="0" smtClean="0">
              <a:solidFill>
                <a:schemeClr val="tx2"/>
              </a:solidFill>
              <a:latin typeface="+mj-lt"/>
            </a:rPr>
            <a:t>Сопровождение деятельности на всех этапах «жизненного» цикла</a:t>
          </a:r>
        </a:p>
      </dgm:t>
    </dgm:pt>
    <dgm:pt modelId="{FB83319E-45B7-408D-B115-F3A2F8FB1AA6}" type="parTrans" cxnId="{FD535C9C-AA82-4A06-88D2-7787A20D0B8E}">
      <dgm:prSet/>
      <dgm:spPr/>
      <dgm:t>
        <a:bodyPr/>
        <a:lstStyle/>
        <a:p>
          <a:endParaRPr lang="ru-RU"/>
        </a:p>
      </dgm:t>
    </dgm:pt>
    <dgm:pt modelId="{AF2E5DFD-6469-497F-AEE1-309B52CC179F}" type="sibTrans" cxnId="{FD535C9C-AA82-4A06-88D2-7787A20D0B8E}">
      <dgm:prSet/>
      <dgm:spPr/>
      <dgm:t>
        <a:bodyPr/>
        <a:lstStyle/>
        <a:p>
          <a:endParaRPr lang="ru-RU"/>
        </a:p>
      </dgm:t>
    </dgm:pt>
    <dgm:pt modelId="{71D67A73-F8BB-4E41-BF89-8CF8D7269353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1300" i="1" dirty="0" smtClean="0">
              <a:solidFill>
                <a:schemeClr val="tx2"/>
              </a:solidFill>
              <a:latin typeface="+mj-lt"/>
            </a:rPr>
            <a:t>Максимальный охват и доступность офисов, действующих по принципу «одного окна»</a:t>
          </a:r>
          <a:r>
            <a:rPr lang="en-US" sz="1300" i="1" dirty="0" smtClean="0">
              <a:solidFill>
                <a:schemeClr val="tx2"/>
              </a:solidFill>
              <a:latin typeface="+mj-lt"/>
            </a:rPr>
            <a:t> (</a:t>
          </a:r>
          <a:r>
            <a:rPr lang="ru-RU" sz="1300" i="1" dirty="0" smtClean="0">
              <a:solidFill>
                <a:schemeClr val="tx2"/>
              </a:solidFill>
              <a:latin typeface="+mj-lt"/>
            </a:rPr>
            <a:t>шаговая (комфортная) доступность) </a:t>
          </a:r>
        </a:p>
      </dgm:t>
    </dgm:pt>
    <dgm:pt modelId="{EB1ACE0E-A9E2-43EB-A70F-AE630658FC46}" type="parTrans" cxnId="{8CA038DE-87A8-4C37-9D9B-DD0508336A0C}">
      <dgm:prSet/>
      <dgm:spPr/>
      <dgm:t>
        <a:bodyPr/>
        <a:lstStyle/>
        <a:p>
          <a:endParaRPr lang="ru-RU"/>
        </a:p>
      </dgm:t>
    </dgm:pt>
    <dgm:pt modelId="{8FA42577-5234-40AE-88D3-D1459905339E}" type="sibTrans" cxnId="{8CA038DE-87A8-4C37-9D9B-DD0508336A0C}">
      <dgm:prSet/>
      <dgm:spPr/>
      <dgm:t>
        <a:bodyPr/>
        <a:lstStyle/>
        <a:p>
          <a:endParaRPr lang="ru-RU"/>
        </a:p>
      </dgm:t>
    </dgm:pt>
    <dgm:pt modelId="{F6F3ED8E-D4D5-4BD1-BE06-11F668115894}" type="pres">
      <dgm:prSet presAssocID="{9656B2F3-3BF4-4C03-ACEB-D030A65DAA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5ABBC1-406A-4179-B284-8C78DA49E3A6}" type="pres">
      <dgm:prSet presAssocID="{BD15914B-ED90-435D-9FAF-697DA3595D4C}" presName="node" presStyleLbl="node1" presStyleIdx="0" presStyleCnt="3" custScaleX="129973" custScaleY="131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16D5F-136A-4594-A335-C72E6C79BAC5}" type="pres">
      <dgm:prSet presAssocID="{85BCAB33-C3A2-439F-8528-30A20020B516}" presName="sibTrans" presStyleCnt="0"/>
      <dgm:spPr/>
    </dgm:pt>
    <dgm:pt modelId="{10EBD163-8846-46B2-9D9D-8E4A2AF88F8D}" type="pres">
      <dgm:prSet presAssocID="{5F65D3DE-DAD9-4B0E-8F6A-ED7E0476DF28}" presName="node" presStyleLbl="node1" presStyleIdx="1" presStyleCnt="3" custScaleX="168464" custScaleY="131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6648C-E103-4298-8C0E-D7CC7AD4DE1C}" type="pres">
      <dgm:prSet presAssocID="{AF2E5DFD-6469-497F-AEE1-309B52CC179F}" presName="sibTrans" presStyleCnt="0"/>
      <dgm:spPr/>
    </dgm:pt>
    <dgm:pt modelId="{0DA9CD9F-5978-4FCE-AEB3-4590D2DE4DA2}" type="pres">
      <dgm:prSet presAssocID="{71D67A73-F8BB-4E41-BF89-8CF8D7269353}" presName="node" presStyleLbl="node1" presStyleIdx="2" presStyleCnt="3" custScaleX="113167" custScaleY="131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535C9C-AA82-4A06-88D2-7787A20D0B8E}" srcId="{9656B2F3-3BF4-4C03-ACEB-D030A65DAA93}" destId="{5F65D3DE-DAD9-4B0E-8F6A-ED7E0476DF28}" srcOrd="1" destOrd="0" parTransId="{FB83319E-45B7-408D-B115-F3A2F8FB1AA6}" sibTransId="{AF2E5DFD-6469-497F-AEE1-309B52CC179F}"/>
    <dgm:cxn modelId="{A370FBF1-7805-4C14-8983-1BF9B653265D}" type="presOf" srcId="{5F65D3DE-DAD9-4B0E-8F6A-ED7E0476DF28}" destId="{10EBD163-8846-46B2-9D9D-8E4A2AF88F8D}" srcOrd="0" destOrd="0" presId="urn:microsoft.com/office/officeart/2005/8/layout/default#22"/>
    <dgm:cxn modelId="{E00C861D-DFDC-43BA-9027-DCDC8751A61C}" type="presOf" srcId="{9656B2F3-3BF4-4C03-ACEB-D030A65DAA93}" destId="{F6F3ED8E-D4D5-4BD1-BE06-11F668115894}" srcOrd="0" destOrd="0" presId="urn:microsoft.com/office/officeart/2005/8/layout/default#22"/>
    <dgm:cxn modelId="{6EE03C45-BB0C-4785-A1E9-F9C4961F5A97}" srcId="{9656B2F3-3BF4-4C03-ACEB-D030A65DAA93}" destId="{BD15914B-ED90-435D-9FAF-697DA3595D4C}" srcOrd="0" destOrd="0" parTransId="{BED096C8-435A-4AD1-8BE6-EABF5566B9FF}" sibTransId="{85BCAB33-C3A2-439F-8528-30A20020B516}"/>
    <dgm:cxn modelId="{7FEDB8E2-46E7-4464-9181-5FB89DB9FD5B}" type="presOf" srcId="{BD15914B-ED90-435D-9FAF-697DA3595D4C}" destId="{C15ABBC1-406A-4179-B284-8C78DA49E3A6}" srcOrd="0" destOrd="0" presId="urn:microsoft.com/office/officeart/2005/8/layout/default#22"/>
    <dgm:cxn modelId="{1F12911E-F715-4C98-8E64-C4D7945C949F}" type="presOf" srcId="{71D67A73-F8BB-4E41-BF89-8CF8D7269353}" destId="{0DA9CD9F-5978-4FCE-AEB3-4590D2DE4DA2}" srcOrd="0" destOrd="0" presId="urn:microsoft.com/office/officeart/2005/8/layout/default#22"/>
    <dgm:cxn modelId="{8CA038DE-87A8-4C37-9D9B-DD0508336A0C}" srcId="{9656B2F3-3BF4-4C03-ACEB-D030A65DAA93}" destId="{71D67A73-F8BB-4E41-BF89-8CF8D7269353}" srcOrd="2" destOrd="0" parTransId="{EB1ACE0E-A9E2-43EB-A70F-AE630658FC46}" sibTransId="{8FA42577-5234-40AE-88D3-D1459905339E}"/>
    <dgm:cxn modelId="{A6B43EAE-6E7B-481A-846D-0DE2BD53C6D2}" type="presParOf" srcId="{F6F3ED8E-D4D5-4BD1-BE06-11F668115894}" destId="{C15ABBC1-406A-4179-B284-8C78DA49E3A6}" srcOrd="0" destOrd="0" presId="urn:microsoft.com/office/officeart/2005/8/layout/default#22"/>
    <dgm:cxn modelId="{0D9D144E-6871-4595-A7E9-5643AA96264B}" type="presParOf" srcId="{F6F3ED8E-D4D5-4BD1-BE06-11F668115894}" destId="{87E16D5F-136A-4594-A335-C72E6C79BAC5}" srcOrd="1" destOrd="0" presId="urn:microsoft.com/office/officeart/2005/8/layout/default#22"/>
    <dgm:cxn modelId="{9C43C952-867F-4C36-9FDB-1FB48A21E563}" type="presParOf" srcId="{F6F3ED8E-D4D5-4BD1-BE06-11F668115894}" destId="{10EBD163-8846-46B2-9D9D-8E4A2AF88F8D}" srcOrd="2" destOrd="0" presId="urn:microsoft.com/office/officeart/2005/8/layout/default#22"/>
    <dgm:cxn modelId="{8048A645-CB7B-4783-A97D-1C1C8786141E}" type="presParOf" srcId="{F6F3ED8E-D4D5-4BD1-BE06-11F668115894}" destId="{6826648C-E103-4298-8C0E-D7CC7AD4DE1C}" srcOrd="3" destOrd="0" presId="urn:microsoft.com/office/officeart/2005/8/layout/default#22"/>
    <dgm:cxn modelId="{78C7D6A7-C031-4561-9DCF-AF03DFBAF539}" type="presParOf" srcId="{F6F3ED8E-D4D5-4BD1-BE06-11F668115894}" destId="{0DA9CD9F-5978-4FCE-AEB3-4590D2DE4DA2}" srcOrd="4" destOrd="0" presId="urn:microsoft.com/office/officeart/2005/8/layout/default#2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D215F0-B33C-4191-9E21-2C281C641DA0}">
      <dsp:nvSpPr>
        <dsp:cNvPr id="0" name=""/>
        <dsp:cNvSpPr/>
      </dsp:nvSpPr>
      <dsp:spPr>
        <a:xfrm>
          <a:off x="5071647" y="23500"/>
          <a:ext cx="1208327" cy="785412"/>
        </a:xfrm>
        <a:prstGeom prst="round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  <a:softEdge rad="12700"/>
        </a:effectLst>
        <a:scene3d>
          <a:camera prst="orthographicFront">
            <a:rot lat="0" lon="0" rev="12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+mj-lt"/>
            </a:rPr>
            <a:t>САЙТЫ </a:t>
          </a:r>
          <a:endParaRPr lang="ru-RU" sz="1200" kern="1200" dirty="0">
            <a:solidFill>
              <a:srgbClr val="002060"/>
            </a:solidFill>
            <a:latin typeface="+mj-lt"/>
          </a:endParaRPr>
        </a:p>
      </dsp:txBody>
      <dsp:txXfrm>
        <a:off x="5071647" y="23500"/>
        <a:ext cx="1208327" cy="785412"/>
      </dsp:txXfrm>
    </dsp:sp>
    <dsp:sp modelId="{CFD0F05E-0982-4A4E-A186-BA41716C75C2}">
      <dsp:nvSpPr>
        <dsp:cNvPr id="0" name=""/>
        <dsp:cNvSpPr/>
      </dsp:nvSpPr>
      <dsp:spPr>
        <a:xfrm>
          <a:off x="2972762" y="422490"/>
          <a:ext cx="5457421" cy="5457421"/>
        </a:xfrm>
        <a:custGeom>
          <a:avLst/>
          <a:gdLst/>
          <a:ahLst/>
          <a:cxnLst/>
          <a:rect l="0" t="0" r="0" b="0"/>
          <a:pathLst>
            <a:path>
              <a:moveTo>
                <a:pt x="3316017" y="63953"/>
              </a:moveTo>
              <a:arcTo wR="2728710" hR="2728710" stAng="16945749" swAng="11179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200000"/>
          </a:camera>
          <a:lightRig rig="threePt" dir="t"/>
        </a:scene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70B4E-549D-41D1-B24C-3E3C7B160051}">
      <dsp:nvSpPr>
        <dsp:cNvPr id="0" name=""/>
        <dsp:cNvSpPr/>
      </dsp:nvSpPr>
      <dsp:spPr>
        <a:xfrm>
          <a:off x="7003576" y="818415"/>
          <a:ext cx="1208327" cy="785412"/>
        </a:xfrm>
        <a:prstGeom prst="round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  <a:softEdge rad="12700"/>
        </a:effectLst>
        <a:scene3d>
          <a:camera prst="orthographicFront">
            <a:rot lat="0" lon="0" rev="12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+mj-lt"/>
            </a:rPr>
            <a:t>ГАЗЕТЫ</a:t>
          </a:r>
          <a:endParaRPr lang="ru-RU" sz="1200" kern="1200" dirty="0">
            <a:solidFill>
              <a:srgbClr val="002060"/>
            </a:solidFill>
            <a:latin typeface="+mj-lt"/>
          </a:endParaRPr>
        </a:p>
      </dsp:txBody>
      <dsp:txXfrm>
        <a:off x="7003576" y="818415"/>
        <a:ext cx="1208327" cy="785412"/>
      </dsp:txXfrm>
    </dsp:sp>
    <dsp:sp modelId="{0221F282-B913-4999-9D78-00F2A0D31289}">
      <dsp:nvSpPr>
        <dsp:cNvPr id="0" name=""/>
        <dsp:cNvSpPr/>
      </dsp:nvSpPr>
      <dsp:spPr>
        <a:xfrm>
          <a:off x="2951006" y="419292"/>
          <a:ext cx="5457421" cy="5457421"/>
        </a:xfrm>
        <a:custGeom>
          <a:avLst/>
          <a:gdLst/>
          <a:ahLst/>
          <a:cxnLst/>
          <a:rect l="0" t="0" r="0" b="0"/>
          <a:pathLst>
            <a:path>
              <a:moveTo>
                <a:pt x="4985293" y="1194534"/>
              </a:moveTo>
              <a:arcTo wR="2728710" hR="2728710" stAng="19547370" swAng="15078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200000"/>
          </a:camera>
          <a:lightRig rig="threePt" dir="t"/>
        </a:scene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B6477-B4B2-4544-80D9-9C37B262F2DE}">
      <dsp:nvSpPr>
        <dsp:cNvPr id="0" name=""/>
        <dsp:cNvSpPr/>
      </dsp:nvSpPr>
      <dsp:spPr>
        <a:xfrm>
          <a:off x="7800358" y="2729317"/>
          <a:ext cx="1208327" cy="785412"/>
        </a:xfrm>
        <a:prstGeom prst="round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  <a:softEdge rad="12700"/>
        </a:effectLst>
        <a:scene3d>
          <a:camera prst="orthographicFront">
            <a:rot lat="0" lon="0" rev="12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002060"/>
              </a:solidFill>
              <a:latin typeface="+mj-lt"/>
            </a:rPr>
            <a:t>ПОРТАЛЫ</a:t>
          </a:r>
          <a:endParaRPr lang="ru-RU" sz="1100" kern="1200" dirty="0">
            <a:solidFill>
              <a:srgbClr val="002060"/>
            </a:solidFill>
            <a:latin typeface="+mj-lt"/>
          </a:endParaRPr>
        </a:p>
      </dsp:txBody>
      <dsp:txXfrm>
        <a:off x="7800358" y="2729317"/>
        <a:ext cx="1208327" cy="785412"/>
      </dsp:txXfrm>
    </dsp:sp>
    <dsp:sp modelId="{1B11F6FD-4BE7-437A-97B9-A653A73C9F5A}">
      <dsp:nvSpPr>
        <dsp:cNvPr id="0" name=""/>
        <dsp:cNvSpPr/>
      </dsp:nvSpPr>
      <dsp:spPr>
        <a:xfrm>
          <a:off x="2947100" y="393312"/>
          <a:ext cx="5457421" cy="5457421"/>
        </a:xfrm>
        <a:custGeom>
          <a:avLst/>
          <a:gdLst/>
          <a:ahLst/>
          <a:cxnLst/>
          <a:rect l="0" t="0" r="0" b="0"/>
          <a:pathLst>
            <a:path>
              <a:moveTo>
                <a:pt x="5427220" y="3133562"/>
              </a:moveTo>
              <a:arcTo wR="2728710" hR="2728710" stAng="511940" swAng="15291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200000"/>
          </a:camera>
          <a:lightRig rig="threePt" dir="t"/>
        </a:scene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E5CC4-CACB-4241-8B75-555143D63CB5}">
      <dsp:nvSpPr>
        <dsp:cNvPr id="0" name=""/>
        <dsp:cNvSpPr/>
      </dsp:nvSpPr>
      <dsp:spPr>
        <a:xfrm>
          <a:off x="7001137" y="4658807"/>
          <a:ext cx="1208327" cy="785412"/>
        </a:xfrm>
        <a:prstGeom prst="round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  <a:softEdge rad="12700"/>
        </a:effectLst>
        <a:scene3d>
          <a:camera prst="orthographicFront">
            <a:rot lat="0" lon="0" rev="12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002060"/>
              </a:solidFill>
              <a:latin typeface="+mj-lt"/>
            </a:rPr>
            <a:t>БУКЛЕТЫ</a:t>
          </a:r>
          <a:endParaRPr lang="ru-RU" sz="1100" kern="1200" dirty="0">
            <a:solidFill>
              <a:srgbClr val="002060"/>
            </a:solidFill>
            <a:latin typeface="+mj-lt"/>
          </a:endParaRPr>
        </a:p>
      </dsp:txBody>
      <dsp:txXfrm>
        <a:off x="7001137" y="4658807"/>
        <a:ext cx="1208327" cy="785412"/>
      </dsp:txXfrm>
    </dsp:sp>
    <dsp:sp modelId="{ADAB940B-6E39-4B78-A9DF-1D852C27A078}">
      <dsp:nvSpPr>
        <dsp:cNvPr id="0" name=""/>
        <dsp:cNvSpPr/>
      </dsp:nvSpPr>
      <dsp:spPr>
        <a:xfrm>
          <a:off x="2947100" y="393312"/>
          <a:ext cx="5457421" cy="5457421"/>
        </a:xfrm>
        <a:custGeom>
          <a:avLst/>
          <a:gdLst/>
          <a:ahLst/>
          <a:cxnLst/>
          <a:rect l="0" t="0" r="0" b="0"/>
          <a:pathLst>
            <a:path>
              <a:moveTo>
                <a:pt x="4154006" y="5055596"/>
              </a:moveTo>
              <a:arcTo wR="2728710" hR="2728710" stAng="3510668" swAng="11105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200000"/>
          </a:camera>
          <a:lightRig rig="threePt" dir="t"/>
        </a:scene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46F3D-2C46-42BD-A0A1-3081A92C0CAD}">
      <dsp:nvSpPr>
        <dsp:cNvPr id="0" name=""/>
        <dsp:cNvSpPr/>
      </dsp:nvSpPr>
      <dsp:spPr>
        <a:xfrm>
          <a:off x="5071647" y="5458027"/>
          <a:ext cx="1208327" cy="785412"/>
        </a:xfrm>
        <a:prstGeom prst="round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  <a:softEdge rad="12700"/>
        </a:effectLst>
        <a:scene3d>
          <a:camera prst="orthographicFront">
            <a:rot lat="0" lon="0" rev="12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+mj-lt"/>
            </a:rPr>
            <a:t>ТВ</a:t>
          </a:r>
          <a:endParaRPr lang="ru-RU" sz="1200" kern="1200" dirty="0">
            <a:solidFill>
              <a:srgbClr val="002060"/>
            </a:solidFill>
            <a:latin typeface="+mj-lt"/>
          </a:endParaRPr>
        </a:p>
      </dsp:txBody>
      <dsp:txXfrm>
        <a:off x="5071647" y="5458027"/>
        <a:ext cx="1208327" cy="785412"/>
      </dsp:txXfrm>
    </dsp:sp>
    <dsp:sp modelId="{93681C1A-A973-4228-B71F-4AB59C2A8E11}">
      <dsp:nvSpPr>
        <dsp:cNvPr id="0" name=""/>
        <dsp:cNvSpPr/>
      </dsp:nvSpPr>
      <dsp:spPr>
        <a:xfrm>
          <a:off x="2947100" y="393312"/>
          <a:ext cx="5457421" cy="5457421"/>
        </a:xfrm>
        <a:custGeom>
          <a:avLst/>
          <a:gdLst/>
          <a:ahLst/>
          <a:cxnLst/>
          <a:rect l="0" t="0" r="0" b="0"/>
          <a:pathLst>
            <a:path>
              <a:moveTo>
                <a:pt x="2115819" y="5387700"/>
              </a:moveTo>
              <a:arcTo wR="2728710" hR="2728710" stAng="6178791" swAng="11105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200000"/>
          </a:camera>
          <a:lightRig rig="threePt" dir="t"/>
        </a:scene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46F8C-52B3-4ED4-BCF1-600760B48211}">
      <dsp:nvSpPr>
        <dsp:cNvPr id="0" name=""/>
        <dsp:cNvSpPr/>
      </dsp:nvSpPr>
      <dsp:spPr>
        <a:xfrm>
          <a:off x="3142158" y="4658807"/>
          <a:ext cx="1208327" cy="785412"/>
        </a:xfrm>
        <a:prstGeom prst="round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  <a:softEdge rad="12700"/>
        </a:effectLst>
        <a:scene3d>
          <a:camera prst="orthographicFront">
            <a:rot lat="0" lon="0" rev="12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+mj-lt"/>
            </a:rPr>
            <a:t>РАДИО</a:t>
          </a:r>
          <a:endParaRPr lang="ru-RU" sz="1200" kern="1200" dirty="0">
            <a:solidFill>
              <a:srgbClr val="002060"/>
            </a:solidFill>
            <a:latin typeface="+mj-lt"/>
          </a:endParaRPr>
        </a:p>
      </dsp:txBody>
      <dsp:txXfrm>
        <a:off x="3142158" y="4658807"/>
        <a:ext cx="1208327" cy="785412"/>
      </dsp:txXfrm>
    </dsp:sp>
    <dsp:sp modelId="{A850C541-2B1C-4331-8948-96F845250FCC}">
      <dsp:nvSpPr>
        <dsp:cNvPr id="0" name=""/>
        <dsp:cNvSpPr/>
      </dsp:nvSpPr>
      <dsp:spPr>
        <a:xfrm>
          <a:off x="2947100" y="393312"/>
          <a:ext cx="5457421" cy="5457421"/>
        </a:xfrm>
        <a:custGeom>
          <a:avLst/>
          <a:gdLst/>
          <a:ahLst/>
          <a:cxnLst/>
          <a:rect l="0" t="0" r="0" b="0"/>
          <a:pathLst>
            <a:path>
              <a:moveTo>
                <a:pt x="467011" y="4255333"/>
              </a:moveTo>
              <a:arcTo wR="2728710" hR="2728710" stAng="8758865" swAng="15291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200000"/>
          </a:camera>
          <a:lightRig rig="threePt" dir="t"/>
        </a:scene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43A8E-83E8-4E18-B5CC-61D25551122E}">
      <dsp:nvSpPr>
        <dsp:cNvPr id="0" name=""/>
        <dsp:cNvSpPr/>
      </dsp:nvSpPr>
      <dsp:spPr>
        <a:xfrm>
          <a:off x="2342937" y="2729317"/>
          <a:ext cx="1208327" cy="785412"/>
        </a:xfrm>
        <a:prstGeom prst="round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  <a:softEdge rad="12700"/>
        </a:effectLst>
        <a:scene3d>
          <a:camera prst="orthographicFront">
            <a:rot lat="0" lon="0" rev="12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+mj-lt"/>
            </a:rPr>
            <a:t>НПА</a:t>
          </a:r>
          <a:endParaRPr lang="ru-RU" sz="1200" kern="1200" dirty="0">
            <a:solidFill>
              <a:srgbClr val="002060"/>
            </a:solidFill>
            <a:latin typeface="+mj-lt"/>
          </a:endParaRPr>
        </a:p>
      </dsp:txBody>
      <dsp:txXfrm>
        <a:off x="2342937" y="2729317"/>
        <a:ext cx="1208327" cy="785412"/>
      </dsp:txXfrm>
    </dsp:sp>
    <dsp:sp modelId="{D8D9FDDE-AC66-45DB-B730-7E772B24C417}">
      <dsp:nvSpPr>
        <dsp:cNvPr id="0" name=""/>
        <dsp:cNvSpPr/>
      </dsp:nvSpPr>
      <dsp:spPr>
        <a:xfrm>
          <a:off x="2943194" y="419292"/>
          <a:ext cx="5457421" cy="5457421"/>
        </a:xfrm>
        <a:custGeom>
          <a:avLst/>
          <a:gdLst/>
          <a:ahLst/>
          <a:cxnLst/>
          <a:rect l="0" t="0" r="0" b="0"/>
          <a:pathLst>
            <a:path>
              <a:moveTo>
                <a:pt x="34196" y="2298063"/>
              </a:moveTo>
              <a:arcTo wR="2728710" hR="2728710" stAng="11344826" swAng="15078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200000"/>
          </a:camera>
          <a:lightRig rig="threePt" dir="t"/>
        </a:scene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2ADB1-DAA9-4C20-B441-E91EAC3C936F}">
      <dsp:nvSpPr>
        <dsp:cNvPr id="0" name=""/>
        <dsp:cNvSpPr/>
      </dsp:nvSpPr>
      <dsp:spPr>
        <a:xfrm>
          <a:off x="3139719" y="818415"/>
          <a:ext cx="1208327" cy="785412"/>
        </a:xfrm>
        <a:prstGeom prst="round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  <a:softEdge rad="12700"/>
        </a:effectLst>
        <a:scene3d>
          <a:camera prst="orthographicFront">
            <a:rot lat="0" lon="0" rev="12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002060"/>
              </a:solidFill>
              <a:latin typeface="+mj-lt"/>
            </a:rPr>
            <a:t>ВСТРЕЧИ</a:t>
          </a:r>
          <a:endParaRPr lang="ru-RU" sz="1100" kern="1200" dirty="0">
            <a:solidFill>
              <a:srgbClr val="002060"/>
            </a:solidFill>
            <a:latin typeface="+mj-lt"/>
          </a:endParaRPr>
        </a:p>
      </dsp:txBody>
      <dsp:txXfrm>
        <a:off x="3139719" y="818415"/>
        <a:ext cx="1208327" cy="785412"/>
      </dsp:txXfrm>
    </dsp:sp>
    <dsp:sp modelId="{5A67EAE8-AB41-4B13-8C50-1DC0D30BCD3E}">
      <dsp:nvSpPr>
        <dsp:cNvPr id="0" name=""/>
        <dsp:cNvSpPr/>
      </dsp:nvSpPr>
      <dsp:spPr>
        <a:xfrm>
          <a:off x="2921439" y="422490"/>
          <a:ext cx="5457421" cy="5457421"/>
        </a:xfrm>
        <a:custGeom>
          <a:avLst/>
          <a:gdLst/>
          <a:ahLst/>
          <a:cxnLst/>
          <a:rect l="0" t="0" r="0" b="0"/>
          <a:pathLst>
            <a:path>
              <a:moveTo>
                <a:pt x="1320806" y="391261"/>
              </a:moveTo>
              <a:arcTo wR="2728710" hR="2728710" stAng="14336303" swAng="11179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200000"/>
          </a:camera>
          <a:lightRig rig="threePt" dir="t"/>
        </a:scene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E8DE26-99C7-43E2-B3D9-3E89E78A56D0}">
      <dsp:nvSpPr>
        <dsp:cNvPr id="0" name=""/>
        <dsp:cNvSpPr/>
      </dsp:nvSpPr>
      <dsp:spPr>
        <a:xfrm>
          <a:off x="3153154" y="3640"/>
          <a:ext cx="1680902" cy="109258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2"/>
              </a:solidFill>
              <a:latin typeface="+mj-lt"/>
            </a:rPr>
            <a:t>ОРГАНЫ ВЛАСТИ: УСЛУГИ</a:t>
          </a:r>
          <a:endParaRPr lang="ru-RU" sz="1200" b="0" kern="1200" dirty="0">
            <a:solidFill>
              <a:schemeClr val="tx2"/>
            </a:solidFill>
            <a:latin typeface="+mj-lt"/>
          </a:endParaRPr>
        </a:p>
      </dsp:txBody>
      <dsp:txXfrm>
        <a:off x="3153154" y="3640"/>
        <a:ext cx="1680902" cy="1092586"/>
      </dsp:txXfrm>
    </dsp:sp>
    <dsp:sp modelId="{CA2D9FA8-8FE2-457D-802A-E90A3F7EB60A}">
      <dsp:nvSpPr>
        <dsp:cNvPr id="0" name=""/>
        <dsp:cNvSpPr/>
      </dsp:nvSpPr>
      <dsp:spPr>
        <a:xfrm>
          <a:off x="1810927" y="549933"/>
          <a:ext cx="4365357" cy="4365357"/>
        </a:xfrm>
        <a:custGeom>
          <a:avLst/>
          <a:gdLst/>
          <a:ahLst/>
          <a:cxnLst/>
          <a:rect l="0" t="0" r="0" b="0"/>
          <a:pathLst>
            <a:path>
              <a:moveTo>
                <a:pt x="3034674" y="173154"/>
              </a:moveTo>
              <a:arcTo wR="2182678" hR="2182678" stAng="17578555" swAng="1961264"/>
            </a:path>
          </a:pathLst>
        </a:custGeom>
        <a:noFill/>
        <a:ln w="9525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D1023-6A41-4551-B654-B7D8309F8153}">
      <dsp:nvSpPr>
        <dsp:cNvPr id="0" name=""/>
        <dsp:cNvSpPr/>
      </dsp:nvSpPr>
      <dsp:spPr>
        <a:xfrm>
          <a:off x="5229005" y="1511834"/>
          <a:ext cx="1680902" cy="109258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2"/>
              </a:solidFill>
              <a:latin typeface="+mj-lt"/>
            </a:rPr>
            <a:t>ОБЩЕСТВЕННЫЕ ОБЪЕДИНЕНИЯ: ПОДДЕРЖКА И ЛОББИРОВАНИЕ </a:t>
          </a:r>
          <a:endParaRPr lang="ru-RU" sz="1200" b="0" kern="1200" dirty="0">
            <a:solidFill>
              <a:schemeClr val="tx2"/>
            </a:solidFill>
            <a:latin typeface="+mj-lt"/>
          </a:endParaRPr>
        </a:p>
      </dsp:txBody>
      <dsp:txXfrm>
        <a:off x="5229005" y="1511834"/>
        <a:ext cx="1680902" cy="1092586"/>
      </dsp:txXfrm>
    </dsp:sp>
    <dsp:sp modelId="{A7105339-788B-479A-93B4-966788AE46FD}">
      <dsp:nvSpPr>
        <dsp:cNvPr id="0" name=""/>
        <dsp:cNvSpPr/>
      </dsp:nvSpPr>
      <dsp:spPr>
        <a:xfrm>
          <a:off x="1810927" y="549933"/>
          <a:ext cx="4365357" cy="4365357"/>
        </a:xfrm>
        <a:custGeom>
          <a:avLst/>
          <a:gdLst/>
          <a:ahLst/>
          <a:cxnLst/>
          <a:rect l="0" t="0" r="0" b="0"/>
          <a:pathLst>
            <a:path>
              <a:moveTo>
                <a:pt x="4362365" y="2068438"/>
              </a:moveTo>
              <a:arcTo wR="2182678" hR="2182678" stAng="21419987" swAng="2196092"/>
            </a:path>
          </a:pathLst>
        </a:custGeom>
        <a:noFill/>
        <a:ln w="9525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D728C-443D-40F5-B00F-50A68488EBD5}">
      <dsp:nvSpPr>
        <dsp:cNvPr id="0" name=""/>
        <dsp:cNvSpPr/>
      </dsp:nvSpPr>
      <dsp:spPr>
        <a:xfrm>
          <a:off x="4436101" y="3952143"/>
          <a:ext cx="1680902" cy="109258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2"/>
              </a:solidFill>
              <a:latin typeface="+mj-lt"/>
            </a:rPr>
            <a:t>ЧАСТНЫЙ СЕКТОР: УСЛУГИ ДЛЯ РАЗВИТИЯ БИЗНЕСА</a:t>
          </a:r>
          <a:endParaRPr lang="ru-RU" sz="1200" b="0" kern="1200" dirty="0">
            <a:solidFill>
              <a:schemeClr val="tx2"/>
            </a:solidFill>
            <a:latin typeface="+mj-lt"/>
          </a:endParaRPr>
        </a:p>
      </dsp:txBody>
      <dsp:txXfrm>
        <a:off x="4436101" y="3952143"/>
        <a:ext cx="1680902" cy="1092586"/>
      </dsp:txXfrm>
    </dsp:sp>
    <dsp:sp modelId="{8EF02CDD-98AC-4A3A-A16F-6CA8CC7E8D91}">
      <dsp:nvSpPr>
        <dsp:cNvPr id="0" name=""/>
        <dsp:cNvSpPr/>
      </dsp:nvSpPr>
      <dsp:spPr>
        <a:xfrm>
          <a:off x="1810927" y="549933"/>
          <a:ext cx="4365357" cy="4365357"/>
        </a:xfrm>
        <a:custGeom>
          <a:avLst/>
          <a:gdLst/>
          <a:ahLst/>
          <a:cxnLst/>
          <a:rect l="0" t="0" r="0" b="0"/>
          <a:pathLst>
            <a:path>
              <a:moveTo>
                <a:pt x="2616504" y="4321810"/>
              </a:moveTo>
              <a:arcTo wR="2182678" hR="2182678" stAng="4712139" swAng="1375723"/>
            </a:path>
          </a:pathLst>
        </a:custGeom>
        <a:noFill/>
        <a:ln w="9525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EFB5B-5643-4189-BE83-F48E1B8856A6}">
      <dsp:nvSpPr>
        <dsp:cNvPr id="0" name=""/>
        <dsp:cNvSpPr/>
      </dsp:nvSpPr>
      <dsp:spPr>
        <a:xfrm>
          <a:off x="1870208" y="3952143"/>
          <a:ext cx="1680902" cy="109258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2"/>
              </a:solidFill>
              <a:latin typeface="+mj-lt"/>
            </a:rPr>
            <a:t>ОРГАНЫ ВЛАСТИ: ПОДДЕРЖКА (СУБСИДИИ, ИНКУБАТОРЫ И ПР.)</a:t>
          </a:r>
          <a:endParaRPr lang="ru-RU" sz="1200" b="0" kern="1200" dirty="0">
            <a:solidFill>
              <a:schemeClr val="tx2"/>
            </a:solidFill>
            <a:latin typeface="+mj-lt"/>
          </a:endParaRPr>
        </a:p>
      </dsp:txBody>
      <dsp:txXfrm>
        <a:off x="1870208" y="3952143"/>
        <a:ext cx="1680902" cy="1092586"/>
      </dsp:txXfrm>
    </dsp:sp>
    <dsp:sp modelId="{01E94C8B-4AC5-49C1-BDEC-704291BFB291}">
      <dsp:nvSpPr>
        <dsp:cNvPr id="0" name=""/>
        <dsp:cNvSpPr/>
      </dsp:nvSpPr>
      <dsp:spPr>
        <a:xfrm>
          <a:off x="1810927" y="549933"/>
          <a:ext cx="4365357" cy="4365357"/>
        </a:xfrm>
        <a:custGeom>
          <a:avLst/>
          <a:gdLst/>
          <a:ahLst/>
          <a:cxnLst/>
          <a:rect l="0" t="0" r="0" b="0"/>
          <a:pathLst>
            <a:path>
              <a:moveTo>
                <a:pt x="364707" y="3390596"/>
              </a:moveTo>
              <a:arcTo wR="2182678" hR="2182678" stAng="8783921" swAng="2196092"/>
            </a:path>
          </a:pathLst>
        </a:custGeom>
        <a:noFill/>
        <a:ln w="9525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2C8E1-1199-44CF-AECE-301A5660C6A9}">
      <dsp:nvSpPr>
        <dsp:cNvPr id="0" name=""/>
        <dsp:cNvSpPr/>
      </dsp:nvSpPr>
      <dsp:spPr>
        <a:xfrm>
          <a:off x="1077303" y="1511834"/>
          <a:ext cx="1680902" cy="109258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2"/>
              </a:solidFill>
              <a:latin typeface="+mj-lt"/>
            </a:rPr>
            <a:t>ОРГАНЫ ВЛАСТИ: ТРЕБОВАНИЯ К БИЗНЕСУ</a:t>
          </a:r>
          <a:endParaRPr lang="ru-RU" sz="1200" b="0" kern="1200" dirty="0">
            <a:solidFill>
              <a:schemeClr val="tx2"/>
            </a:solidFill>
            <a:latin typeface="+mj-lt"/>
          </a:endParaRPr>
        </a:p>
      </dsp:txBody>
      <dsp:txXfrm>
        <a:off x="1077303" y="1511834"/>
        <a:ext cx="1680902" cy="1092586"/>
      </dsp:txXfrm>
    </dsp:sp>
    <dsp:sp modelId="{18AFE1FD-FB6C-4B5B-94A3-2F253E3FBC75}">
      <dsp:nvSpPr>
        <dsp:cNvPr id="0" name=""/>
        <dsp:cNvSpPr/>
      </dsp:nvSpPr>
      <dsp:spPr>
        <a:xfrm>
          <a:off x="1810927" y="549933"/>
          <a:ext cx="4365357" cy="4365357"/>
        </a:xfrm>
        <a:custGeom>
          <a:avLst/>
          <a:gdLst/>
          <a:ahLst/>
          <a:cxnLst/>
          <a:rect l="0" t="0" r="0" b="0"/>
          <a:pathLst>
            <a:path>
              <a:moveTo>
                <a:pt x="380352" y="951538"/>
              </a:moveTo>
              <a:arcTo wR="2182678" hR="2182678" stAng="12860181" swAng="19612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A5DB5A-76AD-44BE-ACE7-DBD7A1DE0135}">
      <dsp:nvSpPr>
        <dsp:cNvPr id="0" name=""/>
        <dsp:cNvSpPr/>
      </dsp:nvSpPr>
      <dsp:spPr>
        <a:xfrm>
          <a:off x="7586" y="324152"/>
          <a:ext cx="835866" cy="16358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  <a:latin typeface="+mj-lt"/>
            </a:rPr>
            <a:t>Бизнес-планирование </a:t>
          </a:r>
          <a:endParaRPr lang="ru-RU" sz="800" kern="1200" dirty="0">
            <a:solidFill>
              <a:schemeClr val="tx2"/>
            </a:solidFill>
            <a:latin typeface="+mj-lt"/>
          </a:endParaRPr>
        </a:p>
      </dsp:txBody>
      <dsp:txXfrm>
        <a:off x="7586" y="324152"/>
        <a:ext cx="835866" cy="1635861"/>
      </dsp:txXfrm>
    </dsp:sp>
    <dsp:sp modelId="{4AAE27E9-CD2B-48AE-B26C-D939C6467942}">
      <dsp:nvSpPr>
        <dsp:cNvPr id="0" name=""/>
        <dsp:cNvSpPr/>
      </dsp:nvSpPr>
      <dsp:spPr>
        <a:xfrm>
          <a:off x="45452" y="1960014"/>
          <a:ext cx="91440" cy="313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449"/>
              </a:lnTo>
              <a:lnTo>
                <a:pt x="129306" y="3134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83E3B-E7B1-4BC7-967A-2F36E695FE5C}">
      <dsp:nvSpPr>
        <dsp:cNvPr id="0" name=""/>
        <dsp:cNvSpPr/>
      </dsp:nvSpPr>
      <dsp:spPr>
        <a:xfrm>
          <a:off x="174759" y="2064498"/>
          <a:ext cx="668693" cy="41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</a:rPr>
            <a:t>Институты развития</a:t>
          </a:r>
          <a:endParaRPr lang="ru-RU" sz="800" kern="1200" dirty="0">
            <a:solidFill>
              <a:schemeClr val="tx2"/>
            </a:solidFill>
          </a:endParaRPr>
        </a:p>
      </dsp:txBody>
      <dsp:txXfrm>
        <a:off x="174759" y="2064498"/>
        <a:ext cx="668693" cy="417933"/>
      </dsp:txXfrm>
    </dsp:sp>
    <dsp:sp modelId="{3A5C1435-CF91-4D1C-A6A8-2343C44A1F2D}">
      <dsp:nvSpPr>
        <dsp:cNvPr id="0" name=""/>
        <dsp:cNvSpPr/>
      </dsp:nvSpPr>
      <dsp:spPr>
        <a:xfrm>
          <a:off x="45452" y="1960014"/>
          <a:ext cx="91440" cy="8358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5866"/>
              </a:lnTo>
              <a:lnTo>
                <a:pt x="129306" y="8358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32A5C-C561-4964-ADD1-FD8D9268D85D}">
      <dsp:nvSpPr>
        <dsp:cNvPr id="0" name=""/>
        <dsp:cNvSpPr/>
      </dsp:nvSpPr>
      <dsp:spPr>
        <a:xfrm>
          <a:off x="174759" y="2586914"/>
          <a:ext cx="668693" cy="41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</a:rPr>
            <a:t>Обществ. организации</a:t>
          </a:r>
          <a:endParaRPr lang="ru-RU" sz="800" kern="1200" dirty="0">
            <a:solidFill>
              <a:schemeClr val="tx2"/>
            </a:solidFill>
          </a:endParaRPr>
        </a:p>
      </dsp:txBody>
      <dsp:txXfrm>
        <a:off x="174759" y="2586914"/>
        <a:ext cx="668693" cy="417933"/>
      </dsp:txXfrm>
    </dsp:sp>
    <dsp:sp modelId="{09DE2EDC-852F-4D3C-AFEC-AC2447F0248C}">
      <dsp:nvSpPr>
        <dsp:cNvPr id="0" name=""/>
        <dsp:cNvSpPr/>
      </dsp:nvSpPr>
      <dsp:spPr>
        <a:xfrm>
          <a:off x="45452" y="1960014"/>
          <a:ext cx="91440" cy="13582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8283"/>
              </a:lnTo>
              <a:lnTo>
                <a:pt x="129306" y="13582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A04D4-1030-4768-8A73-D66351B346AF}">
      <dsp:nvSpPr>
        <dsp:cNvPr id="0" name=""/>
        <dsp:cNvSpPr/>
      </dsp:nvSpPr>
      <dsp:spPr>
        <a:xfrm>
          <a:off x="174759" y="3109331"/>
          <a:ext cx="668693" cy="41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 smtClean="0">
              <a:solidFill>
                <a:schemeClr val="tx2"/>
              </a:solidFill>
            </a:rPr>
            <a:t>Маркетинго-вые</a:t>
          </a:r>
          <a:r>
            <a:rPr lang="ru-RU" sz="800" kern="1200" dirty="0" smtClean="0">
              <a:solidFill>
                <a:schemeClr val="tx2"/>
              </a:solidFill>
            </a:rPr>
            <a:t> агентства</a:t>
          </a:r>
          <a:endParaRPr lang="ru-RU" sz="800" kern="1200" dirty="0">
            <a:solidFill>
              <a:schemeClr val="tx2"/>
            </a:solidFill>
          </a:endParaRPr>
        </a:p>
      </dsp:txBody>
      <dsp:txXfrm>
        <a:off x="174759" y="3109331"/>
        <a:ext cx="668693" cy="417933"/>
      </dsp:txXfrm>
    </dsp:sp>
    <dsp:sp modelId="{38D2DE3B-E249-4A9C-A3A1-A4DDBEB1EBE7}">
      <dsp:nvSpPr>
        <dsp:cNvPr id="0" name=""/>
        <dsp:cNvSpPr/>
      </dsp:nvSpPr>
      <dsp:spPr>
        <a:xfrm>
          <a:off x="1052419" y="324152"/>
          <a:ext cx="835866" cy="16358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  <a:latin typeface="+mj-lt"/>
            </a:rPr>
            <a:t>Регистрация, постановка на учет </a:t>
          </a:r>
          <a:endParaRPr lang="ru-RU" sz="800" kern="1200" dirty="0">
            <a:solidFill>
              <a:schemeClr val="tx2"/>
            </a:solidFill>
            <a:latin typeface="+mj-lt"/>
          </a:endParaRPr>
        </a:p>
      </dsp:txBody>
      <dsp:txXfrm>
        <a:off x="1052419" y="324152"/>
        <a:ext cx="835866" cy="1635861"/>
      </dsp:txXfrm>
    </dsp:sp>
    <dsp:sp modelId="{57DF7F3E-FB11-4EB4-9291-B4C4594ED8B3}">
      <dsp:nvSpPr>
        <dsp:cNvPr id="0" name=""/>
        <dsp:cNvSpPr/>
      </dsp:nvSpPr>
      <dsp:spPr>
        <a:xfrm>
          <a:off x="1090285" y="1960014"/>
          <a:ext cx="91440" cy="313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449"/>
              </a:lnTo>
              <a:lnTo>
                <a:pt x="129306" y="3134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075E3-8348-4BC5-AAE1-EB945682A8C5}">
      <dsp:nvSpPr>
        <dsp:cNvPr id="0" name=""/>
        <dsp:cNvSpPr/>
      </dsp:nvSpPr>
      <dsp:spPr>
        <a:xfrm>
          <a:off x="1219592" y="2064498"/>
          <a:ext cx="668693" cy="41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</a:rPr>
            <a:t>ФНС</a:t>
          </a:r>
          <a:endParaRPr lang="ru-RU" sz="800" kern="1200" dirty="0">
            <a:solidFill>
              <a:schemeClr val="tx2"/>
            </a:solidFill>
          </a:endParaRPr>
        </a:p>
      </dsp:txBody>
      <dsp:txXfrm>
        <a:off x="1219592" y="2064498"/>
        <a:ext cx="668693" cy="417933"/>
      </dsp:txXfrm>
    </dsp:sp>
    <dsp:sp modelId="{A5D2D129-5DEA-4437-85D5-EFA1A23F29E3}">
      <dsp:nvSpPr>
        <dsp:cNvPr id="0" name=""/>
        <dsp:cNvSpPr/>
      </dsp:nvSpPr>
      <dsp:spPr>
        <a:xfrm>
          <a:off x="1090285" y="1960014"/>
          <a:ext cx="91440" cy="8358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5866"/>
              </a:lnTo>
              <a:lnTo>
                <a:pt x="129306" y="8358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63A72-8884-4613-83C2-5FB4E6EBCB7B}">
      <dsp:nvSpPr>
        <dsp:cNvPr id="0" name=""/>
        <dsp:cNvSpPr/>
      </dsp:nvSpPr>
      <dsp:spPr>
        <a:xfrm>
          <a:off x="1219592" y="2586914"/>
          <a:ext cx="668693" cy="41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</a:rPr>
            <a:t>ПФР</a:t>
          </a:r>
          <a:endParaRPr lang="ru-RU" sz="800" kern="1200" dirty="0">
            <a:solidFill>
              <a:schemeClr val="tx2"/>
            </a:solidFill>
          </a:endParaRPr>
        </a:p>
      </dsp:txBody>
      <dsp:txXfrm>
        <a:off x="1219592" y="2586914"/>
        <a:ext cx="668693" cy="417933"/>
      </dsp:txXfrm>
    </dsp:sp>
    <dsp:sp modelId="{0D0BCE20-9282-4033-8AB4-BB2DCB5FCC76}">
      <dsp:nvSpPr>
        <dsp:cNvPr id="0" name=""/>
        <dsp:cNvSpPr/>
      </dsp:nvSpPr>
      <dsp:spPr>
        <a:xfrm>
          <a:off x="1090285" y="1960014"/>
          <a:ext cx="91440" cy="13582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8283"/>
              </a:lnTo>
              <a:lnTo>
                <a:pt x="129306" y="13582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037DC-5BE1-430A-99C0-0F5052FAB0BD}">
      <dsp:nvSpPr>
        <dsp:cNvPr id="0" name=""/>
        <dsp:cNvSpPr/>
      </dsp:nvSpPr>
      <dsp:spPr>
        <a:xfrm>
          <a:off x="1219592" y="3109331"/>
          <a:ext cx="668693" cy="41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</a:rPr>
            <a:t>ФСС</a:t>
          </a:r>
          <a:endParaRPr lang="ru-RU" sz="800" kern="1200" dirty="0">
            <a:solidFill>
              <a:schemeClr val="tx2"/>
            </a:solidFill>
          </a:endParaRPr>
        </a:p>
      </dsp:txBody>
      <dsp:txXfrm>
        <a:off x="1219592" y="3109331"/>
        <a:ext cx="668693" cy="417933"/>
      </dsp:txXfrm>
    </dsp:sp>
    <dsp:sp modelId="{9117E458-61C7-43D3-828C-50A80C8298BE}">
      <dsp:nvSpPr>
        <dsp:cNvPr id="0" name=""/>
        <dsp:cNvSpPr/>
      </dsp:nvSpPr>
      <dsp:spPr>
        <a:xfrm>
          <a:off x="1090285" y="1960014"/>
          <a:ext cx="91440" cy="1880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0699"/>
              </a:lnTo>
              <a:lnTo>
                <a:pt x="129306" y="18806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00337-24E2-4268-AE43-F6990D43C742}">
      <dsp:nvSpPr>
        <dsp:cNvPr id="0" name=""/>
        <dsp:cNvSpPr/>
      </dsp:nvSpPr>
      <dsp:spPr>
        <a:xfrm>
          <a:off x="1219592" y="3631747"/>
          <a:ext cx="668693" cy="41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</a:rPr>
            <a:t>Росстат</a:t>
          </a:r>
          <a:endParaRPr lang="ru-RU" sz="800" kern="1200" dirty="0">
            <a:solidFill>
              <a:schemeClr val="tx2"/>
            </a:solidFill>
          </a:endParaRPr>
        </a:p>
      </dsp:txBody>
      <dsp:txXfrm>
        <a:off x="1219592" y="3631747"/>
        <a:ext cx="668693" cy="417933"/>
      </dsp:txXfrm>
    </dsp:sp>
    <dsp:sp modelId="{00B0A816-208E-4338-948C-40D7EB45BC1B}">
      <dsp:nvSpPr>
        <dsp:cNvPr id="0" name=""/>
        <dsp:cNvSpPr/>
      </dsp:nvSpPr>
      <dsp:spPr>
        <a:xfrm>
          <a:off x="1090285" y="1960014"/>
          <a:ext cx="91440" cy="2403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3116"/>
              </a:lnTo>
              <a:lnTo>
                <a:pt x="129306" y="24031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8D8F0-9992-4897-844C-D602E36833D5}">
      <dsp:nvSpPr>
        <dsp:cNvPr id="0" name=""/>
        <dsp:cNvSpPr/>
      </dsp:nvSpPr>
      <dsp:spPr>
        <a:xfrm>
          <a:off x="1219592" y="4154164"/>
          <a:ext cx="668693" cy="41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</a:rPr>
            <a:t>Банк: открытие расчетного счета</a:t>
          </a:r>
          <a:endParaRPr lang="ru-RU" sz="800" kern="1200" dirty="0">
            <a:solidFill>
              <a:schemeClr val="tx2"/>
            </a:solidFill>
          </a:endParaRPr>
        </a:p>
      </dsp:txBody>
      <dsp:txXfrm>
        <a:off x="1219592" y="4154164"/>
        <a:ext cx="668693" cy="417933"/>
      </dsp:txXfrm>
    </dsp:sp>
    <dsp:sp modelId="{9508D861-FE66-4886-AF47-B794A803A41E}">
      <dsp:nvSpPr>
        <dsp:cNvPr id="0" name=""/>
        <dsp:cNvSpPr/>
      </dsp:nvSpPr>
      <dsp:spPr>
        <a:xfrm>
          <a:off x="2097252" y="324152"/>
          <a:ext cx="835866" cy="16358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  <a:latin typeface="+mj-lt"/>
            </a:rPr>
            <a:t>Уточнение требований органов власти </a:t>
          </a:r>
          <a:endParaRPr lang="ru-RU" sz="800" kern="1200" dirty="0">
            <a:solidFill>
              <a:schemeClr val="tx2"/>
            </a:solidFill>
            <a:latin typeface="+mj-lt"/>
          </a:endParaRPr>
        </a:p>
      </dsp:txBody>
      <dsp:txXfrm>
        <a:off x="2097252" y="324152"/>
        <a:ext cx="835866" cy="1635861"/>
      </dsp:txXfrm>
    </dsp:sp>
    <dsp:sp modelId="{867B754E-D5A5-4F2F-A84C-4862B14BBAC3}">
      <dsp:nvSpPr>
        <dsp:cNvPr id="0" name=""/>
        <dsp:cNvSpPr/>
      </dsp:nvSpPr>
      <dsp:spPr>
        <a:xfrm>
          <a:off x="2135119" y="1960014"/>
          <a:ext cx="91440" cy="313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449"/>
              </a:lnTo>
              <a:lnTo>
                <a:pt x="129306" y="3134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D423A-E7E2-4EAB-9FC4-5E9BDCE6E8ED}">
      <dsp:nvSpPr>
        <dsp:cNvPr id="0" name=""/>
        <dsp:cNvSpPr/>
      </dsp:nvSpPr>
      <dsp:spPr>
        <a:xfrm>
          <a:off x="2264425" y="2064498"/>
          <a:ext cx="668693" cy="41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 smtClean="0">
              <a:solidFill>
                <a:schemeClr val="tx2"/>
              </a:solidFill>
            </a:rPr>
            <a:t>Роспотребнадзор</a:t>
          </a:r>
          <a:r>
            <a:rPr lang="ru-RU" sz="800" kern="1200" dirty="0" smtClean="0">
              <a:solidFill>
                <a:schemeClr val="tx2"/>
              </a:solidFill>
            </a:rPr>
            <a:t> (СЭС /</a:t>
          </a:r>
          <a:r>
            <a:rPr lang="ru-RU" sz="800" kern="1200" dirty="0" err="1" smtClean="0">
              <a:solidFill>
                <a:schemeClr val="tx2"/>
              </a:solidFill>
            </a:rPr>
            <a:t>СанПиН</a:t>
          </a:r>
          <a:r>
            <a:rPr lang="ru-RU" sz="800" kern="1200" dirty="0" smtClean="0">
              <a:solidFill>
                <a:schemeClr val="tx2"/>
              </a:solidFill>
            </a:rPr>
            <a:t>)</a:t>
          </a:r>
          <a:endParaRPr lang="ru-RU" sz="800" kern="1200" dirty="0">
            <a:solidFill>
              <a:schemeClr val="tx2"/>
            </a:solidFill>
          </a:endParaRPr>
        </a:p>
      </dsp:txBody>
      <dsp:txXfrm>
        <a:off x="2264425" y="2064498"/>
        <a:ext cx="668693" cy="417933"/>
      </dsp:txXfrm>
    </dsp:sp>
    <dsp:sp modelId="{EDA31C29-B9E6-4225-9FD2-A652A88F4B6F}">
      <dsp:nvSpPr>
        <dsp:cNvPr id="0" name=""/>
        <dsp:cNvSpPr/>
      </dsp:nvSpPr>
      <dsp:spPr>
        <a:xfrm>
          <a:off x="2135119" y="1960014"/>
          <a:ext cx="91440" cy="8358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5866"/>
              </a:lnTo>
              <a:lnTo>
                <a:pt x="129306" y="8358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C83F1-19E3-478B-B492-88BCE61B1502}">
      <dsp:nvSpPr>
        <dsp:cNvPr id="0" name=""/>
        <dsp:cNvSpPr/>
      </dsp:nvSpPr>
      <dsp:spPr>
        <a:xfrm>
          <a:off x="2264425" y="2586914"/>
          <a:ext cx="668693" cy="41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</a:rPr>
            <a:t>ГИТ</a:t>
          </a:r>
          <a:endParaRPr lang="ru-RU" sz="800" kern="1200" dirty="0">
            <a:solidFill>
              <a:schemeClr val="tx2"/>
            </a:solidFill>
          </a:endParaRPr>
        </a:p>
      </dsp:txBody>
      <dsp:txXfrm>
        <a:off x="2264425" y="2586914"/>
        <a:ext cx="668693" cy="417933"/>
      </dsp:txXfrm>
    </dsp:sp>
    <dsp:sp modelId="{D956C771-6E85-4211-8D4A-A5F7BD05E9A9}">
      <dsp:nvSpPr>
        <dsp:cNvPr id="0" name=""/>
        <dsp:cNvSpPr/>
      </dsp:nvSpPr>
      <dsp:spPr>
        <a:xfrm>
          <a:off x="2135119" y="1960014"/>
          <a:ext cx="91440" cy="13582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8283"/>
              </a:lnTo>
              <a:lnTo>
                <a:pt x="129306" y="13582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0F981-7548-4F2B-91C8-AE746CEBF679}">
      <dsp:nvSpPr>
        <dsp:cNvPr id="0" name=""/>
        <dsp:cNvSpPr/>
      </dsp:nvSpPr>
      <dsp:spPr>
        <a:xfrm>
          <a:off x="2264425" y="3109331"/>
          <a:ext cx="668693" cy="41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</a:rPr>
            <a:t>ФНС</a:t>
          </a:r>
          <a:endParaRPr lang="ru-RU" sz="800" kern="1200" dirty="0">
            <a:solidFill>
              <a:schemeClr val="tx2"/>
            </a:solidFill>
          </a:endParaRPr>
        </a:p>
      </dsp:txBody>
      <dsp:txXfrm>
        <a:off x="2264425" y="3109331"/>
        <a:ext cx="668693" cy="417933"/>
      </dsp:txXfrm>
    </dsp:sp>
    <dsp:sp modelId="{2CCBB86C-BCFC-46FD-84E6-7405B9CBFB3A}">
      <dsp:nvSpPr>
        <dsp:cNvPr id="0" name=""/>
        <dsp:cNvSpPr/>
      </dsp:nvSpPr>
      <dsp:spPr>
        <a:xfrm>
          <a:off x="2135119" y="1960014"/>
          <a:ext cx="91440" cy="1880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0699"/>
              </a:lnTo>
              <a:lnTo>
                <a:pt x="129306" y="18806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CB8F7-A18C-43D9-96CF-6271B521E911}">
      <dsp:nvSpPr>
        <dsp:cNvPr id="0" name=""/>
        <dsp:cNvSpPr/>
      </dsp:nvSpPr>
      <dsp:spPr>
        <a:xfrm>
          <a:off x="2264425" y="3631747"/>
          <a:ext cx="668693" cy="41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 smtClean="0">
              <a:solidFill>
                <a:schemeClr val="tx2"/>
              </a:solidFill>
            </a:rPr>
            <a:t>Госпож-надзор</a:t>
          </a:r>
          <a:endParaRPr lang="ru-RU" sz="800" kern="1200" dirty="0">
            <a:solidFill>
              <a:schemeClr val="tx2"/>
            </a:solidFill>
          </a:endParaRPr>
        </a:p>
      </dsp:txBody>
      <dsp:txXfrm>
        <a:off x="2264425" y="3631747"/>
        <a:ext cx="668693" cy="417933"/>
      </dsp:txXfrm>
    </dsp:sp>
    <dsp:sp modelId="{0935B6D0-9411-4B65-9657-205777C6E173}">
      <dsp:nvSpPr>
        <dsp:cNvPr id="0" name=""/>
        <dsp:cNvSpPr/>
      </dsp:nvSpPr>
      <dsp:spPr>
        <a:xfrm>
          <a:off x="2135119" y="1960014"/>
          <a:ext cx="91440" cy="2403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3116"/>
              </a:lnTo>
              <a:lnTo>
                <a:pt x="129306" y="24031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17DA7-8BBE-431E-B3D8-E96FA7876D00}">
      <dsp:nvSpPr>
        <dsp:cNvPr id="0" name=""/>
        <dsp:cNvSpPr/>
      </dsp:nvSpPr>
      <dsp:spPr>
        <a:xfrm>
          <a:off x="2264425" y="4154164"/>
          <a:ext cx="668693" cy="41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 smtClean="0">
              <a:solidFill>
                <a:schemeClr val="tx2"/>
              </a:solidFill>
            </a:rPr>
            <a:t>Росстандарт</a:t>
          </a:r>
          <a:r>
            <a:rPr lang="ru-RU" sz="800" kern="1200" dirty="0" smtClean="0">
              <a:solidFill>
                <a:schemeClr val="tx2"/>
              </a:solidFill>
            </a:rPr>
            <a:t> </a:t>
          </a:r>
          <a:endParaRPr lang="ru-RU" sz="800" kern="1200" dirty="0">
            <a:solidFill>
              <a:schemeClr val="tx2"/>
            </a:solidFill>
          </a:endParaRPr>
        </a:p>
      </dsp:txBody>
      <dsp:txXfrm>
        <a:off x="2264425" y="4154164"/>
        <a:ext cx="668693" cy="417933"/>
      </dsp:txXfrm>
    </dsp:sp>
    <dsp:sp modelId="{D5AC2FC5-3918-4BCD-A507-FF7A18D4BB85}">
      <dsp:nvSpPr>
        <dsp:cNvPr id="0" name=""/>
        <dsp:cNvSpPr/>
      </dsp:nvSpPr>
      <dsp:spPr>
        <a:xfrm>
          <a:off x="2135119" y="1960014"/>
          <a:ext cx="91440" cy="29255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5532"/>
              </a:lnTo>
              <a:lnTo>
                <a:pt x="129306" y="29255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2AE7B-4420-4047-A126-625813F738B3}">
      <dsp:nvSpPr>
        <dsp:cNvPr id="0" name=""/>
        <dsp:cNvSpPr/>
      </dsp:nvSpPr>
      <dsp:spPr>
        <a:xfrm>
          <a:off x="2264425" y="4676580"/>
          <a:ext cx="668693" cy="41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</a:rPr>
            <a:t>МСУ</a:t>
          </a:r>
          <a:endParaRPr lang="ru-RU" sz="800" kern="1200" dirty="0">
            <a:solidFill>
              <a:schemeClr val="tx2"/>
            </a:solidFill>
          </a:endParaRPr>
        </a:p>
      </dsp:txBody>
      <dsp:txXfrm>
        <a:off x="2264425" y="4676580"/>
        <a:ext cx="668693" cy="417933"/>
      </dsp:txXfrm>
    </dsp:sp>
    <dsp:sp modelId="{995ACCB3-8B4D-43D0-BCB6-5E210DD73667}">
      <dsp:nvSpPr>
        <dsp:cNvPr id="0" name=""/>
        <dsp:cNvSpPr/>
      </dsp:nvSpPr>
      <dsp:spPr>
        <a:xfrm>
          <a:off x="3142085" y="324152"/>
          <a:ext cx="835866" cy="16358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  <a:latin typeface="+mj-lt"/>
            </a:rPr>
            <a:t>Подбор помещений (аренда/покупка/строительство). Обеспечение доступа к сетям инженерно-технического обеспечения. Приведение помещений в соответствии с требованиями  </a:t>
          </a:r>
          <a:endParaRPr lang="ru-RU" sz="800" kern="1200" dirty="0">
            <a:solidFill>
              <a:schemeClr val="tx2"/>
            </a:solidFill>
            <a:latin typeface="+mj-lt"/>
          </a:endParaRPr>
        </a:p>
      </dsp:txBody>
      <dsp:txXfrm>
        <a:off x="3142085" y="324152"/>
        <a:ext cx="835866" cy="1635861"/>
      </dsp:txXfrm>
    </dsp:sp>
    <dsp:sp modelId="{F642FE08-3E61-4C6C-AB49-F2841289EF97}">
      <dsp:nvSpPr>
        <dsp:cNvPr id="0" name=""/>
        <dsp:cNvSpPr/>
      </dsp:nvSpPr>
      <dsp:spPr>
        <a:xfrm>
          <a:off x="3179952" y="1960014"/>
          <a:ext cx="91440" cy="362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795"/>
              </a:lnTo>
              <a:lnTo>
                <a:pt x="129306" y="3627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3C1E9-5F8E-488A-8AFE-ABA43999DEAE}">
      <dsp:nvSpPr>
        <dsp:cNvPr id="0" name=""/>
        <dsp:cNvSpPr/>
      </dsp:nvSpPr>
      <dsp:spPr>
        <a:xfrm>
          <a:off x="3309258" y="2064498"/>
          <a:ext cx="668693" cy="5166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</a:rPr>
            <a:t>Сбытовые компании / естественные монополии</a:t>
          </a:r>
          <a:endParaRPr lang="ru-RU" sz="800" kern="1200" dirty="0">
            <a:solidFill>
              <a:schemeClr val="tx2"/>
            </a:solidFill>
          </a:endParaRPr>
        </a:p>
      </dsp:txBody>
      <dsp:txXfrm>
        <a:off x="3309258" y="2064498"/>
        <a:ext cx="668693" cy="516623"/>
      </dsp:txXfrm>
    </dsp:sp>
    <dsp:sp modelId="{8C9FE188-332E-4FB0-9B58-71615A160FBA}">
      <dsp:nvSpPr>
        <dsp:cNvPr id="0" name=""/>
        <dsp:cNvSpPr/>
      </dsp:nvSpPr>
      <dsp:spPr>
        <a:xfrm>
          <a:off x="3179952" y="1960014"/>
          <a:ext cx="91440" cy="9345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4557"/>
              </a:lnTo>
              <a:lnTo>
                <a:pt x="129306" y="9345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4978B-6C05-4B21-8AA3-76B527D5462C}">
      <dsp:nvSpPr>
        <dsp:cNvPr id="0" name=""/>
        <dsp:cNvSpPr/>
      </dsp:nvSpPr>
      <dsp:spPr>
        <a:xfrm>
          <a:off x="3309258" y="2685605"/>
          <a:ext cx="668693" cy="41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</a:rPr>
            <a:t>Ремонтные компании</a:t>
          </a:r>
          <a:endParaRPr lang="ru-RU" sz="800" kern="1200" dirty="0">
            <a:solidFill>
              <a:schemeClr val="tx2"/>
            </a:solidFill>
          </a:endParaRPr>
        </a:p>
      </dsp:txBody>
      <dsp:txXfrm>
        <a:off x="3309258" y="2685605"/>
        <a:ext cx="668693" cy="417933"/>
      </dsp:txXfrm>
    </dsp:sp>
    <dsp:sp modelId="{41691D82-6E14-4928-A960-BD8CBA862B85}">
      <dsp:nvSpPr>
        <dsp:cNvPr id="0" name=""/>
        <dsp:cNvSpPr/>
      </dsp:nvSpPr>
      <dsp:spPr>
        <a:xfrm>
          <a:off x="4186918" y="324152"/>
          <a:ext cx="835866" cy="16358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800" kern="1200" dirty="0" err="1" smtClean="0">
              <a:solidFill>
                <a:schemeClr val="tx2"/>
              </a:solidFill>
              <a:latin typeface="+mj-lt"/>
            </a:rPr>
            <a:t>Финансирова-ние</a:t>
          </a:r>
          <a:r>
            <a:rPr lang="ru-RU" sz="800" kern="1200" dirty="0" smtClean="0">
              <a:solidFill>
                <a:schemeClr val="tx2"/>
              </a:solidFill>
              <a:latin typeface="+mj-lt"/>
            </a:rPr>
            <a:t> (кредиты/субсидии/гарантии/поручительства/инвестиции и пр.)</a:t>
          </a:r>
          <a:endParaRPr lang="ru-RU" sz="800" kern="1200" dirty="0">
            <a:solidFill>
              <a:schemeClr val="tx2"/>
            </a:solidFill>
            <a:latin typeface="+mj-lt"/>
          </a:endParaRPr>
        </a:p>
      </dsp:txBody>
      <dsp:txXfrm>
        <a:off x="4186918" y="324152"/>
        <a:ext cx="835866" cy="1635861"/>
      </dsp:txXfrm>
    </dsp:sp>
    <dsp:sp modelId="{9439E392-C9B9-417F-8715-CA0D6B7A7563}">
      <dsp:nvSpPr>
        <dsp:cNvPr id="0" name=""/>
        <dsp:cNvSpPr/>
      </dsp:nvSpPr>
      <dsp:spPr>
        <a:xfrm>
          <a:off x="4224785" y="1960014"/>
          <a:ext cx="91440" cy="313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449"/>
              </a:lnTo>
              <a:lnTo>
                <a:pt x="129306" y="3134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7786C-42B0-42AF-8F07-386F9A9A0C7A}">
      <dsp:nvSpPr>
        <dsp:cNvPr id="0" name=""/>
        <dsp:cNvSpPr/>
      </dsp:nvSpPr>
      <dsp:spPr>
        <a:xfrm>
          <a:off x="4354091" y="2064498"/>
          <a:ext cx="668693" cy="41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</a:rPr>
            <a:t>Банки, МФО</a:t>
          </a:r>
          <a:endParaRPr lang="ru-RU" sz="800" kern="1200" dirty="0">
            <a:solidFill>
              <a:schemeClr val="tx2"/>
            </a:solidFill>
          </a:endParaRPr>
        </a:p>
      </dsp:txBody>
      <dsp:txXfrm>
        <a:off x="4354091" y="2064498"/>
        <a:ext cx="668693" cy="417933"/>
      </dsp:txXfrm>
    </dsp:sp>
    <dsp:sp modelId="{BD23CB68-16C0-4C2F-98B8-6522F99F3551}">
      <dsp:nvSpPr>
        <dsp:cNvPr id="0" name=""/>
        <dsp:cNvSpPr/>
      </dsp:nvSpPr>
      <dsp:spPr>
        <a:xfrm>
          <a:off x="4224785" y="1960014"/>
          <a:ext cx="91440" cy="8358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5866"/>
              </a:lnTo>
              <a:lnTo>
                <a:pt x="129306" y="8358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3F319-7931-41ED-8B9A-A49B2318022F}">
      <dsp:nvSpPr>
        <dsp:cNvPr id="0" name=""/>
        <dsp:cNvSpPr/>
      </dsp:nvSpPr>
      <dsp:spPr>
        <a:xfrm>
          <a:off x="4354091" y="2586914"/>
          <a:ext cx="668693" cy="41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</a:rPr>
            <a:t>Органы власти</a:t>
          </a:r>
          <a:endParaRPr lang="ru-RU" sz="800" kern="1200" dirty="0">
            <a:solidFill>
              <a:schemeClr val="tx2"/>
            </a:solidFill>
          </a:endParaRPr>
        </a:p>
      </dsp:txBody>
      <dsp:txXfrm>
        <a:off x="4354091" y="2586914"/>
        <a:ext cx="668693" cy="417933"/>
      </dsp:txXfrm>
    </dsp:sp>
    <dsp:sp modelId="{456B80DD-98DA-4B66-A45B-32A2893444AD}">
      <dsp:nvSpPr>
        <dsp:cNvPr id="0" name=""/>
        <dsp:cNvSpPr/>
      </dsp:nvSpPr>
      <dsp:spPr>
        <a:xfrm>
          <a:off x="4224785" y="1960014"/>
          <a:ext cx="91440" cy="14731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73137"/>
              </a:lnTo>
              <a:lnTo>
                <a:pt x="129306" y="14731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9704D-E565-490A-A7A7-8ADF09826B22}">
      <dsp:nvSpPr>
        <dsp:cNvPr id="0" name=""/>
        <dsp:cNvSpPr/>
      </dsp:nvSpPr>
      <dsp:spPr>
        <a:xfrm>
          <a:off x="4354091" y="3109331"/>
          <a:ext cx="668693" cy="647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</a:rPr>
            <a:t>Корпорации развития /</a:t>
          </a:r>
          <a:r>
            <a:rPr lang="ru-RU" sz="800" kern="1200" dirty="0" err="1" smtClean="0">
              <a:solidFill>
                <a:schemeClr val="tx2"/>
              </a:solidFill>
            </a:rPr>
            <a:t>гарантий-ные</a:t>
          </a:r>
          <a:r>
            <a:rPr lang="ru-RU" sz="800" kern="1200" dirty="0" smtClean="0">
              <a:solidFill>
                <a:schemeClr val="tx2"/>
              </a:solidFill>
            </a:rPr>
            <a:t> фонды</a:t>
          </a:r>
          <a:endParaRPr lang="ru-RU" sz="800" kern="1200" dirty="0">
            <a:solidFill>
              <a:schemeClr val="tx2"/>
            </a:solidFill>
          </a:endParaRPr>
        </a:p>
      </dsp:txBody>
      <dsp:txXfrm>
        <a:off x="4354091" y="3109331"/>
        <a:ext cx="668693" cy="647641"/>
      </dsp:txXfrm>
    </dsp:sp>
    <dsp:sp modelId="{95BE2847-4006-48C8-8862-39ABF5E06FAD}">
      <dsp:nvSpPr>
        <dsp:cNvPr id="0" name=""/>
        <dsp:cNvSpPr/>
      </dsp:nvSpPr>
      <dsp:spPr>
        <a:xfrm>
          <a:off x="5231751" y="324152"/>
          <a:ext cx="835866" cy="16358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  <a:latin typeface="+mj-lt"/>
            </a:rPr>
            <a:t>Приобретение оборудования (пекарного, для обеспечения требований безопасности). Монтаж. Приобретение ККТ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  <a:latin typeface="+mj-lt"/>
            </a:rPr>
            <a:t>(+постановка на учет)</a:t>
          </a:r>
          <a:endParaRPr lang="ru-RU" sz="800" kern="1200" dirty="0">
            <a:solidFill>
              <a:schemeClr val="tx2"/>
            </a:solidFill>
            <a:latin typeface="+mj-lt"/>
          </a:endParaRPr>
        </a:p>
      </dsp:txBody>
      <dsp:txXfrm>
        <a:off x="5231751" y="324152"/>
        <a:ext cx="835866" cy="1635861"/>
      </dsp:txXfrm>
    </dsp:sp>
    <dsp:sp modelId="{8180D9B4-7129-4298-B17D-2A9F53327DF1}">
      <dsp:nvSpPr>
        <dsp:cNvPr id="0" name=""/>
        <dsp:cNvSpPr/>
      </dsp:nvSpPr>
      <dsp:spPr>
        <a:xfrm>
          <a:off x="5269618" y="1960014"/>
          <a:ext cx="91440" cy="313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449"/>
              </a:lnTo>
              <a:lnTo>
                <a:pt x="129306" y="3134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6A19A-6606-4463-B24E-78E7E7863DF4}">
      <dsp:nvSpPr>
        <dsp:cNvPr id="0" name=""/>
        <dsp:cNvSpPr/>
      </dsp:nvSpPr>
      <dsp:spPr>
        <a:xfrm>
          <a:off x="5398925" y="2064498"/>
          <a:ext cx="668693" cy="41793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  <a:latin typeface="+mj-lt"/>
            </a:rPr>
            <a:t>Поставщики услуг</a:t>
          </a:r>
          <a:endParaRPr lang="ru-RU" sz="800" kern="1200" dirty="0">
            <a:solidFill>
              <a:schemeClr val="tx2"/>
            </a:solidFill>
            <a:latin typeface="+mj-lt"/>
          </a:endParaRPr>
        </a:p>
      </dsp:txBody>
      <dsp:txXfrm>
        <a:off x="5398925" y="2064498"/>
        <a:ext cx="668693" cy="417933"/>
      </dsp:txXfrm>
    </dsp:sp>
    <dsp:sp modelId="{7A6ACC3B-6558-4DD7-814D-3F029269BAFD}">
      <dsp:nvSpPr>
        <dsp:cNvPr id="0" name=""/>
        <dsp:cNvSpPr/>
      </dsp:nvSpPr>
      <dsp:spPr>
        <a:xfrm>
          <a:off x="5269618" y="1960014"/>
          <a:ext cx="91440" cy="8358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5866"/>
              </a:lnTo>
              <a:lnTo>
                <a:pt x="129306" y="8358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9DD62-7B93-43FE-8438-89688EDBB2BC}">
      <dsp:nvSpPr>
        <dsp:cNvPr id="0" name=""/>
        <dsp:cNvSpPr/>
      </dsp:nvSpPr>
      <dsp:spPr>
        <a:xfrm>
          <a:off x="5398925" y="2586914"/>
          <a:ext cx="668693" cy="41793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  <a:latin typeface="+mj-lt"/>
            </a:rPr>
            <a:t>ФНС</a:t>
          </a:r>
          <a:endParaRPr lang="ru-RU" sz="800" kern="1200" dirty="0">
            <a:solidFill>
              <a:schemeClr val="tx2"/>
            </a:solidFill>
            <a:latin typeface="+mj-lt"/>
          </a:endParaRPr>
        </a:p>
      </dsp:txBody>
      <dsp:txXfrm>
        <a:off x="5398925" y="2586914"/>
        <a:ext cx="668693" cy="417933"/>
      </dsp:txXfrm>
    </dsp:sp>
    <dsp:sp modelId="{A3336F94-E720-42E2-9A27-1F084F4C6B6D}">
      <dsp:nvSpPr>
        <dsp:cNvPr id="0" name=""/>
        <dsp:cNvSpPr/>
      </dsp:nvSpPr>
      <dsp:spPr>
        <a:xfrm>
          <a:off x="6276584" y="324152"/>
          <a:ext cx="835866" cy="16358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 smtClean="0">
              <a:solidFill>
                <a:schemeClr val="tx2"/>
              </a:solidFill>
              <a:latin typeface="+mj-lt"/>
            </a:rPr>
            <a:t>Найм</a:t>
          </a:r>
          <a:r>
            <a:rPr lang="ru-RU" sz="800" kern="1200" dirty="0" smtClean="0">
              <a:solidFill>
                <a:schemeClr val="tx2"/>
              </a:solidFill>
              <a:latin typeface="+mj-lt"/>
            </a:rPr>
            <a:t> персонала. Обучение (оборудование)</a:t>
          </a:r>
          <a:endParaRPr lang="ru-RU" sz="800" kern="1200" dirty="0">
            <a:solidFill>
              <a:schemeClr val="tx2"/>
            </a:solidFill>
            <a:latin typeface="+mj-lt"/>
          </a:endParaRPr>
        </a:p>
      </dsp:txBody>
      <dsp:txXfrm>
        <a:off x="6276584" y="324152"/>
        <a:ext cx="835866" cy="1635861"/>
      </dsp:txXfrm>
    </dsp:sp>
    <dsp:sp modelId="{42D9A910-F453-41D5-A8FD-490A00ECC930}">
      <dsp:nvSpPr>
        <dsp:cNvPr id="0" name=""/>
        <dsp:cNvSpPr/>
      </dsp:nvSpPr>
      <dsp:spPr>
        <a:xfrm>
          <a:off x="6314451" y="1960014"/>
          <a:ext cx="91440" cy="313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449"/>
              </a:lnTo>
              <a:lnTo>
                <a:pt x="129306" y="3134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1B479-F034-4B81-A411-589FAB323584}">
      <dsp:nvSpPr>
        <dsp:cNvPr id="0" name=""/>
        <dsp:cNvSpPr/>
      </dsp:nvSpPr>
      <dsp:spPr>
        <a:xfrm>
          <a:off x="6443758" y="2064498"/>
          <a:ext cx="668693" cy="41793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  <a:latin typeface="+mj-lt"/>
            </a:rPr>
            <a:t>Органы занятости</a:t>
          </a:r>
          <a:endParaRPr lang="ru-RU" sz="800" kern="1200" dirty="0">
            <a:solidFill>
              <a:schemeClr val="tx2"/>
            </a:solidFill>
            <a:latin typeface="+mj-lt"/>
          </a:endParaRPr>
        </a:p>
      </dsp:txBody>
      <dsp:txXfrm>
        <a:off x="6443758" y="2064498"/>
        <a:ext cx="668693" cy="417933"/>
      </dsp:txXfrm>
    </dsp:sp>
    <dsp:sp modelId="{4869677A-D163-409B-A9C4-D9D79AB29AB0}">
      <dsp:nvSpPr>
        <dsp:cNvPr id="0" name=""/>
        <dsp:cNvSpPr/>
      </dsp:nvSpPr>
      <dsp:spPr>
        <a:xfrm>
          <a:off x="6314451" y="1960014"/>
          <a:ext cx="91440" cy="8358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5866"/>
              </a:lnTo>
              <a:lnTo>
                <a:pt x="129306" y="8358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42C9A-E6EC-43FB-88C9-4B0DB762BC14}">
      <dsp:nvSpPr>
        <dsp:cNvPr id="0" name=""/>
        <dsp:cNvSpPr/>
      </dsp:nvSpPr>
      <dsp:spPr>
        <a:xfrm>
          <a:off x="6443758" y="2586914"/>
          <a:ext cx="668693" cy="41793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  <a:latin typeface="+mj-lt"/>
            </a:rPr>
            <a:t>Кадровые агентства</a:t>
          </a:r>
          <a:endParaRPr lang="ru-RU" sz="800" kern="1200" dirty="0">
            <a:solidFill>
              <a:schemeClr val="tx2"/>
            </a:solidFill>
            <a:latin typeface="+mj-lt"/>
          </a:endParaRPr>
        </a:p>
      </dsp:txBody>
      <dsp:txXfrm>
        <a:off x="6443758" y="2586914"/>
        <a:ext cx="668693" cy="417933"/>
      </dsp:txXfrm>
    </dsp:sp>
    <dsp:sp modelId="{5EE45CA2-8A42-406B-9AD2-7B9D1A8CBAD3}">
      <dsp:nvSpPr>
        <dsp:cNvPr id="0" name=""/>
        <dsp:cNvSpPr/>
      </dsp:nvSpPr>
      <dsp:spPr>
        <a:xfrm>
          <a:off x="6314451" y="1960014"/>
          <a:ext cx="91440" cy="1564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64576"/>
              </a:lnTo>
              <a:lnTo>
                <a:pt x="129306" y="1564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51A10-3B33-4577-8934-02084D688BEB}">
      <dsp:nvSpPr>
        <dsp:cNvPr id="0" name=""/>
        <dsp:cNvSpPr/>
      </dsp:nvSpPr>
      <dsp:spPr>
        <a:xfrm>
          <a:off x="6443758" y="3109331"/>
          <a:ext cx="668693" cy="83052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 smtClean="0">
              <a:solidFill>
                <a:schemeClr val="tx2"/>
              </a:solidFill>
              <a:latin typeface="+mj-lt"/>
            </a:rPr>
            <a:t>Обществен-ные</a:t>
          </a:r>
          <a:r>
            <a:rPr lang="ru-RU" sz="800" kern="1200" dirty="0" smtClean="0">
              <a:solidFill>
                <a:schemeClr val="tx2"/>
              </a:solidFill>
              <a:latin typeface="+mj-lt"/>
            </a:rPr>
            <a:t> объединения предпринимателей</a:t>
          </a:r>
          <a:endParaRPr lang="ru-RU" sz="800" kern="1200" dirty="0">
            <a:solidFill>
              <a:schemeClr val="tx2"/>
            </a:solidFill>
            <a:latin typeface="+mj-lt"/>
          </a:endParaRPr>
        </a:p>
      </dsp:txBody>
      <dsp:txXfrm>
        <a:off x="6443758" y="3109331"/>
        <a:ext cx="668693" cy="830521"/>
      </dsp:txXfrm>
    </dsp:sp>
    <dsp:sp modelId="{005033ED-95C5-43E0-A054-683478D821DB}">
      <dsp:nvSpPr>
        <dsp:cNvPr id="0" name=""/>
        <dsp:cNvSpPr/>
      </dsp:nvSpPr>
      <dsp:spPr>
        <a:xfrm>
          <a:off x="7321417" y="324152"/>
          <a:ext cx="835866" cy="16358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800" kern="1200" dirty="0" err="1" smtClean="0">
              <a:solidFill>
                <a:schemeClr val="tx2"/>
              </a:solidFill>
              <a:latin typeface="+mj-lt"/>
            </a:rPr>
            <a:t>Договорен-ности</a:t>
          </a:r>
          <a:r>
            <a:rPr lang="ru-RU" sz="800" kern="1200" dirty="0" smtClean="0">
              <a:solidFill>
                <a:schemeClr val="tx2"/>
              </a:solidFill>
              <a:latin typeface="+mj-lt"/>
            </a:rPr>
            <a:t> с поставщиками</a:t>
          </a:r>
        </a:p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800" kern="1200" dirty="0" smtClean="0">
              <a:solidFill>
                <a:schemeClr val="tx2"/>
              </a:solidFill>
              <a:latin typeface="+mj-lt"/>
            </a:rPr>
            <a:t>материалов для производства </a:t>
          </a:r>
          <a:endParaRPr lang="ru-RU" sz="800" kern="1200" dirty="0">
            <a:solidFill>
              <a:schemeClr val="tx2"/>
            </a:solidFill>
            <a:latin typeface="+mj-lt"/>
          </a:endParaRPr>
        </a:p>
      </dsp:txBody>
      <dsp:txXfrm>
        <a:off x="7321417" y="324152"/>
        <a:ext cx="835866" cy="1635861"/>
      </dsp:txXfrm>
    </dsp:sp>
    <dsp:sp modelId="{1C835F7A-1691-4435-8567-3D27E770D529}">
      <dsp:nvSpPr>
        <dsp:cNvPr id="0" name=""/>
        <dsp:cNvSpPr/>
      </dsp:nvSpPr>
      <dsp:spPr>
        <a:xfrm>
          <a:off x="7359284" y="1960014"/>
          <a:ext cx="91440" cy="313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449"/>
              </a:lnTo>
              <a:lnTo>
                <a:pt x="129306" y="3134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0E0A3-C8D6-460C-957D-5779A05480C7}">
      <dsp:nvSpPr>
        <dsp:cNvPr id="0" name=""/>
        <dsp:cNvSpPr/>
      </dsp:nvSpPr>
      <dsp:spPr>
        <a:xfrm>
          <a:off x="7488591" y="2064498"/>
          <a:ext cx="668693" cy="41793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800" kern="1200" dirty="0" smtClean="0">
              <a:solidFill>
                <a:schemeClr val="tx2"/>
              </a:solidFill>
              <a:latin typeface="+mj-lt"/>
            </a:rPr>
            <a:t>Поставщики</a:t>
          </a:r>
          <a:endParaRPr lang="ru-RU" sz="800" kern="1200" dirty="0">
            <a:solidFill>
              <a:schemeClr val="tx2"/>
            </a:solidFill>
            <a:latin typeface="+mj-lt"/>
          </a:endParaRPr>
        </a:p>
      </dsp:txBody>
      <dsp:txXfrm>
        <a:off x="7488591" y="2064498"/>
        <a:ext cx="668693" cy="417933"/>
      </dsp:txXfrm>
    </dsp:sp>
    <dsp:sp modelId="{1ED11F4B-A2E5-4953-A9FF-7755C1E0AD73}">
      <dsp:nvSpPr>
        <dsp:cNvPr id="0" name=""/>
        <dsp:cNvSpPr/>
      </dsp:nvSpPr>
      <dsp:spPr>
        <a:xfrm>
          <a:off x="8366251" y="324152"/>
          <a:ext cx="835866" cy="16358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  <a:latin typeface="+mj-lt"/>
            </a:rPr>
            <a:t>Организация сбытовой инфраструктуры, формирование клиентской базы </a:t>
          </a:r>
          <a:endParaRPr lang="ru-RU" sz="800" kern="1200" dirty="0">
            <a:solidFill>
              <a:schemeClr val="tx2"/>
            </a:solidFill>
            <a:latin typeface="+mj-lt"/>
          </a:endParaRPr>
        </a:p>
      </dsp:txBody>
      <dsp:txXfrm>
        <a:off x="8366251" y="324152"/>
        <a:ext cx="835866" cy="1635861"/>
      </dsp:txXfrm>
    </dsp:sp>
    <dsp:sp modelId="{E18AFFBC-B7F8-4E83-A1B9-73FA63ACE210}">
      <dsp:nvSpPr>
        <dsp:cNvPr id="0" name=""/>
        <dsp:cNvSpPr/>
      </dsp:nvSpPr>
      <dsp:spPr>
        <a:xfrm>
          <a:off x="8404117" y="1960014"/>
          <a:ext cx="91440" cy="5803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0323"/>
              </a:lnTo>
              <a:lnTo>
                <a:pt x="129306" y="5803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6940B-9F6D-4CE3-903E-B2A09887B4C0}">
      <dsp:nvSpPr>
        <dsp:cNvPr id="0" name=""/>
        <dsp:cNvSpPr/>
      </dsp:nvSpPr>
      <dsp:spPr>
        <a:xfrm>
          <a:off x="8533424" y="2064498"/>
          <a:ext cx="668693" cy="95167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  <a:latin typeface="+mj-lt"/>
            </a:rPr>
            <a:t>Участие в </a:t>
          </a:r>
          <a:r>
            <a:rPr lang="ru-RU" sz="800" kern="1200" dirty="0" err="1" smtClean="0">
              <a:solidFill>
                <a:schemeClr val="tx2"/>
              </a:solidFill>
              <a:latin typeface="+mj-lt"/>
            </a:rPr>
            <a:t>госзакупках</a:t>
          </a:r>
          <a:r>
            <a:rPr lang="ru-RU" sz="800" kern="1200" dirty="0" smtClean="0">
              <a:solidFill>
                <a:schemeClr val="tx2"/>
              </a:solidFill>
              <a:latin typeface="+mj-lt"/>
            </a:rPr>
            <a:t>, госзаказе</a:t>
          </a:r>
          <a:endParaRPr lang="ru-RU" sz="800" kern="1200" dirty="0">
            <a:solidFill>
              <a:schemeClr val="tx2"/>
            </a:solidFill>
            <a:latin typeface="+mj-lt"/>
          </a:endParaRPr>
        </a:p>
      </dsp:txBody>
      <dsp:txXfrm>
        <a:off x="8533424" y="2064498"/>
        <a:ext cx="668693" cy="951679"/>
      </dsp:txXfrm>
    </dsp:sp>
    <dsp:sp modelId="{A2842302-AFF4-4233-875E-571733FDCFCF}">
      <dsp:nvSpPr>
        <dsp:cNvPr id="0" name=""/>
        <dsp:cNvSpPr/>
      </dsp:nvSpPr>
      <dsp:spPr>
        <a:xfrm>
          <a:off x="8404117" y="1960014"/>
          <a:ext cx="91440" cy="1636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6486"/>
              </a:lnTo>
              <a:lnTo>
                <a:pt x="129306" y="16364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F6ED8-5471-476B-9D31-8F626664E857}">
      <dsp:nvSpPr>
        <dsp:cNvPr id="0" name=""/>
        <dsp:cNvSpPr/>
      </dsp:nvSpPr>
      <dsp:spPr>
        <a:xfrm>
          <a:off x="8533424" y="3120661"/>
          <a:ext cx="668693" cy="95167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  <a:latin typeface="+mj-lt"/>
            </a:rPr>
            <a:t>Сбыт через крупные торговые предприятия</a:t>
          </a:r>
          <a:endParaRPr lang="ru-RU" sz="800" kern="1200" dirty="0">
            <a:solidFill>
              <a:schemeClr val="tx2"/>
            </a:solidFill>
            <a:latin typeface="+mj-lt"/>
          </a:endParaRPr>
        </a:p>
      </dsp:txBody>
      <dsp:txXfrm>
        <a:off x="8533424" y="3120661"/>
        <a:ext cx="668693" cy="951679"/>
      </dsp:txXfrm>
    </dsp:sp>
    <dsp:sp modelId="{F035DA1D-A179-491E-92C4-910251837B3A}">
      <dsp:nvSpPr>
        <dsp:cNvPr id="0" name=""/>
        <dsp:cNvSpPr/>
      </dsp:nvSpPr>
      <dsp:spPr>
        <a:xfrm>
          <a:off x="9411084" y="324152"/>
          <a:ext cx="835866" cy="16358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  <a:latin typeface="+mj-lt"/>
            </a:rPr>
            <a:t>Договоры на обслуживание объекта </a:t>
          </a:r>
          <a:endParaRPr lang="ru-RU" sz="800" kern="1200" dirty="0">
            <a:solidFill>
              <a:schemeClr val="tx2"/>
            </a:solidFill>
            <a:latin typeface="+mj-lt"/>
          </a:endParaRPr>
        </a:p>
      </dsp:txBody>
      <dsp:txXfrm>
        <a:off x="9411084" y="324152"/>
        <a:ext cx="835866" cy="1635861"/>
      </dsp:txXfrm>
    </dsp:sp>
    <dsp:sp modelId="{8857EA86-03E8-424B-BB49-63521A3B1B88}">
      <dsp:nvSpPr>
        <dsp:cNvPr id="0" name=""/>
        <dsp:cNvSpPr/>
      </dsp:nvSpPr>
      <dsp:spPr>
        <a:xfrm>
          <a:off x="9448950" y="1960014"/>
          <a:ext cx="91440" cy="4281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8107"/>
              </a:lnTo>
              <a:lnTo>
                <a:pt x="129306" y="4281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FB4ED-C272-48C4-9B2B-85EF7872B14F}">
      <dsp:nvSpPr>
        <dsp:cNvPr id="0" name=""/>
        <dsp:cNvSpPr/>
      </dsp:nvSpPr>
      <dsp:spPr>
        <a:xfrm>
          <a:off x="9578257" y="2064498"/>
          <a:ext cx="761855" cy="647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 smtClean="0">
              <a:solidFill>
                <a:schemeClr val="tx2"/>
              </a:solidFill>
            </a:rPr>
            <a:t>Дезобработка</a:t>
          </a:r>
          <a:r>
            <a:rPr lang="ru-RU" sz="800" kern="1200" dirty="0" smtClean="0">
              <a:solidFill>
                <a:schemeClr val="tx2"/>
              </a:solidFill>
            </a:rPr>
            <a:t>, </a:t>
          </a:r>
          <a:endParaRPr lang="en-US" sz="800" kern="1200" dirty="0" smtClean="0">
            <a:solidFill>
              <a:schemeClr val="tx2"/>
            </a:solidFill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</a:rPr>
            <a:t>вывоз мусора и пр.</a:t>
          </a:r>
          <a:endParaRPr lang="ru-RU" sz="800" kern="1200" dirty="0">
            <a:solidFill>
              <a:schemeClr val="tx2"/>
            </a:solidFill>
          </a:endParaRPr>
        </a:p>
      </dsp:txBody>
      <dsp:txXfrm>
        <a:off x="9578257" y="2064498"/>
        <a:ext cx="761855" cy="647249"/>
      </dsp:txXfrm>
    </dsp:sp>
    <dsp:sp modelId="{4F958C09-A225-473B-893E-46D923A2469F}">
      <dsp:nvSpPr>
        <dsp:cNvPr id="0" name=""/>
        <dsp:cNvSpPr/>
      </dsp:nvSpPr>
      <dsp:spPr>
        <a:xfrm>
          <a:off x="10455917" y="324152"/>
          <a:ext cx="835866" cy="16358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  <a:latin typeface="+mj-lt"/>
            </a:rPr>
            <a:t>Реклама </a:t>
          </a:r>
          <a:endParaRPr lang="ru-RU" sz="800" kern="1200" dirty="0">
            <a:solidFill>
              <a:schemeClr val="tx2"/>
            </a:solidFill>
            <a:latin typeface="+mj-lt"/>
          </a:endParaRPr>
        </a:p>
      </dsp:txBody>
      <dsp:txXfrm>
        <a:off x="10455917" y="324152"/>
        <a:ext cx="835866" cy="1635861"/>
      </dsp:txXfrm>
    </dsp:sp>
    <dsp:sp modelId="{541230CB-9A7F-436F-A0C7-1B859F8CA05E}">
      <dsp:nvSpPr>
        <dsp:cNvPr id="0" name=""/>
        <dsp:cNvSpPr/>
      </dsp:nvSpPr>
      <dsp:spPr>
        <a:xfrm>
          <a:off x="10493783" y="1960014"/>
          <a:ext cx="91440" cy="313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449"/>
              </a:lnTo>
              <a:lnTo>
                <a:pt x="129306" y="3134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1391D-72B4-443F-84B9-CC0727BDC664}">
      <dsp:nvSpPr>
        <dsp:cNvPr id="0" name=""/>
        <dsp:cNvSpPr/>
      </dsp:nvSpPr>
      <dsp:spPr>
        <a:xfrm>
          <a:off x="10623090" y="2064498"/>
          <a:ext cx="668693" cy="41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</a:rPr>
            <a:t>Вывеска</a:t>
          </a:r>
          <a:endParaRPr lang="ru-RU" sz="800" kern="1200" dirty="0">
            <a:solidFill>
              <a:schemeClr val="tx2"/>
            </a:solidFill>
          </a:endParaRPr>
        </a:p>
      </dsp:txBody>
      <dsp:txXfrm>
        <a:off x="10623090" y="2064498"/>
        <a:ext cx="668693" cy="417933"/>
      </dsp:txXfrm>
    </dsp:sp>
    <dsp:sp modelId="{FF30C062-E197-426E-87CD-12216A9B8DB5}">
      <dsp:nvSpPr>
        <dsp:cNvPr id="0" name=""/>
        <dsp:cNvSpPr/>
      </dsp:nvSpPr>
      <dsp:spPr>
        <a:xfrm>
          <a:off x="10493783" y="1960014"/>
          <a:ext cx="91440" cy="8358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5866"/>
              </a:lnTo>
              <a:lnTo>
                <a:pt x="129306" y="8358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1CED5-33B8-4B45-BC34-C75C1551BD46}">
      <dsp:nvSpPr>
        <dsp:cNvPr id="0" name=""/>
        <dsp:cNvSpPr/>
      </dsp:nvSpPr>
      <dsp:spPr>
        <a:xfrm>
          <a:off x="10623090" y="2586914"/>
          <a:ext cx="668693" cy="41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/>
              </a:solidFill>
            </a:rPr>
            <a:t>Реклама </a:t>
          </a:r>
          <a:endParaRPr lang="ru-RU" sz="800" kern="1200" dirty="0">
            <a:solidFill>
              <a:schemeClr val="tx2"/>
            </a:solidFill>
          </a:endParaRPr>
        </a:p>
      </dsp:txBody>
      <dsp:txXfrm>
        <a:off x="10623090" y="2586914"/>
        <a:ext cx="668693" cy="41793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8C9D79-0571-4BDE-A954-30476D67E01C}">
      <dsp:nvSpPr>
        <dsp:cNvPr id="0" name=""/>
        <dsp:cNvSpPr/>
      </dsp:nvSpPr>
      <dsp:spPr>
        <a:xfrm>
          <a:off x="340710" y="183264"/>
          <a:ext cx="2368336" cy="2368336"/>
        </a:xfrm>
        <a:prstGeom prst="pie">
          <a:avLst>
            <a:gd name="adj1" fmla="val 16200000"/>
            <a:gd name="adj2" fmla="val 18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 </a:t>
          </a:r>
          <a:endParaRPr lang="ru-RU" sz="3700" kern="1200" dirty="0"/>
        </a:p>
      </dsp:txBody>
      <dsp:txXfrm>
        <a:off x="1588880" y="685125"/>
        <a:ext cx="845834" cy="704862"/>
      </dsp:txXfrm>
    </dsp:sp>
    <dsp:sp modelId="{E449AD47-DFBB-4990-85EB-326693978705}">
      <dsp:nvSpPr>
        <dsp:cNvPr id="0" name=""/>
        <dsp:cNvSpPr/>
      </dsp:nvSpPr>
      <dsp:spPr>
        <a:xfrm>
          <a:off x="291934" y="267847"/>
          <a:ext cx="2368336" cy="2368336"/>
        </a:xfrm>
        <a:prstGeom prst="pie">
          <a:avLst>
            <a:gd name="adj1" fmla="val 1800000"/>
            <a:gd name="adj2" fmla="val 900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 </a:t>
          </a:r>
          <a:endParaRPr lang="ru-RU" sz="3700" kern="1200" dirty="0"/>
        </a:p>
      </dsp:txBody>
      <dsp:txXfrm>
        <a:off x="855823" y="1804446"/>
        <a:ext cx="1268751" cy="620278"/>
      </dsp:txXfrm>
    </dsp:sp>
    <dsp:sp modelId="{580A95E5-75B0-44DA-882E-78B74AE72F3B}">
      <dsp:nvSpPr>
        <dsp:cNvPr id="0" name=""/>
        <dsp:cNvSpPr/>
      </dsp:nvSpPr>
      <dsp:spPr>
        <a:xfrm>
          <a:off x="243157" y="183264"/>
          <a:ext cx="2368336" cy="2368336"/>
        </a:xfrm>
        <a:prstGeom prst="pie">
          <a:avLst>
            <a:gd name="adj1" fmla="val 9000000"/>
            <a:gd name="adj2" fmla="val 1620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 </a:t>
          </a:r>
          <a:endParaRPr lang="ru-RU" sz="3700" kern="1200" dirty="0"/>
        </a:p>
      </dsp:txBody>
      <dsp:txXfrm>
        <a:off x="517490" y="685125"/>
        <a:ext cx="845834" cy="704862"/>
      </dsp:txXfrm>
    </dsp:sp>
    <dsp:sp modelId="{5C728D92-7A2C-477E-940D-C33DCFD8D0F5}">
      <dsp:nvSpPr>
        <dsp:cNvPr id="0" name=""/>
        <dsp:cNvSpPr/>
      </dsp:nvSpPr>
      <dsp:spPr>
        <a:xfrm>
          <a:off x="194294" y="36652"/>
          <a:ext cx="2661558" cy="266155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A5C72-725A-43CC-AC74-F30B7FB29B60}">
      <dsp:nvSpPr>
        <dsp:cNvPr id="0" name=""/>
        <dsp:cNvSpPr/>
      </dsp:nvSpPr>
      <dsp:spPr>
        <a:xfrm>
          <a:off x="145323" y="121086"/>
          <a:ext cx="2661558" cy="266155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221B3-CAF6-490E-9C78-B33460D249EE}">
      <dsp:nvSpPr>
        <dsp:cNvPr id="0" name=""/>
        <dsp:cNvSpPr/>
      </dsp:nvSpPr>
      <dsp:spPr>
        <a:xfrm>
          <a:off x="96351" y="36652"/>
          <a:ext cx="2661558" cy="266155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D41929-421C-4BD1-AFD2-D9720E03707D}">
      <dsp:nvSpPr>
        <dsp:cNvPr id="0" name=""/>
        <dsp:cNvSpPr/>
      </dsp:nvSpPr>
      <dsp:spPr>
        <a:xfrm>
          <a:off x="516" y="305366"/>
          <a:ext cx="575098" cy="44047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516" y="305366"/>
        <a:ext cx="575098" cy="440473"/>
      </dsp:txXfrm>
    </dsp:sp>
    <dsp:sp modelId="{D508D4BB-A8EA-45C1-873E-D19A80263F18}">
      <dsp:nvSpPr>
        <dsp:cNvPr id="0" name=""/>
        <dsp:cNvSpPr/>
      </dsp:nvSpPr>
      <dsp:spPr>
        <a:xfrm>
          <a:off x="698622" y="277294"/>
          <a:ext cx="551923" cy="49661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698622" y="277294"/>
        <a:ext cx="551923" cy="496617"/>
      </dsp:txXfrm>
    </dsp:sp>
    <dsp:sp modelId="{87EB9085-BC11-48E1-A6DF-B3789D514AEC}">
      <dsp:nvSpPr>
        <dsp:cNvPr id="0" name=""/>
        <dsp:cNvSpPr/>
      </dsp:nvSpPr>
      <dsp:spPr>
        <a:xfrm>
          <a:off x="1373554" y="277294"/>
          <a:ext cx="551923" cy="49661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1373554" y="277294"/>
        <a:ext cx="551923" cy="496617"/>
      </dsp:txXfrm>
    </dsp:sp>
    <dsp:sp modelId="{7855878D-8DC0-47AC-B949-C09E98993709}">
      <dsp:nvSpPr>
        <dsp:cNvPr id="0" name=""/>
        <dsp:cNvSpPr/>
      </dsp:nvSpPr>
      <dsp:spPr>
        <a:xfrm>
          <a:off x="12103" y="896919"/>
          <a:ext cx="551923" cy="49661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12103" y="896919"/>
        <a:ext cx="551923" cy="496617"/>
      </dsp:txXfrm>
    </dsp:sp>
    <dsp:sp modelId="{2425D957-B67E-454E-A18B-F20CF1F97C1B}">
      <dsp:nvSpPr>
        <dsp:cNvPr id="0" name=""/>
        <dsp:cNvSpPr/>
      </dsp:nvSpPr>
      <dsp:spPr>
        <a:xfrm>
          <a:off x="687035" y="896919"/>
          <a:ext cx="551923" cy="49661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687035" y="896919"/>
        <a:ext cx="551923" cy="496617"/>
      </dsp:txXfrm>
    </dsp:sp>
    <dsp:sp modelId="{10211BD0-1EF6-4CE0-8587-452106EA507A}">
      <dsp:nvSpPr>
        <dsp:cNvPr id="0" name=""/>
        <dsp:cNvSpPr/>
      </dsp:nvSpPr>
      <dsp:spPr>
        <a:xfrm>
          <a:off x="1361966" y="896919"/>
          <a:ext cx="551923" cy="49661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361966" y="896919"/>
        <a:ext cx="551923" cy="49661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5ABBC1-406A-4179-B284-8C78DA49E3A6}">
      <dsp:nvSpPr>
        <dsp:cNvPr id="0" name=""/>
        <dsp:cNvSpPr/>
      </dsp:nvSpPr>
      <dsp:spPr>
        <a:xfrm>
          <a:off x="67" y="12967"/>
          <a:ext cx="2133120" cy="1293412"/>
        </a:xfrm>
        <a:prstGeom prst="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>
              <a:solidFill>
                <a:schemeClr val="tx2"/>
              </a:solidFill>
              <a:latin typeface="+mj-lt"/>
            </a:rPr>
            <a:t>Единый интерфейс взаимодействия бизнеса и государства, общественных и инфраструктурных институтов поддержки бизнеса </a:t>
          </a:r>
          <a:endParaRPr lang="ru-RU" sz="1300" kern="1200" dirty="0"/>
        </a:p>
      </dsp:txBody>
      <dsp:txXfrm>
        <a:off x="67" y="12967"/>
        <a:ext cx="2133120" cy="1293412"/>
      </dsp:txXfrm>
    </dsp:sp>
    <dsp:sp modelId="{10EBD163-8846-46B2-9D9D-8E4A2AF88F8D}">
      <dsp:nvSpPr>
        <dsp:cNvPr id="0" name=""/>
        <dsp:cNvSpPr/>
      </dsp:nvSpPr>
      <dsp:spPr>
        <a:xfrm>
          <a:off x="2297308" y="12967"/>
          <a:ext cx="2764835" cy="1293412"/>
        </a:xfrm>
        <a:prstGeom prst="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300" i="1" kern="1200" dirty="0" smtClean="0">
              <a:solidFill>
                <a:schemeClr val="tx2"/>
              </a:solidFill>
              <a:latin typeface="+mj-lt"/>
            </a:rPr>
            <a:t>Возможность единовременного решения вопросов бизнеса в соответствии с «</a:t>
          </a:r>
          <a:r>
            <a:rPr lang="ru-RU" sz="1300" i="1" kern="1200" dirty="0" err="1" smtClean="0">
              <a:solidFill>
                <a:schemeClr val="tx2"/>
              </a:solidFill>
              <a:latin typeface="+mj-lt"/>
            </a:rPr>
            <a:t>бизнес-ситуацией</a:t>
          </a:r>
          <a:r>
            <a:rPr lang="ru-RU" sz="1300" i="1" kern="1200" dirty="0" smtClean="0">
              <a:solidFill>
                <a:schemeClr val="tx2"/>
              </a:solidFill>
              <a:latin typeface="+mj-lt"/>
            </a:rPr>
            <a:t>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300" i="1" kern="1200" dirty="0" smtClean="0">
              <a:solidFill>
                <a:schemeClr val="tx2"/>
              </a:solidFill>
              <a:latin typeface="+mj-lt"/>
            </a:rPr>
            <a:t>Сопровождение деятельности на всех этапах «жизненного» цикла</a:t>
          </a:r>
        </a:p>
      </dsp:txBody>
      <dsp:txXfrm>
        <a:off x="2297308" y="12967"/>
        <a:ext cx="2764835" cy="1293412"/>
      </dsp:txXfrm>
    </dsp:sp>
    <dsp:sp modelId="{0DA9CD9F-5978-4FCE-AEB3-4590D2DE4DA2}">
      <dsp:nvSpPr>
        <dsp:cNvPr id="0" name=""/>
        <dsp:cNvSpPr/>
      </dsp:nvSpPr>
      <dsp:spPr>
        <a:xfrm>
          <a:off x="5226264" y="12967"/>
          <a:ext cx="1857300" cy="1293412"/>
        </a:xfrm>
        <a:prstGeom prst="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>
              <a:solidFill>
                <a:schemeClr val="tx2"/>
              </a:solidFill>
              <a:latin typeface="+mj-lt"/>
            </a:rPr>
            <a:t>Максимальный охват и доступность офисов, действующих по принципу «одного окна»</a:t>
          </a:r>
          <a:r>
            <a:rPr lang="en-US" sz="1300" i="1" kern="1200" dirty="0" smtClean="0">
              <a:solidFill>
                <a:schemeClr val="tx2"/>
              </a:solidFill>
              <a:latin typeface="+mj-lt"/>
            </a:rPr>
            <a:t> (</a:t>
          </a:r>
          <a:r>
            <a:rPr lang="ru-RU" sz="1300" i="1" kern="1200" dirty="0" smtClean="0">
              <a:solidFill>
                <a:schemeClr val="tx2"/>
              </a:solidFill>
              <a:latin typeface="+mj-lt"/>
            </a:rPr>
            <a:t>шаговая (комфортная) доступность) </a:t>
          </a:r>
        </a:p>
      </dsp:txBody>
      <dsp:txXfrm>
        <a:off x="5226264" y="12967"/>
        <a:ext cx="1857300" cy="1293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199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D67BC-242E-444A-9D70-2275E1B9854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199" y="6513513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1EA92-BD6B-4745-AF89-86EDF5B79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199" y="0"/>
            <a:ext cx="4310486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4E009-1260-412C-92E6-A4E5D706903F}" type="datetimeFigureOut">
              <a:rPr lang="ru-RU" smtClean="0"/>
              <a:pPr/>
              <a:t>13.04.2016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300414"/>
            <a:ext cx="795782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4310486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199" y="6513514"/>
            <a:ext cx="4310486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0038E-AC49-4057-8AA1-2AB4C50989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705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F48262-857E-4F62-89EA-F9F2A25663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99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F48262-857E-4F62-89EA-F9F2A25663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F48262-857E-4F62-89EA-F9F2A256636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F48262-857E-4F62-89EA-F9F2A256636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8723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F48262-857E-4F62-89EA-F9F2A256636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4/13/2016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4/13/2016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4/13/2016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4/13/2016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569197" y="235077"/>
            <a:ext cx="3239770" cy="2142490"/>
          </a:xfrm>
          <a:custGeom>
            <a:avLst/>
            <a:gdLst/>
            <a:ahLst/>
            <a:cxnLst/>
            <a:rect l="l" t="t" r="r" b="b"/>
            <a:pathLst>
              <a:path w="3239770" h="2142490">
                <a:moveTo>
                  <a:pt x="0" y="2142363"/>
                </a:moveTo>
                <a:lnTo>
                  <a:pt x="3239643" y="2142363"/>
                </a:lnTo>
                <a:lnTo>
                  <a:pt x="3239643" y="0"/>
                </a:lnTo>
                <a:lnTo>
                  <a:pt x="0" y="0"/>
                </a:lnTo>
                <a:lnTo>
                  <a:pt x="0" y="2142363"/>
                </a:lnTo>
                <a:close/>
              </a:path>
            </a:pathLst>
          </a:custGeom>
          <a:ln w="12700">
            <a:solidFill>
              <a:srgbClr val="EF7E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313512" y="235165"/>
            <a:ext cx="8099425" cy="6466205"/>
          </a:xfrm>
          <a:custGeom>
            <a:avLst/>
            <a:gdLst/>
            <a:ahLst/>
            <a:cxnLst/>
            <a:rect l="l" t="t" r="r" b="b"/>
            <a:pathLst>
              <a:path w="8099425" h="6466205">
                <a:moveTo>
                  <a:pt x="0" y="6466077"/>
                </a:moveTo>
                <a:lnTo>
                  <a:pt x="8098917" y="6466077"/>
                </a:lnTo>
                <a:lnTo>
                  <a:pt x="8098917" y="0"/>
                </a:lnTo>
                <a:lnTo>
                  <a:pt x="0" y="0"/>
                </a:lnTo>
                <a:lnTo>
                  <a:pt x="0" y="6466077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313512" y="235165"/>
            <a:ext cx="8099425" cy="6466205"/>
          </a:xfrm>
          <a:custGeom>
            <a:avLst/>
            <a:gdLst/>
            <a:ahLst/>
            <a:cxnLst/>
            <a:rect l="l" t="t" r="r" b="b"/>
            <a:pathLst>
              <a:path w="8099425" h="6466205">
                <a:moveTo>
                  <a:pt x="0" y="6466077"/>
                </a:moveTo>
                <a:lnTo>
                  <a:pt x="8098917" y="6466077"/>
                </a:lnTo>
                <a:lnTo>
                  <a:pt x="8098917" y="0"/>
                </a:lnTo>
                <a:lnTo>
                  <a:pt x="0" y="0"/>
                </a:lnTo>
                <a:lnTo>
                  <a:pt x="0" y="6466077"/>
                </a:lnTo>
                <a:close/>
              </a:path>
            </a:pathLst>
          </a:custGeom>
          <a:ln w="12700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4/13/2016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6510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83679"/>
            <a:ext cx="12192000" cy="274320"/>
          </a:xfrm>
          <a:custGeom>
            <a:avLst/>
            <a:gdLst/>
            <a:ahLst/>
            <a:cxnLst/>
            <a:rect l="l" t="t" r="r" b="b"/>
            <a:pathLst>
              <a:path w="12192000" h="274320">
                <a:moveTo>
                  <a:pt x="0" y="274320"/>
                </a:moveTo>
                <a:lnTo>
                  <a:pt x="12192000" y="274320"/>
                </a:lnTo>
                <a:lnTo>
                  <a:pt x="12192000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694" y="248361"/>
            <a:ext cx="11392611" cy="1282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7622" y="1121028"/>
            <a:ext cx="11636755" cy="2061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1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4/13/2016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openxmlformats.org/officeDocument/2006/relationships/diagramLayout" Target="../diagrams/layout6.xml"/><Relationship Id="rId3" Type="http://schemas.openxmlformats.org/officeDocument/2006/relationships/image" Target="../media/image31.jpeg"/><Relationship Id="rId21" Type="http://schemas.microsoft.com/office/2007/relationships/diagramDrawing" Target="../diagrams/drawing6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Data" Target="../diagrams/data6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jpeg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image" Target="../media/image37.jpeg"/><Relationship Id="rId10" Type="http://schemas.openxmlformats.org/officeDocument/2006/relationships/diagramLayout" Target="../diagrams/layout5.xml"/><Relationship Id="rId19" Type="http://schemas.openxmlformats.org/officeDocument/2006/relationships/diagramQuickStyle" Target="../diagrams/quickStyle6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6830" y="3962400"/>
            <a:ext cx="5779770" cy="1159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ФОРМИРОВАНИЕ </a:t>
            </a:r>
            <a:r>
              <a:rPr sz="2400" spc="-15" dirty="0">
                <a:latin typeface="Calibri"/>
                <a:cs typeface="Calibri"/>
              </a:rPr>
              <a:t>КОМПЛЕКСНОЙ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СИСТЕМЫ</a:t>
            </a:r>
          </a:p>
          <a:p>
            <a:pPr marL="12700" algn="ctr">
              <a:lnSpc>
                <a:spcPct val="100000"/>
              </a:lnSpc>
              <a:spcBef>
                <a:spcPts val="204"/>
              </a:spcBef>
            </a:pPr>
            <a:r>
              <a:rPr sz="2400" spc="-10" dirty="0">
                <a:latin typeface="Calibri"/>
                <a:cs typeface="Calibri"/>
              </a:rPr>
              <a:t>СОДЕЙСТВИЯ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ЗАНЯТОСТИ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ГРАЖДАН </a:t>
            </a:r>
            <a:endParaRPr lang="ru-RU" sz="2400" spc="-25" dirty="0" smtClean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204"/>
              </a:spcBef>
            </a:pPr>
            <a:r>
              <a:rPr sz="2400" dirty="0" smtClean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2400" spc="-5" dirty="0" smtClean="0">
                <a:solidFill>
                  <a:srgbClr val="FFFFFF"/>
                </a:solidFill>
                <a:latin typeface="Calibri"/>
                <a:cs typeface="Calibri"/>
              </a:rPr>
              <a:t>БАЗЕ </a:t>
            </a:r>
            <a:r>
              <a:rPr sz="2400" spc="-30" dirty="0" smtClean="0">
                <a:solidFill>
                  <a:srgbClr val="FFFFFF"/>
                </a:solidFill>
                <a:latin typeface="Calibri"/>
                <a:cs typeface="Calibri"/>
              </a:rPr>
              <a:t>ОРГАНОВ </a:t>
            </a:r>
            <a:r>
              <a:rPr sz="2400" spc="-10" dirty="0" smtClean="0">
                <a:solidFill>
                  <a:srgbClr val="FFFFFF"/>
                </a:solidFill>
                <a:latin typeface="Calibri"/>
                <a:cs typeface="Calibri"/>
              </a:rPr>
              <a:t>ЗАНЯТОСТИ</a:t>
            </a:r>
            <a:r>
              <a:rPr sz="2400" spc="-4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Calibri"/>
                <a:cs typeface="Calibri"/>
              </a:rPr>
              <a:t>НАСЕЛЕНИЯ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0" y="1828800"/>
            <a:ext cx="5404485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5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ЗАЙМИСЬ</a:t>
            </a:r>
            <a:r>
              <a:rPr sz="5400" b="0" spc="-1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5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ДЕЛОМ!</a:t>
            </a:r>
            <a:endParaRPr sz="54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82279" y="2429636"/>
            <a:ext cx="3226561" cy="2129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577580" y="2424938"/>
            <a:ext cx="3236595" cy="2139315"/>
          </a:xfrm>
          <a:custGeom>
            <a:avLst/>
            <a:gdLst/>
            <a:ahLst/>
            <a:cxnLst/>
            <a:rect l="l" t="t" r="r" b="b"/>
            <a:pathLst>
              <a:path w="3236595" h="2139315">
                <a:moveTo>
                  <a:pt x="0" y="2138807"/>
                </a:moveTo>
                <a:lnTo>
                  <a:pt x="3236087" y="2138807"/>
                </a:lnTo>
                <a:lnTo>
                  <a:pt x="3236087" y="0"/>
                </a:lnTo>
                <a:lnTo>
                  <a:pt x="0" y="0"/>
                </a:lnTo>
                <a:lnTo>
                  <a:pt x="0" y="2138807"/>
                </a:lnTo>
                <a:close/>
              </a:path>
            </a:pathLst>
          </a:custGeom>
          <a:ln w="9525">
            <a:solidFill>
              <a:srgbClr val="EF7E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581135" y="4606887"/>
            <a:ext cx="3227704" cy="2094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576309" y="4602124"/>
            <a:ext cx="3237230" cy="2104390"/>
          </a:xfrm>
          <a:custGeom>
            <a:avLst/>
            <a:gdLst/>
            <a:ahLst/>
            <a:cxnLst/>
            <a:rect l="l" t="t" r="r" b="b"/>
            <a:pathLst>
              <a:path w="3237229" h="2104390">
                <a:moveTo>
                  <a:pt x="0" y="2103882"/>
                </a:moveTo>
                <a:lnTo>
                  <a:pt x="3237229" y="2103882"/>
                </a:lnTo>
                <a:lnTo>
                  <a:pt x="3237229" y="0"/>
                </a:lnTo>
                <a:lnTo>
                  <a:pt x="0" y="0"/>
                </a:lnTo>
                <a:lnTo>
                  <a:pt x="0" y="2103882"/>
                </a:lnTo>
                <a:close/>
              </a:path>
            </a:pathLst>
          </a:custGeom>
          <a:ln w="9525">
            <a:solidFill>
              <a:srgbClr val="EF7E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9261475" y="283083"/>
            <a:ext cx="1877695" cy="2042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14400" y="762000"/>
            <a:ext cx="6788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ФЕДЕРАЛЬНАЯ СЛУЖБА ПО ТРУДУ И ЗАНЯТОСТИ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54102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РЕПНИКОВ Андрей Николаевич</a:t>
            </a:r>
          </a:p>
          <a:p>
            <a:r>
              <a:rPr lang="ru-RU" i="1" dirty="0" smtClean="0"/>
              <a:t>Член Общественного совета</a:t>
            </a:r>
            <a:r>
              <a:rPr lang="en-US" i="1" dirty="0" smtClean="0"/>
              <a:t> </a:t>
            </a:r>
            <a:r>
              <a:rPr lang="ru-RU" i="1" dirty="0" smtClean="0"/>
              <a:t> </a:t>
            </a:r>
            <a:r>
              <a:rPr lang="ru-RU" i="1" dirty="0" err="1" smtClean="0"/>
              <a:t>Роструда</a:t>
            </a:r>
            <a:r>
              <a:rPr lang="ru-RU" i="1" dirty="0" smtClean="0"/>
              <a:t>, директор центра реформ государственного и муниципального управления </a:t>
            </a:r>
            <a:r>
              <a:rPr lang="ru-RU" i="1" dirty="0" err="1" smtClean="0"/>
              <a:t>РАНХиГС</a:t>
            </a:r>
            <a:endParaRPr lang="ru-RU" i="1" dirty="0" smtClean="0"/>
          </a:p>
          <a:p>
            <a:endParaRPr lang="ru-RU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19400" y="1295400"/>
            <a:ext cx="257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ОБЩЕСТВЕННЫЙ СОВЕТ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l2.yimg.com/bt/api/res/1.2/U8tgOKOgBeIQSUo9Q_jGpQ--/YXBwaWQ9eW5ld3M7cT04NQ--/http:/mit.zenfs.com/778/2012/08/147277660.jpg"/>
          <p:cNvPicPr>
            <a:picLocks noChangeAspect="1" noChangeArrowheads="1"/>
          </p:cNvPicPr>
          <p:nvPr/>
        </p:nvPicPr>
        <p:blipFill>
          <a:blip r:embed="rId3" cstate="print"/>
          <a:srcRect l="21442" r="34191"/>
          <a:stretch>
            <a:fillRect/>
          </a:stretch>
        </p:blipFill>
        <p:spPr bwMode="auto">
          <a:xfrm flipH="1">
            <a:off x="7811474" y="-1"/>
            <a:ext cx="4380525" cy="65836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1" y="91441"/>
            <a:ext cx="9144000" cy="11430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Бизнес-ситуация: </a:t>
            </a:r>
            <a:r>
              <a:rPr lang="ru-RU" sz="2400" b="1" dirty="0" smtClean="0">
                <a:solidFill>
                  <a:srgbClr val="C00000"/>
                </a:solidFill>
              </a:rPr>
              <a:t>открытие мини-пекарни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050" i="1" dirty="0" smtClean="0">
                <a:solidFill>
                  <a:schemeClr val="tx1"/>
                </a:solidFill>
              </a:rPr>
              <a:t>(на слайде представлен упрощенный ПЕРЕЧЕНЬ необходимых обращений в организации)</a:t>
            </a:r>
            <a:endParaRPr lang="ru-RU" sz="1050" i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E1BF0-70A0-4A0C-9039-60853E5EAC62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04950" y="1112762"/>
          <a:ext cx="112993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431075" y="1319349"/>
            <a:ext cx="11207931" cy="1306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0994141">
            <a:off x="3819941" y="4847985"/>
            <a:ext cx="4083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УСЛОВИЯ</a:t>
            </a:r>
          </a:p>
          <a:p>
            <a:pPr>
              <a:buFont typeface="Arial" pitchFamily="34" charset="0"/>
              <a:buChar char="•"/>
            </a:pP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ТРЕБОВАНИЯ 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800" y="2743200"/>
            <a:ext cx="1450340" cy="923874"/>
          </a:xfrm>
          <a:custGeom>
            <a:avLst/>
            <a:gdLst/>
            <a:ahLst/>
            <a:cxnLst/>
            <a:rect l="l" t="t" r="r" b="b"/>
            <a:pathLst>
              <a:path w="1450340" h="1384935">
                <a:moveTo>
                  <a:pt x="1087501" y="692276"/>
                </a:moveTo>
                <a:lnTo>
                  <a:pt x="362457" y="692276"/>
                </a:lnTo>
                <a:lnTo>
                  <a:pt x="362457" y="1384680"/>
                </a:lnTo>
                <a:lnTo>
                  <a:pt x="1087501" y="1384680"/>
                </a:lnTo>
                <a:lnTo>
                  <a:pt x="1087501" y="692276"/>
                </a:lnTo>
                <a:close/>
              </a:path>
              <a:path w="1450340" h="1384935">
                <a:moveTo>
                  <a:pt x="724915" y="0"/>
                </a:moveTo>
                <a:lnTo>
                  <a:pt x="0" y="692276"/>
                </a:lnTo>
                <a:lnTo>
                  <a:pt x="1449959" y="692276"/>
                </a:lnTo>
                <a:lnTo>
                  <a:pt x="724915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912" y="143111"/>
            <a:ext cx="4785634" cy="1740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pc="-5" dirty="0">
                <a:solidFill>
                  <a:srgbClr val="2F233B"/>
                </a:solidFill>
              </a:rPr>
              <a:t>НЕОБХОДИМОСТЬ  ИНТЕГРАЦИИ РЕСУРСОВ И </a:t>
            </a:r>
            <a:r>
              <a:rPr spc="-5" dirty="0" smtClean="0">
                <a:solidFill>
                  <a:srgbClr val="2F233B"/>
                </a:solidFill>
              </a:rPr>
              <a:t>УСЛУГ</a:t>
            </a:r>
            <a:endParaRPr spc="-5" dirty="0">
              <a:solidFill>
                <a:srgbClr val="2F233B"/>
              </a:solidFill>
            </a:endParaRPr>
          </a:p>
          <a:p>
            <a:pPr marL="12700" marR="410209">
              <a:lnSpc>
                <a:spcPts val="2160"/>
              </a:lnSpc>
              <a:spcBef>
                <a:spcPts val="85"/>
              </a:spcBef>
            </a:pPr>
            <a:r>
              <a:rPr sz="2000" dirty="0">
                <a:solidFill>
                  <a:srgbClr val="2F233B"/>
                </a:solidFill>
              </a:rPr>
              <a:t>ДЛЯ ЭФФЕКТИВНОГО</a:t>
            </a:r>
            <a:r>
              <a:rPr sz="2000" spc="-100" dirty="0">
                <a:solidFill>
                  <a:srgbClr val="2F233B"/>
                </a:solidFill>
              </a:rPr>
              <a:t> </a:t>
            </a:r>
            <a:r>
              <a:rPr sz="2000" spc="-5" dirty="0">
                <a:solidFill>
                  <a:srgbClr val="2F233B"/>
                </a:solidFill>
              </a:rPr>
              <a:t>СОЗДАНИЯ  </a:t>
            </a:r>
            <a:r>
              <a:rPr sz="2000" dirty="0">
                <a:solidFill>
                  <a:srgbClr val="2F233B"/>
                </a:solidFill>
              </a:rPr>
              <a:t>НОВЫХ РАБОЧИХ</a:t>
            </a:r>
            <a:r>
              <a:rPr sz="2000" spc="-110" dirty="0">
                <a:solidFill>
                  <a:srgbClr val="2F233B"/>
                </a:solidFill>
              </a:rPr>
              <a:t> </a:t>
            </a:r>
            <a:r>
              <a:rPr sz="2000" dirty="0">
                <a:solidFill>
                  <a:srgbClr val="2F233B"/>
                </a:solidFill>
              </a:rPr>
              <a:t>МЕСТ</a:t>
            </a:r>
            <a:endParaRPr sz="2000" dirty="0"/>
          </a:p>
        </p:txBody>
      </p:sp>
      <p:sp>
        <p:nvSpPr>
          <p:cNvPr id="7" name="object 7"/>
          <p:cNvSpPr/>
          <p:nvPr/>
        </p:nvSpPr>
        <p:spPr>
          <a:xfrm>
            <a:off x="187045" y="4625302"/>
            <a:ext cx="1512570" cy="1967230"/>
          </a:xfrm>
          <a:custGeom>
            <a:avLst/>
            <a:gdLst/>
            <a:ahLst/>
            <a:cxnLst/>
            <a:rect l="l" t="t" r="r" b="b"/>
            <a:pathLst>
              <a:path w="1512570" h="1967229">
                <a:moveTo>
                  <a:pt x="0" y="1967103"/>
                </a:moveTo>
                <a:lnTo>
                  <a:pt x="1512189" y="1967103"/>
                </a:lnTo>
                <a:lnTo>
                  <a:pt x="1512189" y="0"/>
                </a:lnTo>
                <a:lnTo>
                  <a:pt x="0" y="0"/>
                </a:lnTo>
                <a:lnTo>
                  <a:pt x="0" y="1967103"/>
                </a:lnTo>
                <a:close/>
              </a:path>
            </a:pathLst>
          </a:custGeom>
          <a:ln w="12700">
            <a:solidFill>
              <a:srgbClr val="EF7E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255219" y="5308523"/>
            <a:ext cx="1376045" cy="604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ts val="1540"/>
              </a:lnSpc>
            </a:pPr>
            <a:r>
              <a:rPr sz="1400" b="0" dirty="0">
                <a:solidFill>
                  <a:srgbClr val="313131"/>
                </a:solidFill>
                <a:latin typeface="Calibri Light"/>
                <a:cs typeface="Calibri Light"/>
              </a:rPr>
              <a:t>Государственные  и</a:t>
            </a:r>
            <a:r>
              <a:rPr sz="1400" b="0" spc="-90" dirty="0">
                <a:solidFill>
                  <a:srgbClr val="313131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313131"/>
                </a:solidFill>
                <a:latin typeface="Calibri Light"/>
                <a:cs typeface="Calibri Light"/>
              </a:rPr>
              <a:t>муниципальные  услуги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85111" y="4625302"/>
            <a:ext cx="1512570" cy="1967230"/>
          </a:xfrm>
          <a:custGeom>
            <a:avLst/>
            <a:gdLst/>
            <a:ahLst/>
            <a:cxnLst/>
            <a:rect l="l" t="t" r="r" b="b"/>
            <a:pathLst>
              <a:path w="1512570" h="1967229">
                <a:moveTo>
                  <a:pt x="0" y="1967103"/>
                </a:moveTo>
                <a:lnTo>
                  <a:pt x="1512189" y="1967103"/>
                </a:lnTo>
                <a:lnTo>
                  <a:pt x="1512189" y="0"/>
                </a:lnTo>
                <a:lnTo>
                  <a:pt x="0" y="0"/>
                </a:lnTo>
                <a:lnTo>
                  <a:pt x="0" y="1967103"/>
                </a:lnTo>
                <a:close/>
              </a:path>
            </a:pathLst>
          </a:custGeom>
          <a:ln w="12700">
            <a:solidFill>
              <a:srgbClr val="EF7E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873376" y="5219796"/>
            <a:ext cx="1334770" cy="77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92300"/>
              </a:lnSpc>
            </a:pPr>
            <a:r>
              <a:rPr sz="1400" b="0" dirty="0">
                <a:solidFill>
                  <a:srgbClr val="313131"/>
                </a:solidFill>
                <a:latin typeface="Calibri Light"/>
                <a:cs typeface="Calibri Light"/>
              </a:rPr>
              <a:t>Регулирование  деятельности  </a:t>
            </a:r>
            <a:r>
              <a:rPr sz="1400" b="0" spc="-5" dirty="0">
                <a:solidFill>
                  <a:srgbClr val="313131"/>
                </a:solidFill>
                <a:latin typeface="Calibri Light"/>
                <a:cs typeface="Calibri Light"/>
              </a:rPr>
              <a:t>(КНД,</a:t>
            </a:r>
            <a:r>
              <a:rPr sz="1400" b="0" spc="-85" dirty="0">
                <a:solidFill>
                  <a:srgbClr val="313131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313131"/>
                </a:solidFill>
                <a:latin typeface="Calibri Light"/>
                <a:cs typeface="Calibri Light"/>
              </a:rPr>
              <a:t>отчетность,  </a:t>
            </a:r>
            <a:r>
              <a:rPr sz="1200" b="0" spc="-5" dirty="0">
                <a:solidFill>
                  <a:srgbClr val="313131"/>
                </a:solidFill>
                <a:latin typeface="Calibri Light"/>
                <a:cs typeface="Calibri Light"/>
              </a:rPr>
              <a:t>лицензирование)</a:t>
            </a:r>
            <a:endParaRPr sz="1200" dirty="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83026" y="4625302"/>
            <a:ext cx="1512570" cy="1967230"/>
          </a:xfrm>
          <a:custGeom>
            <a:avLst/>
            <a:gdLst/>
            <a:ahLst/>
            <a:cxnLst/>
            <a:rect l="l" t="t" r="r" b="b"/>
            <a:pathLst>
              <a:path w="1512570" h="1967229">
                <a:moveTo>
                  <a:pt x="0" y="1967103"/>
                </a:moveTo>
                <a:lnTo>
                  <a:pt x="1512189" y="1967103"/>
                </a:lnTo>
                <a:lnTo>
                  <a:pt x="1512189" y="0"/>
                </a:lnTo>
                <a:lnTo>
                  <a:pt x="0" y="0"/>
                </a:lnTo>
                <a:lnTo>
                  <a:pt x="0" y="1967103"/>
                </a:lnTo>
                <a:close/>
              </a:path>
            </a:pathLst>
          </a:custGeom>
          <a:ln w="12700">
            <a:solidFill>
              <a:srgbClr val="EF7E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532378" y="5087244"/>
            <a:ext cx="1214755" cy="1045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 marR="89535" indent="-2540" algn="ctr">
              <a:lnSpc>
                <a:spcPct val="101800"/>
              </a:lnSpc>
            </a:pPr>
            <a:r>
              <a:rPr sz="1200" b="0" spc="-5" dirty="0">
                <a:solidFill>
                  <a:srgbClr val="313131"/>
                </a:solidFill>
                <a:latin typeface="Calibri Light"/>
                <a:cs typeface="Calibri Light"/>
              </a:rPr>
              <a:t>Финансовая  поддержка  (гос. и</a:t>
            </a:r>
            <a:r>
              <a:rPr sz="1200" b="0" spc="-85" dirty="0">
                <a:solidFill>
                  <a:srgbClr val="313131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313131"/>
                </a:solidFill>
                <a:latin typeface="Calibri Light"/>
                <a:cs typeface="Calibri Light"/>
              </a:rPr>
              <a:t>частная):</a:t>
            </a:r>
            <a:endParaRPr sz="1200" dirty="0">
              <a:latin typeface="Calibri Light"/>
              <a:cs typeface="Calibri Light"/>
            </a:endParaRPr>
          </a:p>
          <a:p>
            <a:pPr marL="12700" marR="5080" algn="ctr">
              <a:lnSpc>
                <a:spcPct val="101499"/>
              </a:lnSpc>
              <a:spcBef>
                <a:spcPts val="25"/>
              </a:spcBef>
            </a:pPr>
            <a:r>
              <a:rPr sz="1000" b="0" spc="-5" dirty="0">
                <a:solidFill>
                  <a:srgbClr val="313131"/>
                </a:solidFill>
                <a:latin typeface="Calibri Light"/>
                <a:cs typeface="Calibri Light"/>
              </a:rPr>
              <a:t>кредиты, гарантии,  поручительства,  субсидии,</a:t>
            </a:r>
            <a:r>
              <a:rPr sz="1000" b="0" spc="-55" dirty="0">
                <a:solidFill>
                  <a:srgbClr val="313131"/>
                </a:solidFill>
                <a:latin typeface="Calibri Light"/>
                <a:cs typeface="Calibri Light"/>
              </a:rPr>
              <a:t> </a:t>
            </a:r>
            <a:r>
              <a:rPr sz="1000" b="0" spc="-5" dirty="0">
                <a:solidFill>
                  <a:srgbClr val="313131"/>
                </a:solidFill>
                <a:latin typeface="Calibri Light"/>
                <a:cs typeface="Calibri Light"/>
              </a:rPr>
              <a:t>инвестиции</a:t>
            </a:r>
            <a:endParaRPr sz="1000" dirty="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81066" y="4625302"/>
            <a:ext cx="1512570" cy="1967230"/>
          </a:xfrm>
          <a:custGeom>
            <a:avLst/>
            <a:gdLst/>
            <a:ahLst/>
            <a:cxnLst/>
            <a:rect l="l" t="t" r="r" b="b"/>
            <a:pathLst>
              <a:path w="1512570" h="1967229">
                <a:moveTo>
                  <a:pt x="0" y="1967103"/>
                </a:moveTo>
                <a:lnTo>
                  <a:pt x="1512189" y="1967103"/>
                </a:lnTo>
                <a:lnTo>
                  <a:pt x="1512189" y="0"/>
                </a:lnTo>
                <a:lnTo>
                  <a:pt x="0" y="0"/>
                </a:lnTo>
                <a:lnTo>
                  <a:pt x="0" y="1967103"/>
                </a:lnTo>
                <a:close/>
              </a:path>
            </a:pathLst>
          </a:custGeom>
          <a:ln w="12700">
            <a:solidFill>
              <a:srgbClr val="EF7E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5069840" y="5214757"/>
            <a:ext cx="1365250" cy="793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ts val="1255"/>
              </a:lnSpc>
            </a:pPr>
            <a:r>
              <a:rPr sz="1400" b="0" dirty="0">
                <a:solidFill>
                  <a:srgbClr val="313131"/>
                </a:solidFill>
                <a:latin typeface="Calibri Light"/>
                <a:cs typeface="Calibri Light"/>
              </a:rPr>
              <a:t>Рынки</a:t>
            </a:r>
            <a:r>
              <a:rPr sz="1400" b="0" spc="-120" dirty="0">
                <a:solidFill>
                  <a:srgbClr val="313131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313131"/>
                </a:solidFill>
                <a:latin typeface="Calibri Light"/>
                <a:cs typeface="Calibri Light"/>
              </a:rPr>
              <a:t>сбыта</a:t>
            </a:r>
            <a:endParaRPr sz="1400" dirty="0">
              <a:latin typeface="Calibri Light"/>
              <a:cs typeface="Calibri Light"/>
            </a:endParaRPr>
          </a:p>
          <a:p>
            <a:pPr marL="12700" marR="5080" indent="2540" algn="ctr">
              <a:lnSpc>
                <a:spcPct val="81400"/>
              </a:lnSpc>
              <a:spcBef>
                <a:spcPts val="140"/>
              </a:spcBef>
            </a:pPr>
            <a:r>
              <a:rPr sz="1000" b="0" spc="-5" dirty="0">
                <a:solidFill>
                  <a:srgbClr val="313131"/>
                </a:solidFill>
                <a:latin typeface="Calibri Light"/>
                <a:cs typeface="Calibri Light"/>
              </a:rPr>
              <a:t>(</a:t>
            </a:r>
            <a:r>
              <a:rPr sz="1200" b="0" spc="-5" dirty="0">
                <a:solidFill>
                  <a:srgbClr val="313131"/>
                </a:solidFill>
                <a:latin typeface="Calibri Light"/>
                <a:cs typeface="Calibri Light"/>
              </a:rPr>
              <a:t>госзакупки,</a:t>
            </a:r>
            <a:r>
              <a:rPr sz="1200" b="0" spc="-25" dirty="0">
                <a:solidFill>
                  <a:srgbClr val="313131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313131"/>
                </a:solidFill>
                <a:latin typeface="Calibri Light"/>
                <a:cs typeface="Calibri Light"/>
              </a:rPr>
              <a:t>цепочки  поставщиков, планы  территор. и  ведомств.</a:t>
            </a:r>
            <a:r>
              <a:rPr sz="1200" b="0" spc="-95" dirty="0">
                <a:solidFill>
                  <a:srgbClr val="313131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313131"/>
                </a:solidFill>
                <a:latin typeface="Calibri Light"/>
                <a:cs typeface="Calibri Light"/>
              </a:rPr>
              <a:t>развития)</a:t>
            </a:r>
            <a:endParaRPr sz="1200" dirty="0">
              <a:latin typeface="Calibri Light"/>
              <a:cs typeface="Calibri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79107" y="4625302"/>
            <a:ext cx="1512570" cy="1967230"/>
          </a:xfrm>
          <a:custGeom>
            <a:avLst/>
            <a:gdLst/>
            <a:ahLst/>
            <a:cxnLst/>
            <a:rect l="l" t="t" r="r" b="b"/>
            <a:pathLst>
              <a:path w="1512570" h="1967229">
                <a:moveTo>
                  <a:pt x="0" y="1967103"/>
                </a:moveTo>
                <a:lnTo>
                  <a:pt x="1512188" y="1967103"/>
                </a:lnTo>
                <a:lnTo>
                  <a:pt x="1512188" y="0"/>
                </a:lnTo>
                <a:lnTo>
                  <a:pt x="0" y="0"/>
                </a:lnTo>
                <a:lnTo>
                  <a:pt x="0" y="1967103"/>
                </a:lnTo>
                <a:close/>
              </a:path>
            </a:pathLst>
          </a:custGeom>
          <a:ln w="12700">
            <a:solidFill>
              <a:srgbClr val="EF7E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6707505" y="5229164"/>
            <a:ext cx="1257300" cy="802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05"/>
              </a:lnSpc>
            </a:pPr>
            <a:r>
              <a:rPr sz="1400" b="0" dirty="0">
                <a:solidFill>
                  <a:srgbClr val="313131"/>
                </a:solidFill>
                <a:latin typeface="Calibri Light"/>
                <a:cs typeface="Calibri Light"/>
              </a:rPr>
              <a:t>Ресурсы:</a:t>
            </a:r>
            <a:endParaRPr sz="1400" dirty="0">
              <a:latin typeface="Calibri Light"/>
              <a:cs typeface="Calibri Light"/>
            </a:endParaRPr>
          </a:p>
          <a:p>
            <a:pPr marL="12700" marR="5080" indent="-635" algn="ctr">
              <a:lnSpc>
                <a:spcPct val="81400"/>
              </a:lnSpc>
              <a:spcBef>
                <a:spcPts val="155"/>
              </a:spcBef>
            </a:pPr>
            <a:r>
              <a:rPr sz="1200" b="0" spc="-5" dirty="0">
                <a:solidFill>
                  <a:srgbClr val="313131"/>
                </a:solidFill>
                <a:latin typeface="Calibri Light"/>
                <a:cs typeface="Calibri Light"/>
              </a:rPr>
              <a:t>Помещения/земля  </a:t>
            </a:r>
            <a:r>
              <a:rPr sz="1200" b="0" dirty="0">
                <a:solidFill>
                  <a:srgbClr val="313131"/>
                </a:solidFill>
                <a:latin typeface="Calibri Light"/>
                <a:cs typeface="Calibri Light"/>
              </a:rPr>
              <a:t>(аренда, </a:t>
            </a:r>
            <a:r>
              <a:rPr sz="1200" b="0" spc="-5" dirty="0">
                <a:solidFill>
                  <a:srgbClr val="313131"/>
                </a:solidFill>
                <a:latin typeface="Calibri Light"/>
                <a:cs typeface="Calibri Light"/>
              </a:rPr>
              <a:t>покупка).  </a:t>
            </a:r>
            <a:r>
              <a:rPr sz="1200" b="0" dirty="0">
                <a:solidFill>
                  <a:srgbClr val="313131"/>
                </a:solidFill>
                <a:latin typeface="Calibri Light"/>
                <a:cs typeface="Calibri Light"/>
              </a:rPr>
              <a:t>Доступ к </a:t>
            </a:r>
            <a:r>
              <a:rPr sz="1200" b="0" spc="-5" dirty="0">
                <a:solidFill>
                  <a:srgbClr val="313131"/>
                </a:solidFill>
                <a:latin typeface="Calibri Light"/>
                <a:cs typeface="Calibri Light"/>
              </a:rPr>
              <a:t>сетям  </a:t>
            </a:r>
            <a:r>
              <a:rPr sz="1100" b="0" spc="5" dirty="0">
                <a:solidFill>
                  <a:srgbClr val="313131"/>
                </a:solidFill>
                <a:latin typeface="Calibri Light"/>
                <a:cs typeface="Calibri Light"/>
              </a:rPr>
              <a:t>(</a:t>
            </a:r>
            <a:r>
              <a:rPr sz="1100" b="0" spc="-10" dirty="0">
                <a:solidFill>
                  <a:srgbClr val="313131"/>
                </a:solidFill>
                <a:latin typeface="Calibri Light"/>
                <a:cs typeface="Calibri Light"/>
              </a:rPr>
              <a:t>е</a:t>
            </a:r>
            <a:r>
              <a:rPr sz="1100" b="0" dirty="0">
                <a:solidFill>
                  <a:srgbClr val="313131"/>
                </a:solidFill>
                <a:latin typeface="Calibri Light"/>
                <a:cs typeface="Calibri Light"/>
              </a:rPr>
              <a:t>ст</a:t>
            </a:r>
            <a:r>
              <a:rPr sz="1100" b="0" spc="-10" dirty="0">
                <a:solidFill>
                  <a:srgbClr val="313131"/>
                </a:solidFill>
                <a:latin typeface="Calibri Light"/>
                <a:cs typeface="Calibri Light"/>
              </a:rPr>
              <a:t>е</a:t>
            </a:r>
            <a:r>
              <a:rPr sz="1100" b="0" dirty="0">
                <a:solidFill>
                  <a:srgbClr val="313131"/>
                </a:solidFill>
                <a:latin typeface="Calibri Light"/>
                <a:cs typeface="Calibri Light"/>
              </a:rPr>
              <a:t>ст</a:t>
            </a:r>
            <a:r>
              <a:rPr sz="1100" b="0" spc="-5" dirty="0">
                <a:solidFill>
                  <a:srgbClr val="313131"/>
                </a:solidFill>
                <a:latin typeface="Calibri Light"/>
                <a:cs typeface="Calibri Light"/>
              </a:rPr>
              <a:t>в</a:t>
            </a:r>
            <a:r>
              <a:rPr sz="1100" b="0" dirty="0">
                <a:solidFill>
                  <a:srgbClr val="313131"/>
                </a:solidFill>
                <a:latin typeface="Calibri Light"/>
                <a:cs typeface="Calibri Light"/>
              </a:rPr>
              <a:t>.</a:t>
            </a:r>
            <a:r>
              <a:rPr sz="1100" b="0" spc="-5" dirty="0">
                <a:solidFill>
                  <a:srgbClr val="313131"/>
                </a:solidFill>
                <a:latin typeface="Calibri Light"/>
                <a:cs typeface="Calibri Light"/>
              </a:rPr>
              <a:t>м</a:t>
            </a:r>
            <a:r>
              <a:rPr sz="1100" b="0" dirty="0">
                <a:solidFill>
                  <a:srgbClr val="313131"/>
                </a:solidFill>
                <a:latin typeface="Calibri Light"/>
                <a:cs typeface="Calibri Light"/>
              </a:rPr>
              <a:t>онополи</a:t>
            </a:r>
            <a:r>
              <a:rPr sz="1100" b="0" spc="10" dirty="0">
                <a:solidFill>
                  <a:srgbClr val="313131"/>
                </a:solidFill>
                <a:latin typeface="Calibri Light"/>
                <a:cs typeface="Calibri Light"/>
              </a:rPr>
              <a:t>и</a:t>
            </a:r>
            <a:r>
              <a:rPr sz="1200" b="0" dirty="0">
                <a:solidFill>
                  <a:srgbClr val="313131"/>
                </a:solidFill>
                <a:latin typeface="Calibri Light"/>
                <a:cs typeface="Calibri Light"/>
              </a:rPr>
              <a:t>)</a:t>
            </a:r>
            <a:endParaRPr sz="1200" dirty="0">
              <a:latin typeface="Calibri Light"/>
              <a:cs typeface="Calibri 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177148" y="4625302"/>
            <a:ext cx="1512570" cy="1967230"/>
          </a:xfrm>
          <a:custGeom>
            <a:avLst/>
            <a:gdLst/>
            <a:ahLst/>
            <a:cxnLst/>
            <a:rect l="l" t="t" r="r" b="b"/>
            <a:pathLst>
              <a:path w="1512570" h="1967229">
                <a:moveTo>
                  <a:pt x="0" y="1967103"/>
                </a:moveTo>
                <a:lnTo>
                  <a:pt x="1512189" y="1967103"/>
                </a:lnTo>
                <a:lnTo>
                  <a:pt x="1512189" y="0"/>
                </a:lnTo>
                <a:lnTo>
                  <a:pt x="0" y="0"/>
                </a:lnTo>
                <a:lnTo>
                  <a:pt x="0" y="1967103"/>
                </a:lnTo>
                <a:close/>
              </a:path>
            </a:pathLst>
          </a:custGeom>
          <a:ln w="12700">
            <a:solidFill>
              <a:srgbClr val="EF7E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8226679" y="4879771"/>
            <a:ext cx="1414780" cy="146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5" marR="71755" algn="ctr">
              <a:lnSpc>
                <a:spcPts val="1540"/>
              </a:lnSpc>
            </a:pPr>
            <a:r>
              <a:rPr sz="1400" b="0" dirty="0">
                <a:solidFill>
                  <a:srgbClr val="313131"/>
                </a:solidFill>
                <a:latin typeface="Calibri Light"/>
                <a:cs typeface="Calibri Light"/>
              </a:rPr>
              <a:t>Защита</a:t>
            </a:r>
            <a:r>
              <a:rPr sz="1400" b="0" spc="-100" dirty="0">
                <a:solidFill>
                  <a:srgbClr val="313131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313131"/>
                </a:solidFill>
                <a:latin typeface="Calibri Light"/>
                <a:cs typeface="Calibri Light"/>
              </a:rPr>
              <a:t>бизнеса/  Лоббирование  интересов</a:t>
            </a:r>
            <a:endParaRPr sz="1400" dirty="0">
              <a:latin typeface="Calibri Light"/>
              <a:cs typeface="Calibri Light"/>
            </a:endParaRPr>
          </a:p>
          <a:p>
            <a:pPr marL="12700" marR="5080" algn="ctr">
              <a:lnSpc>
                <a:spcPct val="91800"/>
              </a:lnSpc>
              <a:spcBef>
                <a:spcPts val="565"/>
              </a:spcBef>
            </a:pPr>
            <a:r>
              <a:rPr sz="1400" b="0" dirty="0">
                <a:solidFill>
                  <a:srgbClr val="313131"/>
                </a:solidFill>
                <a:latin typeface="Calibri Light"/>
                <a:cs typeface="Calibri Light"/>
              </a:rPr>
              <a:t>(общественные  организации,</a:t>
            </a:r>
            <a:r>
              <a:rPr sz="1400" b="0" spc="-90" dirty="0">
                <a:solidFill>
                  <a:srgbClr val="313131"/>
                </a:solidFill>
                <a:latin typeface="Calibri Light"/>
                <a:cs typeface="Calibri Light"/>
              </a:rPr>
              <a:t> </a:t>
            </a:r>
            <a:r>
              <a:rPr sz="1400" b="0" spc="-5" dirty="0">
                <a:solidFill>
                  <a:srgbClr val="313131"/>
                </a:solidFill>
                <a:latin typeface="Calibri Light"/>
                <a:cs typeface="Calibri Light"/>
              </a:rPr>
              <a:t>СРО,  </a:t>
            </a:r>
            <a:r>
              <a:rPr sz="1400" b="0" dirty="0">
                <a:solidFill>
                  <a:srgbClr val="313131"/>
                </a:solidFill>
                <a:latin typeface="Calibri Light"/>
                <a:cs typeface="Calibri Light"/>
              </a:rPr>
              <a:t>ТПП,</a:t>
            </a:r>
            <a:r>
              <a:rPr sz="1400" b="0" spc="-114" dirty="0">
                <a:solidFill>
                  <a:srgbClr val="313131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313131"/>
                </a:solidFill>
                <a:latin typeface="Calibri Light"/>
                <a:cs typeface="Calibri Light"/>
              </a:rPr>
              <a:t>ОПОРА</a:t>
            </a:r>
            <a:endParaRPr sz="1400" dirty="0">
              <a:latin typeface="Calibri Light"/>
              <a:cs typeface="Calibri Light"/>
            </a:endParaRPr>
          </a:p>
          <a:p>
            <a:pPr algn="ctr">
              <a:lnSpc>
                <a:spcPts val="1535"/>
              </a:lnSpc>
            </a:pPr>
            <a:r>
              <a:rPr sz="1400" b="0" dirty="0">
                <a:solidFill>
                  <a:srgbClr val="313131"/>
                </a:solidFill>
                <a:latin typeface="Calibri Light"/>
                <a:cs typeface="Calibri Light"/>
              </a:rPr>
              <a:t>России и</a:t>
            </a:r>
            <a:r>
              <a:rPr sz="1400" b="0" spc="-120" dirty="0">
                <a:solidFill>
                  <a:srgbClr val="313131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313131"/>
                </a:solidFill>
                <a:latin typeface="Calibri Light"/>
                <a:cs typeface="Calibri Light"/>
              </a:rPr>
              <a:t>др.)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780776" y="4319955"/>
            <a:ext cx="121920" cy="264160"/>
          </a:xfrm>
          <a:custGeom>
            <a:avLst/>
            <a:gdLst/>
            <a:ahLst/>
            <a:cxnLst/>
            <a:rect l="l" t="t" r="r" b="b"/>
            <a:pathLst>
              <a:path w="121920" h="264160">
                <a:moveTo>
                  <a:pt x="91440" y="60960"/>
                </a:moveTo>
                <a:lnTo>
                  <a:pt x="30479" y="60960"/>
                </a:lnTo>
                <a:lnTo>
                  <a:pt x="30479" y="264160"/>
                </a:lnTo>
                <a:lnTo>
                  <a:pt x="91440" y="264160"/>
                </a:lnTo>
                <a:lnTo>
                  <a:pt x="91440" y="60960"/>
                </a:lnTo>
                <a:close/>
              </a:path>
              <a:path w="121920" h="264160">
                <a:moveTo>
                  <a:pt x="60959" y="0"/>
                </a:moveTo>
                <a:lnTo>
                  <a:pt x="0" y="60960"/>
                </a:lnTo>
                <a:lnTo>
                  <a:pt x="121920" y="60960"/>
                </a:lnTo>
                <a:lnTo>
                  <a:pt x="60959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0780776" y="4319955"/>
            <a:ext cx="121920" cy="264160"/>
          </a:xfrm>
          <a:custGeom>
            <a:avLst/>
            <a:gdLst/>
            <a:ahLst/>
            <a:cxnLst/>
            <a:rect l="l" t="t" r="r" b="b"/>
            <a:pathLst>
              <a:path w="121920" h="264160">
                <a:moveTo>
                  <a:pt x="0" y="60960"/>
                </a:moveTo>
                <a:lnTo>
                  <a:pt x="60959" y="0"/>
                </a:lnTo>
                <a:lnTo>
                  <a:pt x="121920" y="60960"/>
                </a:lnTo>
                <a:lnTo>
                  <a:pt x="91440" y="60960"/>
                </a:lnTo>
                <a:lnTo>
                  <a:pt x="91440" y="264160"/>
                </a:lnTo>
                <a:lnTo>
                  <a:pt x="30479" y="264160"/>
                </a:lnTo>
                <a:lnTo>
                  <a:pt x="30479" y="60960"/>
                </a:lnTo>
                <a:lnTo>
                  <a:pt x="0" y="60960"/>
                </a:lnTo>
                <a:close/>
              </a:path>
            </a:pathLst>
          </a:custGeom>
          <a:ln w="12699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6649719" y="2097555"/>
            <a:ext cx="3864483" cy="83424"/>
          </a:xfrm>
          <a:custGeom>
            <a:avLst/>
            <a:gdLst/>
            <a:ahLst/>
            <a:cxnLst/>
            <a:rect l="l" t="t" r="r" b="b"/>
            <a:pathLst>
              <a:path w="3227070" h="112394">
                <a:moveTo>
                  <a:pt x="3131820" y="1524"/>
                </a:moveTo>
                <a:lnTo>
                  <a:pt x="3125978" y="3048"/>
                </a:lnTo>
                <a:lnTo>
                  <a:pt x="3120644" y="12192"/>
                </a:lnTo>
                <a:lnTo>
                  <a:pt x="3122168" y="17907"/>
                </a:lnTo>
                <a:lnTo>
                  <a:pt x="3172510" y="47352"/>
                </a:lnTo>
                <a:lnTo>
                  <a:pt x="3207766" y="47371"/>
                </a:lnTo>
                <a:lnTo>
                  <a:pt x="3207766" y="66421"/>
                </a:lnTo>
                <a:lnTo>
                  <a:pt x="3172459" y="66421"/>
                </a:lnTo>
                <a:lnTo>
                  <a:pt x="3122168" y="95758"/>
                </a:lnTo>
                <a:lnTo>
                  <a:pt x="3120644" y="101600"/>
                </a:lnTo>
                <a:lnTo>
                  <a:pt x="3123311" y="106045"/>
                </a:lnTo>
                <a:lnTo>
                  <a:pt x="3125851" y="110617"/>
                </a:lnTo>
                <a:lnTo>
                  <a:pt x="3131693" y="112140"/>
                </a:lnTo>
                <a:lnTo>
                  <a:pt x="3210205" y="66421"/>
                </a:lnTo>
                <a:lnTo>
                  <a:pt x="3207766" y="66421"/>
                </a:lnTo>
                <a:lnTo>
                  <a:pt x="3210236" y="66402"/>
                </a:lnTo>
                <a:lnTo>
                  <a:pt x="3226562" y="56896"/>
                </a:lnTo>
                <a:lnTo>
                  <a:pt x="3136265" y="4190"/>
                </a:lnTo>
                <a:lnTo>
                  <a:pt x="3131820" y="1524"/>
                </a:lnTo>
                <a:close/>
              </a:path>
              <a:path w="3227070" h="112394">
                <a:moveTo>
                  <a:pt x="94869" y="0"/>
                </a:moveTo>
                <a:lnTo>
                  <a:pt x="0" y="55245"/>
                </a:lnTo>
                <a:lnTo>
                  <a:pt x="90297" y="108076"/>
                </a:lnTo>
                <a:lnTo>
                  <a:pt x="94869" y="110617"/>
                </a:lnTo>
                <a:lnTo>
                  <a:pt x="100584" y="109093"/>
                </a:lnTo>
                <a:lnTo>
                  <a:pt x="103250" y="104648"/>
                </a:lnTo>
                <a:lnTo>
                  <a:pt x="105918" y="100075"/>
                </a:lnTo>
                <a:lnTo>
                  <a:pt x="104394" y="94234"/>
                </a:lnTo>
                <a:lnTo>
                  <a:pt x="53994" y="64788"/>
                </a:lnTo>
                <a:lnTo>
                  <a:pt x="18796" y="64770"/>
                </a:lnTo>
                <a:lnTo>
                  <a:pt x="18923" y="45720"/>
                </a:lnTo>
                <a:lnTo>
                  <a:pt x="54316" y="45720"/>
                </a:lnTo>
                <a:lnTo>
                  <a:pt x="99949" y="19176"/>
                </a:lnTo>
                <a:lnTo>
                  <a:pt x="104394" y="16510"/>
                </a:lnTo>
                <a:lnTo>
                  <a:pt x="106045" y="10668"/>
                </a:lnTo>
                <a:lnTo>
                  <a:pt x="100711" y="1524"/>
                </a:lnTo>
                <a:lnTo>
                  <a:pt x="94869" y="0"/>
                </a:lnTo>
                <a:close/>
              </a:path>
              <a:path w="3227070" h="112394">
                <a:moveTo>
                  <a:pt x="3188807" y="56884"/>
                </a:moveTo>
                <a:lnTo>
                  <a:pt x="3172491" y="66402"/>
                </a:lnTo>
                <a:lnTo>
                  <a:pt x="3207766" y="66421"/>
                </a:lnTo>
                <a:lnTo>
                  <a:pt x="3207766" y="65150"/>
                </a:lnTo>
                <a:lnTo>
                  <a:pt x="3202940" y="65150"/>
                </a:lnTo>
                <a:lnTo>
                  <a:pt x="3188807" y="56884"/>
                </a:lnTo>
                <a:close/>
              </a:path>
              <a:path w="3227070" h="112394">
                <a:moveTo>
                  <a:pt x="54284" y="45738"/>
                </a:moveTo>
                <a:lnTo>
                  <a:pt x="37800" y="55326"/>
                </a:lnTo>
                <a:lnTo>
                  <a:pt x="53994" y="64788"/>
                </a:lnTo>
                <a:lnTo>
                  <a:pt x="3172491" y="66402"/>
                </a:lnTo>
                <a:lnTo>
                  <a:pt x="3188807" y="56884"/>
                </a:lnTo>
                <a:lnTo>
                  <a:pt x="3172510" y="47352"/>
                </a:lnTo>
                <a:lnTo>
                  <a:pt x="54284" y="45738"/>
                </a:lnTo>
                <a:close/>
              </a:path>
              <a:path w="3227070" h="112394">
                <a:moveTo>
                  <a:pt x="3202940" y="48640"/>
                </a:moveTo>
                <a:lnTo>
                  <a:pt x="3188807" y="56884"/>
                </a:lnTo>
                <a:lnTo>
                  <a:pt x="3202940" y="65150"/>
                </a:lnTo>
                <a:lnTo>
                  <a:pt x="3202940" y="48640"/>
                </a:lnTo>
                <a:close/>
              </a:path>
              <a:path w="3227070" h="112394">
                <a:moveTo>
                  <a:pt x="3207766" y="48640"/>
                </a:moveTo>
                <a:lnTo>
                  <a:pt x="3202940" y="48640"/>
                </a:lnTo>
                <a:lnTo>
                  <a:pt x="3202940" y="65150"/>
                </a:lnTo>
                <a:lnTo>
                  <a:pt x="3207766" y="65150"/>
                </a:lnTo>
                <a:lnTo>
                  <a:pt x="3207766" y="48640"/>
                </a:lnTo>
                <a:close/>
              </a:path>
              <a:path w="3227070" h="112394">
                <a:moveTo>
                  <a:pt x="18923" y="45720"/>
                </a:moveTo>
                <a:lnTo>
                  <a:pt x="18796" y="64770"/>
                </a:lnTo>
                <a:lnTo>
                  <a:pt x="53994" y="64788"/>
                </a:lnTo>
                <a:lnTo>
                  <a:pt x="51789" y="63500"/>
                </a:lnTo>
                <a:lnTo>
                  <a:pt x="23749" y="63500"/>
                </a:lnTo>
                <a:lnTo>
                  <a:pt x="23749" y="47117"/>
                </a:lnTo>
                <a:lnTo>
                  <a:pt x="51914" y="47117"/>
                </a:lnTo>
                <a:lnTo>
                  <a:pt x="54284" y="45738"/>
                </a:lnTo>
                <a:lnTo>
                  <a:pt x="18923" y="45720"/>
                </a:lnTo>
                <a:close/>
              </a:path>
              <a:path w="3227070" h="112394">
                <a:moveTo>
                  <a:pt x="23749" y="47117"/>
                </a:moveTo>
                <a:lnTo>
                  <a:pt x="23749" y="63500"/>
                </a:lnTo>
                <a:lnTo>
                  <a:pt x="37800" y="55326"/>
                </a:lnTo>
                <a:lnTo>
                  <a:pt x="23749" y="47117"/>
                </a:lnTo>
                <a:close/>
              </a:path>
              <a:path w="3227070" h="112394">
                <a:moveTo>
                  <a:pt x="37800" y="55326"/>
                </a:moveTo>
                <a:lnTo>
                  <a:pt x="23749" y="63500"/>
                </a:lnTo>
                <a:lnTo>
                  <a:pt x="51789" y="63500"/>
                </a:lnTo>
                <a:lnTo>
                  <a:pt x="37800" y="55326"/>
                </a:lnTo>
                <a:close/>
              </a:path>
              <a:path w="3227070" h="112394">
                <a:moveTo>
                  <a:pt x="3172510" y="47352"/>
                </a:moveTo>
                <a:lnTo>
                  <a:pt x="3188807" y="56884"/>
                </a:lnTo>
                <a:lnTo>
                  <a:pt x="3202940" y="48640"/>
                </a:lnTo>
                <a:lnTo>
                  <a:pt x="3207766" y="48640"/>
                </a:lnTo>
                <a:lnTo>
                  <a:pt x="3207766" y="47371"/>
                </a:lnTo>
                <a:lnTo>
                  <a:pt x="3172510" y="47352"/>
                </a:lnTo>
                <a:close/>
              </a:path>
              <a:path w="3227070" h="112394">
                <a:moveTo>
                  <a:pt x="51914" y="47117"/>
                </a:moveTo>
                <a:lnTo>
                  <a:pt x="23749" y="47117"/>
                </a:lnTo>
                <a:lnTo>
                  <a:pt x="37800" y="55326"/>
                </a:lnTo>
                <a:lnTo>
                  <a:pt x="51914" y="47117"/>
                </a:lnTo>
                <a:close/>
              </a:path>
              <a:path w="3227070" h="112394">
                <a:moveTo>
                  <a:pt x="54316" y="45720"/>
                </a:moveTo>
                <a:lnTo>
                  <a:pt x="18923" y="45720"/>
                </a:lnTo>
                <a:lnTo>
                  <a:pt x="54284" y="45738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6475920" y="1471136"/>
            <a:ext cx="385784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0" spc="-5" dirty="0">
                <a:solidFill>
                  <a:srgbClr val="C00000"/>
                </a:solidFill>
                <a:latin typeface="Calibri Light"/>
                <a:cs typeface="Calibri Light"/>
              </a:rPr>
              <a:t>ПРЕДОСТАВЛЕНИЕ</a:t>
            </a:r>
            <a:r>
              <a:rPr sz="1600" b="0" spc="-1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1600" b="0" spc="-5" dirty="0">
                <a:solidFill>
                  <a:srgbClr val="C00000"/>
                </a:solidFill>
                <a:latin typeface="Calibri Light"/>
                <a:cs typeface="Calibri Light"/>
              </a:rPr>
              <a:t>УСЛУГ</a:t>
            </a:r>
            <a:endParaRPr sz="1600" dirty="0">
              <a:latin typeface="Calibri Light"/>
              <a:cs typeface="Calibri Light"/>
            </a:endParaRPr>
          </a:p>
          <a:p>
            <a:pPr marL="12700" algn="ctr">
              <a:lnSpc>
                <a:spcPct val="100000"/>
              </a:lnSpc>
            </a:pPr>
            <a:r>
              <a:rPr lang="ru-RU" sz="1600" spc="-5" dirty="0" smtClean="0">
                <a:solidFill>
                  <a:srgbClr val="C00000"/>
                </a:solidFill>
                <a:latin typeface="Calibri Light"/>
                <a:cs typeface="Calibri Light"/>
              </a:rPr>
              <a:t>п</a:t>
            </a:r>
            <a:r>
              <a:rPr sz="1600" b="0" spc="-5" dirty="0" smtClean="0">
                <a:solidFill>
                  <a:srgbClr val="C00000"/>
                </a:solidFill>
                <a:latin typeface="Calibri Light"/>
                <a:cs typeface="Calibri Light"/>
              </a:rPr>
              <a:t>о</a:t>
            </a:r>
            <a:r>
              <a:rPr lang="ru-RU" sz="1600" b="0" spc="-5" dirty="0" smtClean="0">
                <a:solidFill>
                  <a:srgbClr val="C00000"/>
                </a:solidFill>
                <a:latin typeface="Calibri Light"/>
                <a:cs typeface="Calibri Light"/>
              </a:rPr>
              <a:t> «</a:t>
            </a:r>
            <a:r>
              <a:rPr lang="ru-RU" sz="1600" b="0" spc="-5" dirty="0" err="1" smtClean="0">
                <a:solidFill>
                  <a:srgbClr val="C00000"/>
                </a:solidFill>
                <a:latin typeface="Calibri Light"/>
                <a:cs typeface="Calibri Light"/>
              </a:rPr>
              <a:t>бизнес-ситуациям</a:t>
            </a:r>
            <a:r>
              <a:rPr lang="ru-RU" sz="1600" b="0" spc="-5" dirty="0" smtClean="0">
                <a:solidFill>
                  <a:srgbClr val="C00000"/>
                </a:solidFill>
                <a:latin typeface="Calibri Light"/>
                <a:cs typeface="Calibri Light"/>
              </a:rPr>
              <a:t>»</a:t>
            </a:r>
          </a:p>
          <a:p>
            <a:pPr marL="12700" algn="ctr">
              <a:lnSpc>
                <a:spcPct val="100000"/>
              </a:lnSpc>
            </a:pP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739756" y="4626369"/>
            <a:ext cx="2041525" cy="1953895"/>
          </a:xfrm>
          <a:custGeom>
            <a:avLst/>
            <a:gdLst/>
            <a:ahLst/>
            <a:cxnLst/>
            <a:rect l="l" t="t" r="r" b="b"/>
            <a:pathLst>
              <a:path w="2041525" h="1953895">
                <a:moveTo>
                  <a:pt x="0" y="1953513"/>
                </a:moveTo>
                <a:lnTo>
                  <a:pt x="2041398" y="1953513"/>
                </a:lnTo>
                <a:lnTo>
                  <a:pt x="2041398" y="0"/>
                </a:lnTo>
                <a:lnTo>
                  <a:pt x="0" y="0"/>
                </a:lnTo>
                <a:lnTo>
                  <a:pt x="0" y="19535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60013" y="4638637"/>
            <a:ext cx="2041525" cy="1953895"/>
          </a:xfrm>
          <a:custGeom>
            <a:avLst/>
            <a:gdLst/>
            <a:ahLst/>
            <a:cxnLst/>
            <a:rect l="l" t="t" r="r" b="b"/>
            <a:pathLst>
              <a:path w="2041525" h="1953895">
                <a:moveTo>
                  <a:pt x="0" y="1953513"/>
                </a:moveTo>
                <a:lnTo>
                  <a:pt x="2041398" y="1953513"/>
                </a:lnTo>
                <a:lnTo>
                  <a:pt x="2041398" y="0"/>
                </a:lnTo>
                <a:lnTo>
                  <a:pt x="0" y="0"/>
                </a:lnTo>
                <a:lnTo>
                  <a:pt x="0" y="1953513"/>
                </a:lnTo>
                <a:close/>
              </a:path>
            </a:pathLst>
          </a:custGeom>
          <a:ln w="12700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823450" y="4739182"/>
            <a:ext cx="1876425" cy="1731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0" marR="226695" algn="ctr">
              <a:lnSpc>
                <a:spcPct val="100000"/>
              </a:lnSpc>
            </a:pPr>
            <a:r>
              <a:rPr sz="1400" b="0" dirty="0">
                <a:solidFill>
                  <a:srgbClr val="313131"/>
                </a:solidFill>
                <a:latin typeface="Calibri Light"/>
                <a:cs typeface="Calibri Light"/>
              </a:rPr>
              <a:t>«Сервисный»</a:t>
            </a:r>
            <a:r>
              <a:rPr sz="1400" b="0" spc="-95" dirty="0">
                <a:solidFill>
                  <a:srgbClr val="313131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313131"/>
                </a:solidFill>
                <a:latin typeface="Calibri Light"/>
                <a:cs typeface="Calibri Light"/>
              </a:rPr>
              <a:t>блок  (b2b):</a:t>
            </a:r>
            <a:endParaRPr sz="1400" dirty="0">
              <a:latin typeface="Calibri Light"/>
              <a:cs typeface="Calibri Light"/>
            </a:endParaRPr>
          </a:p>
          <a:p>
            <a:pPr marL="12065" marR="5080" algn="ctr">
              <a:lnSpc>
                <a:spcPct val="100000"/>
              </a:lnSpc>
              <a:spcBef>
                <a:spcPts val="35"/>
              </a:spcBef>
            </a:pPr>
            <a:r>
              <a:rPr sz="1050" dirty="0">
                <a:solidFill>
                  <a:srgbClr val="313131"/>
                </a:solidFill>
                <a:latin typeface="Calibri"/>
                <a:cs typeface="Calibri"/>
              </a:rPr>
              <a:t>услуги нотариуса,</a:t>
            </a:r>
            <a:r>
              <a:rPr sz="1050" spc="-5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13131"/>
                </a:solidFill>
                <a:latin typeface="Calibri"/>
                <a:cs typeface="Calibri"/>
              </a:rPr>
              <a:t>юридические,  бухгалтерские, аудиторские  услуги, страхование, </a:t>
            </a:r>
            <a:r>
              <a:rPr sz="1050" spc="-5" dirty="0">
                <a:solidFill>
                  <a:srgbClr val="313131"/>
                </a:solidFill>
                <a:latin typeface="Calibri"/>
                <a:cs typeface="Calibri"/>
              </a:rPr>
              <a:t>IT </a:t>
            </a:r>
            <a:r>
              <a:rPr sz="1050" dirty="0">
                <a:solidFill>
                  <a:srgbClr val="313131"/>
                </a:solidFill>
                <a:latin typeface="Calibri"/>
                <a:cs typeface="Calibri"/>
              </a:rPr>
              <a:t>и  интернет-услуги, оценка  (бизнеса, имущества </a:t>
            </a:r>
            <a:r>
              <a:rPr sz="1050" spc="5" dirty="0">
                <a:solidFill>
                  <a:srgbClr val="313131"/>
                </a:solidFill>
                <a:latin typeface="Calibri"/>
                <a:cs typeface="Calibri"/>
              </a:rPr>
              <a:t>и </a:t>
            </a:r>
            <a:r>
              <a:rPr sz="1050" dirty="0">
                <a:solidFill>
                  <a:srgbClr val="313131"/>
                </a:solidFill>
                <a:latin typeface="Calibri"/>
                <a:cs typeface="Calibri"/>
              </a:rPr>
              <a:t>пр.),  услуги кадастровых инженеров,  маркетинговые, рекламные  услуги и</a:t>
            </a:r>
            <a:r>
              <a:rPr sz="1050" spc="-12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13131"/>
                </a:solidFill>
                <a:latin typeface="Calibri"/>
                <a:cs typeface="Calibri"/>
              </a:rPr>
              <a:t>пр.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823131" y="3290455"/>
            <a:ext cx="2573020" cy="923925"/>
          </a:xfrm>
          <a:custGeom>
            <a:avLst/>
            <a:gdLst/>
            <a:ahLst/>
            <a:cxnLst/>
            <a:rect l="l" t="t" r="r" b="b"/>
            <a:pathLst>
              <a:path w="2573020" h="923925">
                <a:moveTo>
                  <a:pt x="0" y="923328"/>
                </a:moveTo>
                <a:lnTo>
                  <a:pt x="2572511" y="923328"/>
                </a:lnTo>
                <a:lnTo>
                  <a:pt x="2572511" y="0"/>
                </a:lnTo>
                <a:lnTo>
                  <a:pt x="0" y="0"/>
                </a:lnTo>
                <a:lnTo>
                  <a:pt x="0" y="923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200400" y="3292588"/>
            <a:ext cx="56388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2000" b="1" spc="-15" dirty="0">
                <a:solidFill>
                  <a:srgbClr val="001F5F"/>
                </a:solidFill>
                <a:latin typeface="Calibri Light"/>
                <a:cs typeface="Calibri Light"/>
              </a:rPr>
              <a:t>Комплексная</a:t>
            </a:r>
            <a:r>
              <a:rPr sz="2000" b="1" spc="-14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 Light"/>
                <a:cs typeface="Calibri Light"/>
              </a:rPr>
              <a:t>система  </a:t>
            </a:r>
            <a:r>
              <a:rPr sz="2000" b="1" spc="-15" dirty="0">
                <a:solidFill>
                  <a:srgbClr val="001F5F"/>
                </a:solidFill>
                <a:latin typeface="Calibri Light"/>
                <a:cs typeface="Calibri Light"/>
              </a:rPr>
              <a:t>содействия</a:t>
            </a:r>
            <a:r>
              <a:rPr sz="2000" b="1" spc="-12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 Light"/>
                <a:cs typeface="Calibri Light"/>
              </a:rPr>
              <a:t>занятости</a:t>
            </a:r>
            <a:endParaRPr sz="2000" b="1" dirty="0">
              <a:latin typeface="Calibri Light"/>
              <a:cs typeface="Calibri Light"/>
            </a:endParaRPr>
          </a:p>
          <a:p>
            <a:pPr marL="1270" algn="ctr">
              <a:lnSpc>
                <a:spcPct val="100000"/>
              </a:lnSpc>
            </a:pPr>
            <a:r>
              <a:rPr sz="2000" b="1" spc="-15" dirty="0">
                <a:solidFill>
                  <a:srgbClr val="001F5F"/>
                </a:solidFill>
                <a:latin typeface="Calibri Light"/>
                <a:cs typeface="Calibri Light"/>
              </a:rPr>
              <a:t>«Займись</a:t>
            </a:r>
            <a:r>
              <a:rPr sz="2000" b="1" spc="-1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 Light"/>
                <a:cs typeface="Calibri Light"/>
              </a:rPr>
              <a:t>делом!»</a:t>
            </a:r>
            <a:endParaRPr sz="2000" b="1" dirty="0">
              <a:latin typeface="Calibri Light"/>
              <a:cs typeface="Calibri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75719" y="1309966"/>
            <a:ext cx="1358265" cy="604653"/>
          </a:xfrm>
          <a:prstGeom prst="rect">
            <a:avLst/>
          </a:prstGeom>
          <a:noFill/>
        </p:spPr>
        <p:txBody>
          <a:bodyPr vert="horz" wrap="square" lIns="0" tIns="50165" rIns="0" bIns="0" rtlCol="0">
            <a:spAutoFit/>
          </a:bodyPr>
          <a:lstStyle/>
          <a:p>
            <a:pPr marL="212725" marR="201930" indent="109220">
              <a:lnSpc>
                <a:spcPct val="100000"/>
              </a:lnSpc>
              <a:spcBef>
                <a:spcPts val="395"/>
              </a:spcBef>
            </a:pPr>
            <a:r>
              <a:rPr sz="1800" b="1" spc="-10" dirty="0">
                <a:solidFill>
                  <a:srgbClr val="FFFFFF"/>
                </a:solidFill>
                <a:latin typeface="Calibri Light"/>
                <a:cs typeface="Calibri Light"/>
              </a:rPr>
              <a:t>Органы  </a:t>
            </a:r>
            <a:r>
              <a:rPr sz="1800" b="1" dirty="0">
                <a:solidFill>
                  <a:srgbClr val="FFFFFF"/>
                </a:solidFill>
                <a:latin typeface="Calibri Light"/>
                <a:cs typeface="Calibri Light"/>
              </a:rPr>
              <a:t>за</a:t>
            </a:r>
            <a:r>
              <a:rPr sz="1800" b="1" spc="-15" dirty="0">
                <a:solidFill>
                  <a:srgbClr val="FFFFFF"/>
                </a:solidFill>
                <a:latin typeface="Calibri Light"/>
                <a:cs typeface="Calibri Light"/>
              </a:rPr>
              <a:t>ня</a:t>
            </a:r>
            <a:r>
              <a:rPr sz="1800" b="1" spc="-20" dirty="0">
                <a:solidFill>
                  <a:srgbClr val="FFFFFF"/>
                </a:solidFill>
                <a:latin typeface="Calibri Light"/>
                <a:cs typeface="Calibri Light"/>
              </a:rPr>
              <a:t>то</a:t>
            </a:r>
            <a:r>
              <a:rPr sz="1800" b="1" spc="-15" dirty="0">
                <a:solidFill>
                  <a:srgbClr val="FFFFFF"/>
                </a:solidFill>
                <a:latin typeface="Calibri Light"/>
                <a:cs typeface="Calibri Light"/>
              </a:rPr>
              <a:t>с</a:t>
            </a:r>
            <a:r>
              <a:rPr sz="1800" b="1" spc="-20" dirty="0">
                <a:solidFill>
                  <a:srgbClr val="FFFFFF"/>
                </a:solidFill>
                <a:latin typeface="Calibri Light"/>
                <a:cs typeface="Calibri Light"/>
              </a:rPr>
              <a:t>т</a:t>
            </a:r>
            <a:r>
              <a:rPr sz="1800" b="1" spc="-5" dirty="0">
                <a:solidFill>
                  <a:srgbClr val="FFFFFF"/>
                </a:solidFill>
                <a:latin typeface="Calibri Light"/>
                <a:cs typeface="Calibri Light"/>
              </a:rPr>
              <a:t>и</a:t>
            </a:r>
            <a:endParaRPr sz="1800" b="1" dirty="0">
              <a:latin typeface="Calibri Light"/>
              <a:cs typeface="Calibri Ligh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690615" y="4350435"/>
            <a:ext cx="121920" cy="264160"/>
          </a:xfrm>
          <a:custGeom>
            <a:avLst/>
            <a:gdLst/>
            <a:ahLst/>
            <a:cxnLst/>
            <a:rect l="l" t="t" r="r" b="b"/>
            <a:pathLst>
              <a:path w="121920" h="264160">
                <a:moveTo>
                  <a:pt x="91439" y="60959"/>
                </a:moveTo>
                <a:lnTo>
                  <a:pt x="30480" y="60959"/>
                </a:lnTo>
                <a:lnTo>
                  <a:pt x="30480" y="264159"/>
                </a:lnTo>
                <a:lnTo>
                  <a:pt x="91439" y="264159"/>
                </a:lnTo>
                <a:lnTo>
                  <a:pt x="91439" y="60959"/>
                </a:lnTo>
                <a:close/>
              </a:path>
              <a:path w="121920" h="264160">
                <a:moveTo>
                  <a:pt x="60960" y="0"/>
                </a:moveTo>
                <a:lnTo>
                  <a:pt x="0" y="60959"/>
                </a:lnTo>
                <a:lnTo>
                  <a:pt x="121920" y="60959"/>
                </a:lnTo>
                <a:lnTo>
                  <a:pt x="60960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90615" y="4350435"/>
            <a:ext cx="121920" cy="264160"/>
          </a:xfrm>
          <a:custGeom>
            <a:avLst/>
            <a:gdLst/>
            <a:ahLst/>
            <a:cxnLst/>
            <a:rect l="l" t="t" r="r" b="b"/>
            <a:pathLst>
              <a:path w="121920" h="264160">
                <a:moveTo>
                  <a:pt x="0" y="60959"/>
                </a:moveTo>
                <a:lnTo>
                  <a:pt x="60960" y="0"/>
                </a:lnTo>
                <a:lnTo>
                  <a:pt x="121920" y="60959"/>
                </a:lnTo>
                <a:lnTo>
                  <a:pt x="91439" y="60959"/>
                </a:lnTo>
                <a:lnTo>
                  <a:pt x="91439" y="264159"/>
                </a:lnTo>
                <a:lnTo>
                  <a:pt x="30480" y="264159"/>
                </a:lnTo>
                <a:lnTo>
                  <a:pt x="30480" y="60959"/>
                </a:lnTo>
                <a:lnTo>
                  <a:pt x="0" y="60959"/>
                </a:lnTo>
                <a:close/>
              </a:path>
            </a:pathLst>
          </a:custGeom>
          <a:ln w="12700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50791" y="4356532"/>
            <a:ext cx="121920" cy="264160"/>
          </a:xfrm>
          <a:custGeom>
            <a:avLst/>
            <a:gdLst/>
            <a:ahLst/>
            <a:cxnLst/>
            <a:rect l="l" t="t" r="r" b="b"/>
            <a:pathLst>
              <a:path w="121920" h="264160">
                <a:moveTo>
                  <a:pt x="91440" y="60960"/>
                </a:moveTo>
                <a:lnTo>
                  <a:pt x="30480" y="60960"/>
                </a:lnTo>
                <a:lnTo>
                  <a:pt x="30480" y="264160"/>
                </a:lnTo>
                <a:lnTo>
                  <a:pt x="91440" y="264160"/>
                </a:lnTo>
                <a:lnTo>
                  <a:pt x="91440" y="60960"/>
                </a:lnTo>
                <a:close/>
              </a:path>
              <a:path w="121920" h="264160">
                <a:moveTo>
                  <a:pt x="60960" y="0"/>
                </a:moveTo>
                <a:lnTo>
                  <a:pt x="0" y="60960"/>
                </a:lnTo>
                <a:lnTo>
                  <a:pt x="121920" y="60960"/>
                </a:lnTo>
                <a:lnTo>
                  <a:pt x="60960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50791" y="4356532"/>
            <a:ext cx="121920" cy="264160"/>
          </a:xfrm>
          <a:custGeom>
            <a:avLst/>
            <a:gdLst/>
            <a:ahLst/>
            <a:cxnLst/>
            <a:rect l="l" t="t" r="r" b="b"/>
            <a:pathLst>
              <a:path w="121920" h="264160">
                <a:moveTo>
                  <a:pt x="0" y="60960"/>
                </a:moveTo>
                <a:lnTo>
                  <a:pt x="60960" y="0"/>
                </a:lnTo>
                <a:lnTo>
                  <a:pt x="121920" y="60960"/>
                </a:lnTo>
                <a:lnTo>
                  <a:pt x="91440" y="60960"/>
                </a:lnTo>
                <a:lnTo>
                  <a:pt x="91440" y="264160"/>
                </a:lnTo>
                <a:lnTo>
                  <a:pt x="30480" y="264160"/>
                </a:lnTo>
                <a:lnTo>
                  <a:pt x="30480" y="60960"/>
                </a:lnTo>
                <a:lnTo>
                  <a:pt x="0" y="60960"/>
                </a:lnTo>
                <a:close/>
              </a:path>
            </a:pathLst>
          </a:custGeom>
          <a:ln w="12699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99959" y="4350435"/>
            <a:ext cx="121920" cy="264160"/>
          </a:xfrm>
          <a:custGeom>
            <a:avLst/>
            <a:gdLst/>
            <a:ahLst/>
            <a:cxnLst/>
            <a:rect l="l" t="t" r="r" b="b"/>
            <a:pathLst>
              <a:path w="121920" h="264160">
                <a:moveTo>
                  <a:pt x="91440" y="60959"/>
                </a:moveTo>
                <a:lnTo>
                  <a:pt x="30480" y="60959"/>
                </a:lnTo>
                <a:lnTo>
                  <a:pt x="30480" y="264159"/>
                </a:lnTo>
                <a:lnTo>
                  <a:pt x="91440" y="264159"/>
                </a:lnTo>
                <a:lnTo>
                  <a:pt x="91440" y="60959"/>
                </a:lnTo>
                <a:close/>
              </a:path>
              <a:path w="121920" h="264160">
                <a:moveTo>
                  <a:pt x="60960" y="0"/>
                </a:moveTo>
                <a:lnTo>
                  <a:pt x="0" y="60959"/>
                </a:lnTo>
                <a:lnTo>
                  <a:pt x="121920" y="60959"/>
                </a:lnTo>
                <a:lnTo>
                  <a:pt x="60960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99959" y="4350435"/>
            <a:ext cx="121920" cy="264160"/>
          </a:xfrm>
          <a:custGeom>
            <a:avLst/>
            <a:gdLst/>
            <a:ahLst/>
            <a:cxnLst/>
            <a:rect l="l" t="t" r="r" b="b"/>
            <a:pathLst>
              <a:path w="121920" h="264160">
                <a:moveTo>
                  <a:pt x="0" y="60959"/>
                </a:moveTo>
                <a:lnTo>
                  <a:pt x="60960" y="0"/>
                </a:lnTo>
                <a:lnTo>
                  <a:pt x="121920" y="60959"/>
                </a:lnTo>
                <a:lnTo>
                  <a:pt x="91440" y="60959"/>
                </a:lnTo>
                <a:lnTo>
                  <a:pt x="91440" y="264159"/>
                </a:lnTo>
                <a:lnTo>
                  <a:pt x="30480" y="264159"/>
                </a:lnTo>
                <a:lnTo>
                  <a:pt x="30480" y="60959"/>
                </a:lnTo>
                <a:lnTo>
                  <a:pt x="0" y="60959"/>
                </a:lnTo>
                <a:close/>
              </a:path>
            </a:pathLst>
          </a:custGeom>
          <a:ln w="12700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78823" y="4356532"/>
            <a:ext cx="121920" cy="264160"/>
          </a:xfrm>
          <a:custGeom>
            <a:avLst/>
            <a:gdLst/>
            <a:ahLst/>
            <a:cxnLst/>
            <a:rect l="l" t="t" r="r" b="b"/>
            <a:pathLst>
              <a:path w="121920" h="264160">
                <a:moveTo>
                  <a:pt x="91440" y="60960"/>
                </a:moveTo>
                <a:lnTo>
                  <a:pt x="30479" y="60960"/>
                </a:lnTo>
                <a:lnTo>
                  <a:pt x="30479" y="264160"/>
                </a:lnTo>
                <a:lnTo>
                  <a:pt x="91440" y="264160"/>
                </a:lnTo>
                <a:lnTo>
                  <a:pt x="91440" y="60960"/>
                </a:lnTo>
                <a:close/>
              </a:path>
              <a:path w="121920" h="264160">
                <a:moveTo>
                  <a:pt x="60959" y="0"/>
                </a:moveTo>
                <a:lnTo>
                  <a:pt x="0" y="60960"/>
                </a:lnTo>
                <a:lnTo>
                  <a:pt x="121920" y="60960"/>
                </a:lnTo>
                <a:lnTo>
                  <a:pt x="60959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78823" y="4356532"/>
            <a:ext cx="121920" cy="264160"/>
          </a:xfrm>
          <a:custGeom>
            <a:avLst/>
            <a:gdLst/>
            <a:ahLst/>
            <a:cxnLst/>
            <a:rect l="l" t="t" r="r" b="b"/>
            <a:pathLst>
              <a:path w="121920" h="264160">
                <a:moveTo>
                  <a:pt x="0" y="60960"/>
                </a:moveTo>
                <a:lnTo>
                  <a:pt x="60959" y="0"/>
                </a:lnTo>
                <a:lnTo>
                  <a:pt x="121920" y="60960"/>
                </a:lnTo>
                <a:lnTo>
                  <a:pt x="91440" y="60960"/>
                </a:lnTo>
                <a:lnTo>
                  <a:pt x="91440" y="264160"/>
                </a:lnTo>
                <a:lnTo>
                  <a:pt x="30479" y="264160"/>
                </a:lnTo>
                <a:lnTo>
                  <a:pt x="30479" y="60960"/>
                </a:lnTo>
                <a:lnTo>
                  <a:pt x="0" y="60960"/>
                </a:lnTo>
                <a:close/>
              </a:path>
            </a:pathLst>
          </a:custGeom>
          <a:ln w="12699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71927" y="4362628"/>
            <a:ext cx="121920" cy="264160"/>
          </a:xfrm>
          <a:custGeom>
            <a:avLst/>
            <a:gdLst/>
            <a:ahLst/>
            <a:cxnLst/>
            <a:rect l="l" t="t" r="r" b="b"/>
            <a:pathLst>
              <a:path w="121919" h="264160">
                <a:moveTo>
                  <a:pt x="91440" y="60960"/>
                </a:moveTo>
                <a:lnTo>
                  <a:pt x="30480" y="60960"/>
                </a:lnTo>
                <a:lnTo>
                  <a:pt x="30480" y="264033"/>
                </a:lnTo>
                <a:lnTo>
                  <a:pt x="91440" y="264033"/>
                </a:lnTo>
                <a:lnTo>
                  <a:pt x="91440" y="60960"/>
                </a:lnTo>
                <a:close/>
              </a:path>
              <a:path w="121919" h="264160">
                <a:moveTo>
                  <a:pt x="60960" y="0"/>
                </a:moveTo>
                <a:lnTo>
                  <a:pt x="0" y="60960"/>
                </a:lnTo>
                <a:lnTo>
                  <a:pt x="121920" y="60960"/>
                </a:lnTo>
                <a:lnTo>
                  <a:pt x="60960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71927" y="4362628"/>
            <a:ext cx="121920" cy="264160"/>
          </a:xfrm>
          <a:custGeom>
            <a:avLst/>
            <a:gdLst/>
            <a:ahLst/>
            <a:cxnLst/>
            <a:rect l="l" t="t" r="r" b="b"/>
            <a:pathLst>
              <a:path w="121919" h="264160">
                <a:moveTo>
                  <a:pt x="0" y="60960"/>
                </a:moveTo>
                <a:lnTo>
                  <a:pt x="60960" y="0"/>
                </a:lnTo>
                <a:lnTo>
                  <a:pt x="121920" y="60960"/>
                </a:lnTo>
                <a:lnTo>
                  <a:pt x="91440" y="60960"/>
                </a:lnTo>
                <a:lnTo>
                  <a:pt x="91440" y="264033"/>
                </a:lnTo>
                <a:lnTo>
                  <a:pt x="30480" y="264033"/>
                </a:lnTo>
                <a:lnTo>
                  <a:pt x="30480" y="60960"/>
                </a:lnTo>
                <a:lnTo>
                  <a:pt x="0" y="60960"/>
                </a:lnTo>
                <a:close/>
              </a:path>
            </a:pathLst>
          </a:custGeom>
          <a:ln w="12700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05294" y="4332147"/>
            <a:ext cx="121920" cy="264160"/>
          </a:xfrm>
          <a:custGeom>
            <a:avLst/>
            <a:gdLst/>
            <a:ahLst/>
            <a:cxnLst/>
            <a:rect l="l" t="t" r="r" b="b"/>
            <a:pathLst>
              <a:path w="121919" h="264160">
                <a:moveTo>
                  <a:pt x="91440" y="60959"/>
                </a:moveTo>
                <a:lnTo>
                  <a:pt x="30480" y="60959"/>
                </a:lnTo>
                <a:lnTo>
                  <a:pt x="30480" y="264032"/>
                </a:lnTo>
                <a:lnTo>
                  <a:pt x="91440" y="264032"/>
                </a:lnTo>
                <a:lnTo>
                  <a:pt x="91440" y="60959"/>
                </a:lnTo>
                <a:close/>
              </a:path>
              <a:path w="121919" h="264160">
                <a:moveTo>
                  <a:pt x="60959" y="0"/>
                </a:moveTo>
                <a:lnTo>
                  <a:pt x="0" y="60959"/>
                </a:lnTo>
                <a:lnTo>
                  <a:pt x="121919" y="60959"/>
                </a:lnTo>
                <a:lnTo>
                  <a:pt x="60959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05294" y="4332147"/>
            <a:ext cx="121920" cy="264160"/>
          </a:xfrm>
          <a:custGeom>
            <a:avLst/>
            <a:gdLst/>
            <a:ahLst/>
            <a:cxnLst/>
            <a:rect l="l" t="t" r="r" b="b"/>
            <a:pathLst>
              <a:path w="121919" h="264160">
                <a:moveTo>
                  <a:pt x="0" y="60959"/>
                </a:moveTo>
                <a:lnTo>
                  <a:pt x="60959" y="0"/>
                </a:lnTo>
                <a:lnTo>
                  <a:pt x="121919" y="60959"/>
                </a:lnTo>
                <a:lnTo>
                  <a:pt x="91440" y="60959"/>
                </a:lnTo>
                <a:lnTo>
                  <a:pt x="91440" y="264032"/>
                </a:lnTo>
                <a:lnTo>
                  <a:pt x="30480" y="264032"/>
                </a:lnTo>
                <a:lnTo>
                  <a:pt x="30480" y="60959"/>
                </a:lnTo>
                <a:lnTo>
                  <a:pt x="0" y="60959"/>
                </a:lnTo>
                <a:close/>
              </a:path>
            </a:pathLst>
          </a:custGeom>
          <a:ln w="12700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374770" y="1339381"/>
            <a:ext cx="1055852" cy="242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4381" y="3918849"/>
            <a:ext cx="11804650" cy="756962"/>
          </a:xfrm>
          <a:custGeom>
            <a:avLst/>
            <a:gdLst/>
            <a:ahLst/>
            <a:cxnLst/>
            <a:rect l="l" t="t" r="r" b="b"/>
            <a:pathLst>
              <a:path w="11804650" h="356235">
                <a:moveTo>
                  <a:pt x="0" y="356235"/>
                </a:moveTo>
                <a:lnTo>
                  <a:pt x="3339" y="307900"/>
                </a:lnTo>
                <a:lnTo>
                  <a:pt x="13069" y="261540"/>
                </a:lnTo>
                <a:lnTo>
                  <a:pt x="28751" y="217580"/>
                </a:lnTo>
                <a:lnTo>
                  <a:pt x="49951" y="176445"/>
                </a:lnTo>
                <a:lnTo>
                  <a:pt x="76233" y="138558"/>
                </a:lnTo>
                <a:lnTo>
                  <a:pt x="107161" y="104346"/>
                </a:lnTo>
                <a:lnTo>
                  <a:pt x="142298" y="74232"/>
                </a:lnTo>
                <a:lnTo>
                  <a:pt x="181209" y="48640"/>
                </a:lnTo>
                <a:lnTo>
                  <a:pt x="223458" y="27997"/>
                </a:lnTo>
                <a:lnTo>
                  <a:pt x="268609" y="12726"/>
                </a:lnTo>
                <a:lnTo>
                  <a:pt x="316226" y="3252"/>
                </a:lnTo>
                <a:lnTo>
                  <a:pt x="365874" y="0"/>
                </a:lnTo>
                <a:lnTo>
                  <a:pt x="11438178" y="0"/>
                </a:lnTo>
                <a:lnTo>
                  <a:pt x="11487823" y="3252"/>
                </a:lnTo>
                <a:lnTo>
                  <a:pt x="11535440" y="12726"/>
                </a:lnTo>
                <a:lnTo>
                  <a:pt x="11580591" y="27997"/>
                </a:lnTo>
                <a:lnTo>
                  <a:pt x="11622841" y="48641"/>
                </a:lnTo>
                <a:lnTo>
                  <a:pt x="11661754" y="74232"/>
                </a:lnTo>
                <a:lnTo>
                  <a:pt x="11696893" y="104346"/>
                </a:lnTo>
                <a:lnTo>
                  <a:pt x="11727823" y="138558"/>
                </a:lnTo>
                <a:lnTo>
                  <a:pt x="11754107" y="176445"/>
                </a:lnTo>
                <a:lnTo>
                  <a:pt x="11775310" y="217580"/>
                </a:lnTo>
                <a:lnTo>
                  <a:pt x="11790994" y="261540"/>
                </a:lnTo>
                <a:lnTo>
                  <a:pt x="11800725" y="307900"/>
                </a:lnTo>
                <a:lnTo>
                  <a:pt x="11804065" y="356235"/>
                </a:lnTo>
              </a:path>
            </a:pathLst>
          </a:custGeom>
          <a:ln w="57150">
            <a:solidFill>
              <a:srgbClr val="EF7E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21"/>
          <p:cNvSpPr txBox="1"/>
          <p:nvPr/>
        </p:nvSpPr>
        <p:spPr>
          <a:xfrm>
            <a:off x="802932" y="4021885"/>
            <a:ext cx="1047466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ru-RU" b="1" spc="-5" dirty="0" smtClean="0">
                <a:solidFill>
                  <a:srgbClr val="001F5F"/>
                </a:solidFill>
                <a:latin typeface="Calibri Light"/>
                <a:cs typeface="Calibri Light"/>
              </a:rPr>
              <a:t>ПЕРЕЧЕНЬ УСЛУГ В СФЕРЕ ПОДДЕРЖКИ ПРЕДПРИНИМАТЕЛЕЙ</a:t>
            </a:r>
            <a:endParaRPr b="1" dirty="0">
              <a:latin typeface="Calibri Light"/>
              <a:cs typeface="Calibri Light"/>
            </a:endParaRPr>
          </a:p>
        </p:txBody>
      </p:sp>
      <p:sp>
        <p:nvSpPr>
          <p:cNvPr id="67" name="object 4"/>
          <p:cNvSpPr/>
          <p:nvPr/>
        </p:nvSpPr>
        <p:spPr>
          <a:xfrm>
            <a:off x="4535832" y="969771"/>
            <a:ext cx="2090039" cy="193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9"/>
          <p:cNvSpPr txBox="1"/>
          <p:nvPr/>
        </p:nvSpPr>
        <p:spPr>
          <a:xfrm>
            <a:off x="4800600" y="1762148"/>
            <a:ext cx="1600199" cy="604653"/>
          </a:xfrm>
          <a:prstGeom prst="rect">
            <a:avLst/>
          </a:prstGeom>
          <a:noFill/>
        </p:spPr>
        <p:txBody>
          <a:bodyPr vert="horz" wrap="square" lIns="0" tIns="50165" rIns="0" bIns="0" rtlCol="0">
            <a:spAutoFit/>
          </a:bodyPr>
          <a:lstStyle/>
          <a:p>
            <a:pPr marL="212725" marR="201930" indent="109220">
              <a:lnSpc>
                <a:spcPct val="100000"/>
              </a:lnSpc>
              <a:spcBef>
                <a:spcPts val="395"/>
              </a:spcBef>
            </a:pPr>
            <a:r>
              <a:rPr sz="1800" b="1" spc="-10" dirty="0">
                <a:solidFill>
                  <a:srgbClr val="FFFFFF"/>
                </a:solidFill>
                <a:latin typeface="Calibri Light"/>
                <a:cs typeface="Calibri Light"/>
              </a:rPr>
              <a:t>Органы  </a:t>
            </a:r>
            <a:r>
              <a:rPr sz="1800" b="1" dirty="0">
                <a:solidFill>
                  <a:srgbClr val="FFFFFF"/>
                </a:solidFill>
                <a:latin typeface="Calibri Light"/>
                <a:cs typeface="Calibri Light"/>
              </a:rPr>
              <a:t>за</a:t>
            </a:r>
            <a:r>
              <a:rPr sz="1800" b="1" spc="-15" dirty="0">
                <a:solidFill>
                  <a:srgbClr val="FFFFFF"/>
                </a:solidFill>
                <a:latin typeface="Calibri Light"/>
                <a:cs typeface="Calibri Light"/>
              </a:rPr>
              <a:t>ня</a:t>
            </a:r>
            <a:r>
              <a:rPr sz="1800" b="1" spc="-20" dirty="0">
                <a:solidFill>
                  <a:srgbClr val="FFFFFF"/>
                </a:solidFill>
                <a:latin typeface="Calibri Light"/>
                <a:cs typeface="Calibri Light"/>
              </a:rPr>
              <a:t>то</a:t>
            </a:r>
            <a:r>
              <a:rPr sz="1800" b="1" spc="-15" dirty="0">
                <a:solidFill>
                  <a:srgbClr val="FFFFFF"/>
                </a:solidFill>
                <a:latin typeface="Calibri Light"/>
                <a:cs typeface="Calibri Light"/>
              </a:rPr>
              <a:t>с</a:t>
            </a:r>
            <a:r>
              <a:rPr sz="1800" b="1" spc="-20" dirty="0">
                <a:solidFill>
                  <a:srgbClr val="FFFFFF"/>
                </a:solidFill>
                <a:latin typeface="Calibri Light"/>
                <a:cs typeface="Calibri Light"/>
              </a:rPr>
              <a:t>т</a:t>
            </a:r>
            <a:r>
              <a:rPr sz="1800" b="1" spc="-5" dirty="0">
                <a:solidFill>
                  <a:srgbClr val="FFFFFF"/>
                </a:solidFill>
                <a:latin typeface="Calibri Light"/>
                <a:cs typeface="Calibri Light"/>
              </a:rPr>
              <a:t>и</a:t>
            </a:r>
            <a:endParaRPr sz="1800" b="1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754589" y="665264"/>
            <a:ext cx="4886617" cy="5143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51530" y="3711320"/>
            <a:ext cx="514984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i="1" spc="-5" dirty="0">
                <a:solidFill>
                  <a:srgbClr val="B45F07"/>
                </a:solidFill>
                <a:latin typeface="Calibri"/>
                <a:cs typeface="Calibri"/>
              </a:rPr>
              <a:t>УСЛУГИ  Б</a:t>
            </a:r>
            <a:r>
              <a:rPr sz="1000" i="1" spc="-10" dirty="0">
                <a:solidFill>
                  <a:srgbClr val="B45F07"/>
                </a:solidFill>
                <a:latin typeface="Calibri"/>
                <a:cs typeface="Calibri"/>
              </a:rPr>
              <a:t>ИЗ</a:t>
            </a:r>
            <a:r>
              <a:rPr sz="1000" i="1" spc="-5" dirty="0">
                <a:solidFill>
                  <a:srgbClr val="B45F07"/>
                </a:solidFill>
                <a:latin typeface="Calibri"/>
                <a:cs typeface="Calibri"/>
              </a:rPr>
              <a:t>Н</a:t>
            </a:r>
            <a:r>
              <a:rPr sz="1000" i="1" dirty="0">
                <a:solidFill>
                  <a:srgbClr val="B45F07"/>
                </a:solidFill>
                <a:latin typeface="Calibri"/>
                <a:cs typeface="Calibri"/>
              </a:rPr>
              <a:t>Е</a:t>
            </a:r>
            <a:r>
              <a:rPr sz="1000" i="1" spc="-10" dirty="0">
                <a:solidFill>
                  <a:srgbClr val="B45F07"/>
                </a:solidFill>
                <a:latin typeface="Calibri"/>
                <a:cs typeface="Calibri"/>
              </a:rPr>
              <a:t>С</a:t>
            </a:r>
            <a:r>
              <a:rPr sz="1000" i="1" spc="-5" dirty="0">
                <a:solidFill>
                  <a:srgbClr val="B45F07"/>
                </a:solidFill>
                <a:latin typeface="Calibri"/>
                <a:cs typeface="Calibri"/>
              </a:rPr>
              <a:t>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8257" y="2451861"/>
            <a:ext cx="784225" cy="986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" marR="246379">
              <a:lnSpc>
                <a:spcPct val="100000"/>
              </a:lnSpc>
            </a:pPr>
            <a:r>
              <a:rPr sz="1000" i="1" spc="-5" dirty="0">
                <a:solidFill>
                  <a:srgbClr val="B45F07"/>
                </a:solidFill>
                <a:latin typeface="Calibri"/>
                <a:cs typeface="Calibri"/>
              </a:rPr>
              <a:t>УСЛУГИ  </a:t>
            </a:r>
            <a:r>
              <a:rPr sz="1000" i="1" spc="-10" dirty="0">
                <a:solidFill>
                  <a:srgbClr val="B45F07"/>
                </a:solidFill>
                <a:latin typeface="Calibri"/>
                <a:cs typeface="Calibri"/>
              </a:rPr>
              <a:t>О</a:t>
            </a:r>
            <a:r>
              <a:rPr sz="1000" i="1" spc="-5" dirty="0">
                <a:solidFill>
                  <a:srgbClr val="B45F07"/>
                </a:solidFill>
                <a:latin typeface="Calibri"/>
                <a:cs typeface="Calibri"/>
              </a:rPr>
              <a:t>РГАНОВ  ВЛАСТИ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09"/>
              </a:spcBef>
            </a:pPr>
            <a:r>
              <a:rPr sz="1000" i="1" spc="-5" dirty="0">
                <a:solidFill>
                  <a:srgbClr val="B45F07"/>
                </a:solidFill>
                <a:latin typeface="Calibri"/>
                <a:cs typeface="Calibri"/>
              </a:rPr>
              <a:t>Контрольно-  надзорные  ме</a:t>
            </a:r>
            <a:r>
              <a:rPr sz="1000" i="1" dirty="0">
                <a:solidFill>
                  <a:srgbClr val="B45F07"/>
                </a:solidFill>
                <a:latin typeface="Calibri"/>
                <a:cs typeface="Calibri"/>
              </a:rPr>
              <a:t>р</a:t>
            </a:r>
            <a:r>
              <a:rPr sz="1000" i="1" spc="-5" dirty="0">
                <a:solidFill>
                  <a:srgbClr val="B45F07"/>
                </a:solidFill>
                <a:latin typeface="Calibri"/>
                <a:cs typeface="Calibri"/>
              </a:rPr>
              <a:t>опри</a:t>
            </a:r>
            <a:r>
              <a:rPr sz="1000" i="1" spc="-10" dirty="0">
                <a:solidFill>
                  <a:srgbClr val="B45F07"/>
                </a:solidFill>
                <a:latin typeface="Calibri"/>
                <a:cs typeface="Calibri"/>
              </a:rPr>
              <a:t>я</a:t>
            </a:r>
            <a:r>
              <a:rPr sz="1000" i="1" spc="-5" dirty="0">
                <a:solidFill>
                  <a:srgbClr val="B45F07"/>
                </a:solidFill>
                <a:latin typeface="Calibri"/>
                <a:cs typeface="Calibri"/>
              </a:rPr>
              <a:t>тия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0294" y="4294758"/>
            <a:ext cx="438784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i="1" spc="-5" dirty="0">
                <a:solidFill>
                  <a:srgbClr val="B45F07"/>
                </a:solidFill>
                <a:latin typeface="Calibri"/>
                <a:cs typeface="Calibri"/>
              </a:rPr>
              <a:t>У</a:t>
            </a:r>
            <a:r>
              <a:rPr sz="1000" i="1" spc="-10" dirty="0">
                <a:solidFill>
                  <a:srgbClr val="B45F07"/>
                </a:solidFill>
                <a:latin typeface="Calibri"/>
                <a:cs typeface="Calibri"/>
              </a:rPr>
              <a:t>С</a:t>
            </a:r>
            <a:r>
              <a:rPr sz="1000" i="1" spc="-5" dirty="0">
                <a:solidFill>
                  <a:srgbClr val="B45F07"/>
                </a:solidFill>
                <a:latin typeface="Calibri"/>
                <a:cs typeface="Calibri"/>
              </a:rPr>
              <a:t>ЛУГИ  НКО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14202" y="6636309"/>
            <a:ext cx="22999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800" dirty="0" smtClean="0">
                <a:latin typeface="Calibri"/>
                <a:cs typeface="Calibri"/>
              </a:rPr>
              <a:t>12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6963" y="490728"/>
            <a:ext cx="5104130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  <a:tabLst>
                <a:tab pos="1372235" algn="l"/>
              </a:tabLst>
            </a:pPr>
            <a:r>
              <a:rPr sz="2400" spc="-20" dirty="0">
                <a:solidFill>
                  <a:srgbClr val="C00000"/>
                </a:solidFill>
              </a:rPr>
              <a:t>СИСТЕМА	</a:t>
            </a:r>
            <a:r>
              <a:rPr sz="2400" spc="-30" dirty="0">
                <a:solidFill>
                  <a:srgbClr val="C00000"/>
                </a:solidFill>
              </a:rPr>
              <a:t>КОМПЛЕКСНОЙ</a:t>
            </a:r>
            <a:r>
              <a:rPr sz="2400" spc="-105" dirty="0">
                <a:solidFill>
                  <a:srgbClr val="C00000"/>
                </a:solidFill>
              </a:rPr>
              <a:t> </a:t>
            </a:r>
            <a:r>
              <a:rPr sz="2400" spc="-25" dirty="0">
                <a:solidFill>
                  <a:srgbClr val="C00000"/>
                </a:solidFill>
              </a:rPr>
              <a:t>ПОДДЕРЖКИ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346963" y="852678"/>
            <a:ext cx="5367020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0"/>
              </a:lnSpc>
            </a:pPr>
            <a:r>
              <a:rPr sz="1200" b="0" spc="-5" dirty="0">
                <a:solidFill>
                  <a:srgbClr val="0D2C3D"/>
                </a:solidFill>
                <a:latin typeface="Calibri Light"/>
                <a:cs typeface="Calibri Light"/>
              </a:rPr>
              <a:t>ФОРМИРОВАНИЕ УДОБНОГО </a:t>
            </a:r>
            <a:r>
              <a:rPr sz="1200" b="0" dirty="0">
                <a:solidFill>
                  <a:srgbClr val="0D2C3D"/>
                </a:solidFill>
                <a:latin typeface="Calibri Light"/>
                <a:cs typeface="Calibri Light"/>
              </a:rPr>
              <a:t>ИНТЕРФЕЙСА </a:t>
            </a:r>
            <a:r>
              <a:rPr sz="1200" b="0" spc="-5" dirty="0">
                <a:solidFill>
                  <a:srgbClr val="0D2C3D"/>
                </a:solidFill>
                <a:latin typeface="Calibri Light"/>
                <a:cs typeface="Calibri Light"/>
              </a:rPr>
              <a:t>ВЗАИМОДЕЙСТВИЯ</a:t>
            </a:r>
            <a:r>
              <a:rPr sz="1200" b="0" spc="-10" dirty="0">
                <a:solidFill>
                  <a:srgbClr val="0D2C3D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0D2C3D"/>
                </a:solidFill>
                <a:latin typeface="Calibri Light"/>
                <a:cs typeface="Calibri Light"/>
              </a:rPr>
              <a:t>И</a:t>
            </a:r>
            <a:endParaRPr sz="1200">
              <a:latin typeface="Calibri Light"/>
              <a:cs typeface="Calibri Light"/>
            </a:endParaRPr>
          </a:p>
          <a:p>
            <a:pPr marL="12700">
              <a:lnSpc>
                <a:spcPts val="1370"/>
              </a:lnSpc>
            </a:pPr>
            <a:r>
              <a:rPr sz="1200" b="0" spc="-5" dirty="0">
                <a:solidFill>
                  <a:srgbClr val="0D2C3D"/>
                </a:solidFill>
                <a:latin typeface="Calibri Light"/>
                <a:cs typeface="Calibri Light"/>
              </a:rPr>
              <a:t>ОБЪЕДИНЕНИЕ </a:t>
            </a:r>
            <a:r>
              <a:rPr sz="1200" b="0" dirty="0">
                <a:solidFill>
                  <a:srgbClr val="0D2C3D"/>
                </a:solidFill>
                <a:latin typeface="Calibri Light"/>
                <a:cs typeface="Calibri Light"/>
              </a:rPr>
              <a:t>РЕСУРСОВ, </a:t>
            </a:r>
            <a:r>
              <a:rPr sz="1200" b="0" spc="-5" dirty="0">
                <a:solidFill>
                  <a:srgbClr val="0D2C3D"/>
                </a:solidFill>
                <a:latin typeface="Calibri Light"/>
                <a:cs typeface="Calibri Light"/>
              </a:rPr>
              <a:t>НЕОБХОДИМЫХ </a:t>
            </a:r>
            <a:r>
              <a:rPr sz="1200" b="0" dirty="0">
                <a:solidFill>
                  <a:srgbClr val="0D2C3D"/>
                </a:solidFill>
                <a:latin typeface="Calibri Light"/>
                <a:cs typeface="Calibri Light"/>
              </a:rPr>
              <a:t>ДЛЯ </a:t>
            </a:r>
            <a:r>
              <a:rPr sz="1200" b="0" spc="-5" dirty="0">
                <a:solidFill>
                  <a:srgbClr val="0D2C3D"/>
                </a:solidFill>
                <a:latin typeface="Calibri Light"/>
                <a:cs typeface="Calibri Light"/>
              </a:rPr>
              <a:t>СОЗДАНИЯ НОВЫХ РАБОЧИХ</a:t>
            </a:r>
            <a:r>
              <a:rPr sz="1200" b="0" spc="5" dirty="0">
                <a:solidFill>
                  <a:srgbClr val="0D2C3D"/>
                </a:solidFill>
                <a:latin typeface="Calibri Light"/>
                <a:cs typeface="Calibri Light"/>
              </a:rPr>
              <a:t> МЕСТ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77439" y="1306322"/>
            <a:ext cx="351790" cy="5003165"/>
          </a:xfrm>
          <a:custGeom>
            <a:avLst/>
            <a:gdLst/>
            <a:ahLst/>
            <a:cxnLst/>
            <a:rect l="l" t="t" r="r" b="b"/>
            <a:pathLst>
              <a:path w="351789" h="5003165">
                <a:moveTo>
                  <a:pt x="0" y="0"/>
                </a:moveTo>
                <a:lnTo>
                  <a:pt x="63122" y="2253"/>
                </a:lnTo>
                <a:lnTo>
                  <a:pt x="122541" y="8750"/>
                </a:lnTo>
                <a:lnTo>
                  <a:pt x="177263" y="19097"/>
                </a:lnTo>
                <a:lnTo>
                  <a:pt x="226294" y="32899"/>
                </a:lnTo>
                <a:lnTo>
                  <a:pt x="268638" y="49763"/>
                </a:lnTo>
                <a:lnTo>
                  <a:pt x="303304" y="69294"/>
                </a:lnTo>
                <a:lnTo>
                  <a:pt x="345619" y="114784"/>
                </a:lnTo>
                <a:lnTo>
                  <a:pt x="351282" y="139953"/>
                </a:lnTo>
                <a:lnTo>
                  <a:pt x="351282" y="4863020"/>
                </a:lnTo>
                <a:lnTo>
                  <a:pt x="345619" y="4888189"/>
                </a:lnTo>
                <a:lnTo>
                  <a:pt x="329295" y="4911877"/>
                </a:lnTo>
                <a:lnTo>
                  <a:pt x="268638" y="4953232"/>
                </a:lnTo>
                <a:lnTo>
                  <a:pt x="226294" y="4970107"/>
                </a:lnTo>
                <a:lnTo>
                  <a:pt x="177263" y="4983921"/>
                </a:lnTo>
                <a:lnTo>
                  <a:pt x="122541" y="4994278"/>
                </a:lnTo>
                <a:lnTo>
                  <a:pt x="63122" y="5000782"/>
                </a:lnTo>
                <a:lnTo>
                  <a:pt x="0" y="5003038"/>
                </a:lnTo>
              </a:path>
            </a:pathLst>
          </a:custGeom>
          <a:ln w="6350">
            <a:solidFill>
              <a:srgbClr val="EF7E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60675" y="4613402"/>
            <a:ext cx="706120" cy="103505"/>
          </a:xfrm>
          <a:custGeom>
            <a:avLst/>
            <a:gdLst/>
            <a:ahLst/>
            <a:cxnLst/>
            <a:rect l="l" t="t" r="r" b="b"/>
            <a:pathLst>
              <a:path w="706120" h="103504">
                <a:moveTo>
                  <a:pt x="694969" y="43942"/>
                </a:moveTo>
                <a:lnTo>
                  <a:pt x="693165" y="43942"/>
                </a:lnTo>
                <a:lnTo>
                  <a:pt x="693420" y="56642"/>
                </a:lnTo>
                <a:lnTo>
                  <a:pt x="669873" y="57077"/>
                </a:lnTo>
                <a:lnTo>
                  <a:pt x="614679" y="90678"/>
                </a:lnTo>
                <a:lnTo>
                  <a:pt x="611632" y="92456"/>
                </a:lnTo>
                <a:lnTo>
                  <a:pt x="610742" y="96393"/>
                </a:lnTo>
                <a:lnTo>
                  <a:pt x="612521" y="99441"/>
                </a:lnTo>
                <a:lnTo>
                  <a:pt x="614299" y="102362"/>
                </a:lnTo>
                <a:lnTo>
                  <a:pt x="618236" y="103378"/>
                </a:lnTo>
                <a:lnTo>
                  <a:pt x="621284" y="101600"/>
                </a:lnTo>
                <a:lnTo>
                  <a:pt x="705865" y="50037"/>
                </a:lnTo>
                <a:lnTo>
                  <a:pt x="694969" y="43942"/>
                </a:lnTo>
                <a:close/>
              </a:path>
              <a:path w="706120" h="103504">
                <a:moveTo>
                  <a:pt x="669810" y="44374"/>
                </a:moveTo>
                <a:lnTo>
                  <a:pt x="0" y="56768"/>
                </a:lnTo>
                <a:lnTo>
                  <a:pt x="254" y="69468"/>
                </a:lnTo>
                <a:lnTo>
                  <a:pt x="669873" y="57077"/>
                </a:lnTo>
                <a:lnTo>
                  <a:pt x="680742" y="50461"/>
                </a:lnTo>
                <a:lnTo>
                  <a:pt x="669810" y="44374"/>
                </a:lnTo>
                <a:close/>
              </a:path>
              <a:path w="706120" h="103504">
                <a:moveTo>
                  <a:pt x="680742" y="50461"/>
                </a:moveTo>
                <a:lnTo>
                  <a:pt x="669873" y="57077"/>
                </a:lnTo>
                <a:lnTo>
                  <a:pt x="693420" y="56642"/>
                </a:lnTo>
                <a:lnTo>
                  <a:pt x="693402" y="55753"/>
                </a:lnTo>
                <a:lnTo>
                  <a:pt x="690245" y="55753"/>
                </a:lnTo>
                <a:lnTo>
                  <a:pt x="680742" y="50461"/>
                </a:lnTo>
                <a:close/>
              </a:path>
              <a:path w="706120" h="103504">
                <a:moveTo>
                  <a:pt x="689990" y="44831"/>
                </a:moveTo>
                <a:lnTo>
                  <a:pt x="680742" y="50461"/>
                </a:lnTo>
                <a:lnTo>
                  <a:pt x="690245" y="55753"/>
                </a:lnTo>
                <a:lnTo>
                  <a:pt x="689990" y="44831"/>
                </a:lnTo>
                <a:close/>
              </a:path>
              <a:path w="706120" h="103504">
                <a:moveTo>
                  <a:pt x="693183" y="44831"/>
                </a:moveTo>
                <a:lnTo>
                  <a:pt x="689990" y="44831"/>
                </a:lnTo>
                <a:lnTo>
                  <a:pt x="690245" y="55753"/>
                </a:lnTo>
                <a:lnTo>
                  <a:pt x="693402" y="55753"/>
                </a:lnTo>
                <a:lnTo>
                  <a:pt x="693183" y="44831"/>
                </a:lnTo>
                <a:close/>
              </a:path>
              <a:path w="706120" h="103504">
                <a:moveTo>
                  <a:pt x="693165" y="43942"/>
                </a:moveTo>
                <a:lnTo>
                  <a:pt x="669810" y="44374"/>
                </a:lnTo>
                <a:lnTo>
                  <a:pt x="680742" y="50461"/>
                </a:lnTo>
                <a:lnTo>
                  <a:pt x="689990" y="44831"/>
                </a:lnTo>
                <a:lnTo>
                  <a:pt x="693183" y="44831"/>
                </a:lnTo>
                <a:lnTo>
                  <a:pt x="693165" y="43942"/>
                </a:lnTo>
                <a:close/>
              </a:path>
              <a:path w="706120" h="103504">
                <a:moveTo>
                  <a:pt x="616330" y="0"/>
                </a:moveTo>
                <a:lnTo>
                  <a:pt x="612394" y="1016"/>
                </a:lnTo>
                <a:lnTo>
                  <a:pt x="610742" y="4191"/>
                </a:lnTo>
                <a:lnTo>
                  <a:pt x="609091" y="7239"/>
                </a:lnTo>
                <a:lnTo>
                  <a:pt x="610108" y="11049"/>
                </a:lnTo>
                <a:lnTo>
                  <a:pt x="613155" y="12827"/>
                </a:lnTo>
                <a:lnTo>
                  <a:pt x="669810" y="44374"/>
                </a:lnTo>
                <a:lnTo>
                  <a:pt x="693165" y="43942"/>
                </a:lnTo>
                <a:lnTo>
                  <a:pt x="694969" y="43942"/>
                </a:lnTo>
                <a:lnTo>
                  <a:pt x="619378" y="1650"/>
                </a:lnTo>
                <a:lnTo>
                  <a:pt x="616330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74136" y="4032377"/>
            <a:ext cx="695325" cy="103505"/>
          </a:xfrm>
          <a:custGeom>
            <a:avLst/>
            <a:gdLst/>
            <a:ahLst/>
            <a:cxnLst/>
            <a:rect l="l" t="t" r="r" b="b"/>
            <a:pathLst>
              <a:path w="695325" h="103504">
                <a:moveTo>
                  <a:pt x="658963" y="58197"/>
                </a:moveTo>
                <a:lnTo>
                  <a:pt x="602868" y="90678"/>
                </a:lnTo>
                <a:lnTo>
                  <a:pt x="599821" y="92329"/>
                </a:lnTo>
                <a:lnTo>
                  <a:pt x="598677" y="96266"/>
                </a:lnTo>
                <a:lnTo>
                  <a:pt x="602234" y="102362"/>
                </a:lnTo>
                <a:lnTo>
                  <a:pt x="606171" y="103378"/>
                </a:lnTo>
                <a:lnTo>
                  <a:pt x="684173" y="58293"/>
                </a:lnTo>
                <a:lnTo>
                  <a:pt x="658963" y="58197"/>
                </a:lnTo>
                <a:close/>
              </a:path>
              <a:path w="695325" h="103504">
                <a:moveTo>
                  <a:pt x="669739" y="51957"/>
                </a:moveTo>
                <a:lnTo>
                  <a:pt x="658963" y="58197"/>
                </a:lnTo>
                <a:lnTo>
                  <a:pt x="682371" y="58293"/>
                </a:lnTo>
                <a:lnTo>
                  <a:pt x="682371" y="57531"/>
                </a:lnTo>
                <a:lnTo>
                  <a:pt x="679196" y="57531"/>
                </a:lnTo>
                <a:lnTo>
                  <a:pt x="669739" y="51957"/>
                </a:lnTo>
                <a:close/>
              </a:path>
              <a:path w="695325" h="103504">
                <a:moveTo>
                  <a:pt x="606551" y="0"/>
                </a:moveTo>
                <a:lnTo>
                  <a:pt x="602614" y="1016"/>
                </a:lnTo>
                <a:lnTo>
                  <a:pt x="600837" y="4064"/>
                </a:lnTo>
                <a:lnTo>
                  <a:pt x="599059" y="6985"/>
                </a:lnTo>
                <a:lnTo>
                  <a:pt x="600075" y="10922"/>
                </a:lnTo>
                <a:lnTo>
                  <a:pt x="658774" y="45496"/>
                </a:lnTo>
                <a:lnTo>
                  <a:pt x="682371" y="45593"/>
                </a:lnTo>
                <a:lnTo>
                  <a:pt x="682371" y="58293"/>
                </a:lnTo>
                <a:lnTo>
                  <a:pt x="684173" y="58293"/>
                </a:lnTo>
                <a:lnTo>
                  <a:pt x="694943" y="52070"/>
                </a:lnTo>
                <a:lnTo>
                  <a:pt x="606551" y="0"/>
                </a:lnTo>
                <a:close/>
              </a:path>
              <a:path w="695325" h="103504">
                <a:moveTo>
                  <a:pt x="126" y="42799"/>
                </a:moveTo>
                <a:lnTo>
                  <a:pt x="0" y="55499"/>
                </a:lnTo>
                <a:lnTo>
                  <a:pt x="658963" y="58197"/>
                </a:lnTo>
                <a:lnTo>
                  <a:pt x="669739" y="51957"/>
                </a:lnTo>
                <a:lnTo>
                  <a:pt x="658774" y="45496"/>
                </a:lnTo>
                <a:lnTo>
                  <a:pt x="126" y="42799"/>
                </a:lnTo>
                <a:close/>
              </a:path>
              <a:path w="695325" h="103504">
                <a:moveTo>
                  <a:pt x="679196" y="46481"/>
                </a:moveTo>
                <a:lnTo>
                  <a:pt x="669739" y="51957"/>
                </a:lnTo>
                <a:lnTo>
                  <a:pt x="679196" y="57531"/>
                </a:lnTo>
                <a:lnTo>
                  <a:pt x="679196" y="46481"/>
                </a:lnTo>
                <a:close/>
              </a:path>
              <a:path w="695325" h="103504">
                <a:moveTo>
                  <a:pt x="682371" y="46481"/>
                </a:moveTo>
                <a:lnTo>
                  <a:pt x="679196" y="46481"/>
                </a:lnTo>
                <a:lnTo>
                  <a:pt x="679196" y="57531"/>
                </a:lnTo>
                <a:lnTo>
                  <a:pt x="682371" y="57531"/>
                </a:lnTo>
                <a:lnTo>
                  <a:pt x="682371" y="46481"/>
                </a:lnTo>
                <a:close/>
              </a:path>
              <a:path w="695325" h="103504">
                <a:moveTo>
                  <a:pt x="658774" y="45496"/>
                </a:moveTo>
                <a:lnTo>
                  <a:pt x="669739" y="51957"/>
                </a:lnTo>
                <a:lnTo>
                  <a:pt x="679196" y="46481"/>
                </a:lnTo>
                <a:lnTo>
                  <a:pt x="682371" y="46481"/>
                </a:lnTo>
                <a:lnTo>
                  <a:pt x="682371" y="45593"/>
                </a:lnTo>
                <a:lnTo>
                  <a:pt x="658774" y="45496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26953" y="2347341"/>
            <a:ext cx="1025626" cy="2722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52420" y="3461892"/>
            <a:ext cx="695325" cy="103505"/>
          </a:xfrm>
          <a:custGeom>
            <a:avLst/>
            <a:gdLst/>
            <a:ahLst/>
            <a:cxnLst/>
            <a:rect l="l" t="t" r="r" b="b"/>
            <a:pathLst>
              <a:path w="695325" h="103504">
                <a:moveTo>
                  <a:pt x="658878" y="58319"/>
                </a:moveTo>
                <a:lnTo>
                  <a:pt x="599694" y="92456"/>
                </a:lnTo>
                <a:lnTo>
                  <a:pt x="598678" y="96393"/>
                </a:lnTo>
                <a:lnTo>
                  <a:pt x="600456" y="99441"/>
                </a:lnTo>
                <a:lnTo>
                  <a:pt x="602233" y="102362"/>
                </a:lnTo>
                <a:lnTo>
                  <a:pt x="606044" y="103505"/>
                </a:lnTo>
                <a:lnTo>
                  <a:pt x="683968" y="58420"/>
                </a:lnTo>
                <a:lnTo>
                  <a:pt x="658878" y="58319"/>
                </a:lnTo>
                <a:close/>
              </a:path>
              <a:path w="695325" h="103504">
                <a:moveTo>
                  <a:pt x="669757" y="52049"/>
                </a:moveTo>
                <a:lnTo>
                  <a:pt x="658878" y="58319"/>
                </a:lnTo>
                <a:lnTo>
                  <a:pt x="682244" y="58420"/>
                </a:lnTo>
                <a:lnTo>
                  <a:pt x="682252" y="57531"/>
                </a:lnTo>
                <a:lnTo>
                  <a:pt x="679069" y="57531"/>
                </a:lnTo>
                <a:lnTo>
                  <a:pt x="669757" y="52049"/>
                </a:lnTo>
                <a:close/>
              </a:path>
              <a:path w="695325" h="103504">
                <a:moveTo>
                  <a:pt x="606552" y="0"/>
                </a:moveTo>
                <a:lnTo>
                  <a:pt x="602615" y="1016"/>
                </a:lnTo>
                <a:lnTo>
                  <a:pt x="599058" y="7112"/>
                </a:lnTo>
                <a:lnTo>
                  <a:pt x="600075" y="11049"/>
                </a:lnTo>
                <a:lnTo>
                  <a:pt x="658832" y="45619"/>
                </a:lnTo>
                <a:lnTo>
                  <a:pt x="682370" y="45720"/>
                </a:lnTo>
                <a:lnTo>
                  <a:pt x="682244" y="58420"/>
                </a:lnTo>
                <a:lnTo>
                  <a:pt x="683968" y="58420"/>
                </a:lnTo>
                <a:lnTo>
                  <a:pt x="694944" y="52070"/>
                </a:lnTo>
                <a:lnTo>
                  <a:pt x="609472" y="1778"/>
                </a:lnTo>
                <a:lnTo>
                  <a:pt x="606552" y="0"/>
                </a:lnTo>
                <a:close/>
              </a:path>
              <a:path w="695325" h="103504">
                <a:moveTo>
                  <a:pt x="0" y="42799"/>
                </a:moveTo>
                <a:lnTo>
                  <a:pt x="0" y="55499"/>
                </a:lnTo>
                <a:lnTo>
                  <a:pt x="658878" y="58319"/>
                </a:lnTo>
                <a:lnTo>
                  <a:pt x="669757" y="52049"/>
                </a:lnTo>
                <a:lnTo>
                  <a:pt x="658832" y="45619"/>
                </a:lnTo>
                <a:lnTo>
                  <a:pt x="0" y="42799"/>
                </a:lnTo>
                <a:close/>
              </a:path>
              <a:path w="695325" h="103504">
                <a:moveTo>
                  <a:pt x="679195" y="46609"/>
                </a:moveTo>
                <a:lnTo>
                  <a:pt x="669757" y="52049"/>
                </a:lnTo>
                <a:lnTo>
                  <a:pt x="679069" y="57531"/>
                </a:lnTo>
                <a:lnTo>
                  <a:pt x="679195" y="46609"/>
                </a:lnTo>
                <a:close/>
              </a:path>
              <a:path w="695325" h="103504">
                <a:moveTo>
                  <a:pt x="682362" y="46609"/>
                </a:moveTo>
                <a:lnTo>
                  <a:pt x="679195" y="46609"/>
                </a:lnTo>
                <a:lnTo>
                  <a:pt x="679069" y="57531"/>
                </a:lnTo>
                <a:lnTo>
                  <a:pt x="682252" y="57531"/>
                </a:lnTo>
                <a:lnTo>
                  <a:pt x="682362" y="46609"/>
                </a:lnTo>
                <a:close/>
              </a:path>
              <a:path w="695325" h="103504">
                <a:moveTo>
                  <a:pt x="658832" y="45619"/>
                </a:moveTo>
                <a:lnTo>
                  <a:pt x="669757" y="52049"/>
                </a:lnTo>
                <a:lnTo>
                  <a:pt x="679195" y="46609"/>
                </a:lnTo>
                <a:lnTo>
                  <a:pt x="682362" y="46609"/>
                </a:lnTo>
                <a:lnTo>
                  <a:pt x="682370" y="45720"/>
                </a:lnTo>
                <a:lnTo>
                  <a:pt x="658832" y="45619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10596" y="600837"/>
            <a:ext cx="451484" cy="5487035"/>
          </a:xfrm>
          <a:custGeom>
            <a:avLst/>
            <a:gdLst/>
            <a:ahLst/>
            <a:cxnLst/>
            <a:rect l="l" t="t" r="r" b="b"/>
            <a:pathLst>
              <a:path w="451484" h="5487035">
                <a:moveTo>
                  <a:pt x="0" y="0"/>
                </a:moveTo>
                <a:lnTo>
                  <a:pt x="61253" y="2431"/>
                </a:lnTo>
                <a:lnTo>
                  <a:pt x="120006" y="9513"/>
                </a:lnTo>
                <a:lnTo>
                  <a:pt x="175718" y="20929"/>
                </a:lnTo>
                <a:lnTo>
                  <a:pt x="227852" y="36359"/>
                </a:lnTo>
                <a:lnTo>
                  <a:pt x="275868" y="55487"/>
                </a:lnTo>
                <a:lnTo>
                  <a:pt x="319230" y="77993"/>
                </a:lnTo>
                <a:lnTo>
                  <a:pt x="357398" y="103561"/>
                </a:lnTo>
                <a:lnTo>
                  <a:pt x="389833" y="131873"/>
                </a:lnTo>
                <a:lnTo>
                  <a:pt x="415998" y="162609"/>
                </a:lnTo>
                <a:lnTo>
                  <a:pt x="435354" y="195453"/>
                </a:lnTo>
                <a:lnTo>
                  <a:pt x="451484" y="266191"/>
                </a:lnTo>
                <a:lnTo>
                  <a:pt x="451484" y="5220322"/>
                </a:lnTo>
                <a:lnTo>
                  <a:pt x="447362" y="5256434"/>
                </a:lnTo>
                <a:lnTo>
                  <a:pt x="435354" y="5291069"/>
                </a:lnTo>
                <a:lnTo>
                  <a:pt x="415998" y="5323910"/>
                </a:lnTo>
                <a:lnTo>
                  <a:pt x="389833" y="5354641"/>
                </a:lnTo>
                <a:lnTo>
                  <a:pt x="357398" y="5382944"/>
                </a:lnTo>
                <a:lnTo>
                  <a:pt x="319230" y="5408502"/>
                </a:lnTo>
                <a:lnTo>
                  <a:pt x="275868" y="5430999"/>
                </a:lnTo>
                <a:lnTo>
                  <a:pt x="227852" y="5450116"/>
                </a:lnTo>
                <a:lnTo>
                  <a:pt x="175718" y="5465536"/>
                </a:lnTo>
                <a:lnTo>
                  <a:pt x="120006" y="5476944"/>
                </a:lnTo>
                <a:lnTo>
                  <a:pt x="61253" y="5484021"/>
                </a:lnTo>
                <a:lnTo>
                  <a:pt x="0" y="5486450"/>
                </a:lnTo>
              </a:path>
            </a:pathLst>
          </a:custGeom>
          <a:ln w="6350">
            <a:solidFill>
              <a:srgbClr val="EF7E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646156" y="3488816"/>
            <a:ext cx="274955" cy="104139"/>
          </a:xfrm>
          <a:custGeom>
            <a:avLst/>
            <a:gdLst/>
            <a:ahLst/>
            <a:cxnLst/>
            <a:rect l="l" t="t" r="r" b="b"/>
            <a:pathLst>
              <a:path w="274954" h="104139">
                <a:moveTo>
                  <a:pt x="238377" y="58923"/>
                </a:moveTo>
                <a:lnTo>
                  <a:pt x="179197" y="92963"/>
                </a:lnTo>
                <a:lnTo>
                  <a:pt x="178053" y="96900"/>
                </a:lnTo>
                <a:lnTo>
                  <a:pt x="181610" y="102997"/>
                </a:lnTo>
                <a:lnTo>
                  <a:pt x="185547" y="104012"/>
                </a:lnTo>
                <a:lnTo>
                  <a:pt x="188468" y="102235"/>
                </a:lnTo>
                <a:lnTo>
                  <a:pt x="263616" y="59055"/>
                </a:lnTo>
                <a:lnTo>
                  <a:pt x="238377" y="58923"/>
                </a:lnTo>
                <a:close/>
              </a:path>
              <a:path w="274954" h="104139">
                <a:moveTo>
                  <a:pt x="89026" y="0"/>
                </a:moveTo>
                <a:lnTo>
                  <a:pt x="0" y="51181"/>
                </a:lnTo>
                <a:lnTo>
                  <a:pt x="88392" y="103378"/>
                </a:lnTo>
                <a:lnTo>
                  <a:pt x="92201" y="102488"/>
                </a:lnTo>
                <a:lnTo>
                  <a:pt x="94107" y="99441"/>
                </a:lnTo>
                <a:lnTo>
                  <a:pt x="95885" y="96393"/>
                </a:lnTo>
                <a:lnTo>
                  <a:pt x="94869" y="92456"/>
                </a:lnTo>
                <a:lnTo>
                  <a:pt x="36106" y="57789"/>
                </a:lnTo>
                <a:lnTo>
                  <a:pt x="12573" y="57658"/>
                </a:lnTo>
                <a:lnTo>
                  <a:pt x="12700" y="44958"/>
                </a:lnTo>
                <a:lnTo>
                  <a:pt x="36297" y="44958"/>
                </a:lnTo>
                <a:lnTo>
                  <a:pt x="95250" y="11049"/>
                </a:lnTo>
                <a:lnTo>
                  <a:pt x="96393" y="7112"/>
                </a:lnTo>
                <a:lnTo>
                  <a:pt x="92837" y="1016"/>
                </a:lnTo>
                <a:lnTo>
                  <a:pt x="89026" y="0"/>
                </a:lnTo>
                <a:close/>
              </a:path>
              <a:path w="274954" h="104139">
                <a:moveTo>
                  <a:pt x="249259" y="52669"/>
                </a:moveTo>
                <a:lnTo>
                  <a:pt x="238377" y="58923"/>
                </a:lnTo>
                <a:lnTo>
                  <a:pt x="261747" y="59055"/>
                </a:lnTo>
                <a:lnTo>
                  <a:pt x="261755" y="58166"/>
                </a:lnTo>
                <a:lnTo>
                  <a:pt x="258572" y="58166"/>
                </a:lnTo>
                <a:lnTo>
                  <a:pt x="249259" y="52669"/>
                </a:lnTo>
                <a:close/>
              </a:path>
              <a:path w="274954" h="104139">
                <a:moveTo>
                  <a:pt x="186054" y="635"/>
                </a:moveTo>
                <a:lnTo>
                  <a:pt x="182245" y="1650"/>
                </a:lnTo>
                <a:lnTo>
                  <a:pt x="180467" y="4572"/>
                </a:lnTo>
                <a:lnTo>
                  <a:pt x="178562" y="7620"/>
                </a:lnTo>
                <a:lnTo>
                  <a:pt x="179577" y="11557"/>
                </a:lnTo>
                <a:lnTo>
                  <a:pt x="238340" y="46223"/>
                </a:lnTo>
                <a:lnTo>
                  <a:pt x="261874" y="46355"/>
                </a:lnTo>
                <a:lnTo>
                  <a:pt x="261747" y="59055"/>
                </a:lnTo>
                <a:lnTo>
                  <a:pt x="263616" y="59055"/>
                </a:lnTo>
                <a:lnTo>
                  <a:pt x="274447" y="52832"/>
                </a:lnTo>
                <a:lnTo>
                  <a:pt x="186054" y="635"/>
                </a:lnTo>
                <a:close/>
              </a:path>
              <a:path w="274954" h="104139">
                <a:moveTo>
                  <a:pt x="36069" y="45089"/>
                </a:moveTo>
                <a:lnTo>
                  <a:pt x="25187" y="51343"/>
                </a:lnTo>
                <a:lnTo>
                  <a:pt x="36106" y="57789"/>
                </a:lnTo>
                <a:lnTo>
                  <a:pt x="238377" y="58923"/>
                </a:lnTo>
                <a:lnTo>
                  <a:pt x="249259" y="52669"/>
                </a:lnTo>
                <a:lnTo>
                  <a:pt x="238340" y="46223"/>
                </a:lnTo>
                <a:lnTo>
                  <a:pt x="36069" y="45089"/>
                </a:lnTo>
                <a:close/>
              </a:path>
              <a:path w="274954" h="104139">
                <a:moveTo>
                  <a:pt x="258699" y="47244"/>
                </a:moveTo>
                <a:lnTo>
                  <a:pt x="249259" y="52669"/>
                </a:lnTo>
                <a:lnTo>
                  <a:pt x="258572" y="58166"/>
                </a:lnTo>
                <a:lnTo>
                  <a:pt x="258699" y="47244"/>
                </a:lnTo>
                <a:close/>
              </a:path>
              <a:path w="274954" h="104139">
                <a:moveTo>
                  <a:pt x="261865" y="47244"/>
                </a:moveTo>
                <a:lnTo>
                  <a:pt x="258699" y="47244"/>
                </a:lnTo>
                <a:lnTo>
                  <a:pt x="258572" y="58166"/>
                </a:lnTo>
                <a:lnTo>
                  <a:pt x="261755" y="58166"/>
                </a:lnTo>
                <a:lnTo>
                  <a:pt x="261865" y="47244"/>
                </a:lnTo>
                <a:close/>
              </a:path>
              <a:path w="274954" h="104139">
                <a:moveTo>
                  <a:pt x="12700" y="44958"/>
                </a:moveTo>
                <a:lnTo>
                  <a:pt x="12573" y="57658"/>
                </a:lnTo>
                <a:lnTo>
                  <a:pt x="36106" y="57789"/>
                </a:lnTo>
                <a:lnTo>
                  <a:pt x="34377" y="56769"/>
                </a:lnTo>
                <a:lnTo>
                  <a:pt x="15748" y="56769"/>
                </a:lnTo>
                <a:lnTo>
                  <a:pt x="15875" y="45847"/>
                </a:lnTo>
                <a:lnTo>
                  <a:pt x="34751" y="45847"/>
                </a:lnTo>
                <a:lnTo>
                  <a:pt x="36069" y="45089"/>
                </a:lnTo>
                <a:lnTo>
                  <a:pt x="12700" y="44958"/>
                </a:lnTo>
                <a:close/>
              </a:path>
              <a:path w="274954" h="104139">
                <a:moveTo>
                  <a:pt x="15875" y="45847"/>
                </a:moveTo>
                <a:lnTo>
                  <a:pt x="15748" y="56769"/>
                </a:lnTo>
                <a:lnTo>
                  <a:pt x="25187" y="51343"/>
                </a:lnTo>
                <a:lnTo>
                  <a:pt x="15875" y="45847"/>
                </a:lnTo>
                <a:close/>
              </a:path>
              <a:path w="274954" h="104139">
                <a:moveTo>
                  <a:pt x="25187" y="51343"/>
                </a:moveTo>
                <a:lnTo>
                  <a:pt x="15748" y="56769"/>
                </a:lnTo>
                <a:lnTo>
                  <a:pt x="34377" y="56769"/>
                </a:lnTo>
                <a:lnTo>
                  <a:pt x="25187" y="51343"/>
                </a:lnTo>
                <a:close/>
              </a:path>
              <a:path w="274954" h="104139">
                <a:moveTo>
                  <a:pt x="238340" y="46223"/>
                </a:moveTo>
                <a:lnTo>
                  <a:pt x="249259" y="52669"/>
                </a:lnTo>
                <a:lnTo>
                  <a:pt x="258699" y="47244"/>
                </a:lnTo>
                <a:lnTo>
                  <a:pt x="261865" y="47244"/>
                </a:lnTo>
                <a:lnTo>
                  <a:pt x="261874" y="46355"/>
                </a:lnTo>
                <a:lnTo>
                  <a:pt x="238340" y="46223"/>
                </a:lnTo>
                <a:close/>
              </a:path>
              <a:path w="274954" h="104139">
                <a:moveTo>
                  <a:pt x="34751" y="45847"/>
                </a:moveTo>
                <a:lnTo>
                  <a:pt x="15875" y="45847"/>
                </a:lnTo>
                <a:lnTo>
                  <a:pt x="25187" y="51343"/>
                </a:lnTo>
                <a:lnTo>
                  <a:pt x="34751" y="45847"/>
                </a:lnTo>
                <a:close/>
              </a:path>
              <a:path w="274954" h="104139">
                <a:moveTo>
                  <a:pt x="36297" y="44958"/>
                </a:moveTo>
                <a:lnTo>
                  <a:pt x="12700" y="44958"/>
                </a:lnTo>
                <a:lnTo>
                  <a:pt x="36069" y="45089"/>
                </a:lnTo>
                <a:lnTo>
                  <a:pt x="36297" y="44958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14317" y="2607106"/>
            <a:ext cx="3252597" cy="3550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92523" y="4302252"/>
            <a:ext cx="2465831" cy="19339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84802" y="4493590"/>
            <a:ext cx="2081402" cy="1550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62194" y="4683505"/>
            <a:ext cx="854075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z="1400" b="0" spc="-10" dirty="0">
                <a:solidFill>
                  <a:srgbClr val="313131"/>
                </a:solidFill>
                <a:latin typeface="Calibri Light"/>
                <a:cs typeface="Calibri Light"/>
              </a:rPr>
              <a:t>СИСТЕМА</a:t>
            </a:r>
            <a:endParaRPr sz="1400">
              <a:latin typeface="Calibri Light"/>
              <a:cs typeface="Calibri Light"/>
            </a:endParaRPr>
          </a:p>
          <a:p>
            <a:pPr marL="99060" marR="5080" indent="-86995">
              <a:lnSpc>
                <a:spcPct val="100000"/>
              </a:lnSpc>
            </a:pPr>
            <a:r>
              <a:rPr sz="1400" b="0" dirty="0">
                <a:solidFill>
                  <a:srgbClr val="313131"/>
                </a:solidFill>
                <a:latin typeface="Calibri Light"/>
                <a:cs typeface="Calibri Light"/>
              </a:rPr>
              <a:t>«ЗА</a:t>
            </a:r>
            <a:r>
              <a:rPr sz="1400" b="0" spc="-20" dirty="0">
                <a:solidFill>
                  <a:srgbClr val="313131"/>
                </a:solidFill>
                <a:latin typeface="Calibri Light"/>
                <a:cs typeface="Calibri Light"/>
              </a:rPr>
              <a:t>Й</a:t>
            </a:r>
            <a:r>
              <a:rPr sz="1400" b="0" spc="-25" dirty="0">
                <a:solidFill>
                  <a:srgbClr val="313131"/>
                </a:solidFill>
                <a:latin typeface="Calibri Light"/>
                <a:cs typeface="Calibri Light"/>
              </a:rPr>
              <a:t>М</a:t>
            </a:r>
            <a:r>
              <a:rPr sz="1400" b="0" spc="-20" dirty="0">
                <a:solidFill>
                  <a:srgbClr val="313131"/>
                </a:solidFill>
                <a:latin typeface="Calibri Light"/>
                <a:cs typeface="Calibri Light"/>
              </a:rPr>
              <a:t>ИС</a:t>
            </a:r>
            <a:r>
              <a:rPr sz="1400" b="0" dirty="0">
                <a:solidFill>
                  <a:srgbClr val="313131"/>
                </a:solidFill>
                <a:latin typeface="Calibri Light"/>
                <a:cs typeface="Calibri Light"/>
              </a:rPr>
              <a:t>Ь  </a:t>
            </a:r>
            <a:r>
              <a:rPr sz="1400" b="0" spc="-10" dirty="0">
                <a:solidFill>
                  <a:srgbClr val="313131"/>
                </a:solidFill>
                <a:latin typeface="Calibri Light"/>
                <a:cs typeface="Calibri Light"/>
              </a:rPr>
              <a:t>ДЕЛОМ»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09766" y="2948304"/>
            <a:ext cx="3594100" cy="989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marR="1816735" indent="-285115">
              <a:lnSpc>
                <a:spcPct val="100000"/>
              </a:lnSpc>
            </a:pPr>
            <a:r>
              <a:rPr sz="1800" b="0" spc="-15" dirty="0">
                <a:solidFill>
                  <a:srgbClr val="C00000"/>
                </a:solidFill>
                <a:latin typeface="Calibri Light"/>
                <a:cs typeface="Calibri Light"/>
              </a:rPr>
              <a:t>ЕДИНАЯ</a:t>
            </a:r>
            <a:r>
              <a:rPr sz="1800" b="0" spc="-12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rgbClr val="C00000"/>
                </a:solidFill>
                <a:latin typeface="Calibri Light"/>
                <a:cs typeface="Calibri Light"/>
              </a:rPr>
              <a:t>СИСТЕМА  НАВИГАЦИИ</a:t>
            </a:r>
            <a:endParaRPr sz="1800">
              <a:latin typeface="Calibri Light"/>
              <a:cs typeface="Calibri Light"/>
            </a:endParaRPr>
          </a:p>
          <a:p>
            <a:pPr marL="414020">
              <a:lnSpc>
                <a:spcPct val="100000"/>
              </a:lnSpc>
              <a:spcBef>
                <a:spcPts val="425"/>
              </a:spcBef>
            </a:pPr>
            <a:r>
              <a:rPr sz="1200" spc="-5" dirty="0">
                <a:solidFill>
                  <a:srgbClr val="313131"/>
                </a:solidFill>
                <a:latin typeface="Calibri"/>
                <a:cs typeface="Calibri"/>
              </a:rPr>
              <a:t>СИНХРОНИЗАЦИЯ КАНАЛОВ</a:t>
            </a:r>
            <a:r>
              <a:rPr sz="1200" spc="2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13131"/>
                </a:solidFill>
                <a:latin typeface="Calibri"/>
                <a:cs typeface="Calibri"/>
              </a:rPr>
              <a:t>ВЗАИМОДЕЙСТВИЯ:</a:t>
            </a:r>
            <a:endParaRPr sz="1200">
              <a:latin typeface="Calibri"/>
              <a:cs typeface="Calibri"/>
            </a:endParaRPr>
          </a:p>
          <a:p>
            <a:pPr marL="414020">
              <a:lnSpc>
                <a:spcPct val="100000"/>
              </a:lnSpc>
            </a:pPr>
            <a:r>
              <a:rPr sz="1200" spc="-5" dirty="0">
                <a:solidFill>
                  <a:srgbClr val="313131"/>
                </a:solidFill>
                <a:latin typeface="Calibri"/>
                <a:cs typeface="Calibri"/>
              </a:rPr>
              <a:t>личное общение </a:t>
            </a: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и</a:t>
            </a:r>
            <a:r>
              <a:rPr sz="1200" spc="-1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13131"/>
                </a:solidFill>
                <a:latin typeface="Calibri"/>
                <a:cs typeface="Calibri"/>
              </a:rPr>
              <a:t>интернет-коммуникации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62686" y="1399032"/>
            <a:ext cx="2046605" cy="477520"/>
          </a:xfrm>
          <a:custGeom>
            <a:avLst/>
            <a:gdLst/>
            <a:ahLst/>
            <a:cxnLst/>
            <a:rect l="l" t="t" r="r" b="b"/>
            <a:pathLst>
              <a:path w="2046605" h="477519">
                <a:moveTo>
                  <a:pt x="0" y="477520"/>
                </a:moveTo>
                <a:lnTo>
                  <a:pt x="2046604" y="477520"/>
                </a:lnTo>
                <a:lnTo>
                  <a:pt x="2046604" y="0"/>
                </a:lnTo>
                <a:lnTo>
                  <a:pt x="0" y="0"/>
                </a:lnTo>
                <a:lnTo>
                  <a:pt x="0" y="477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62686" y="1399032"/>
            <a:ext cx="2046605" cy="477520"/>
          </a:xfrm>
          <a:prstGeom prst="rect">
            <a:avLst/>
          </a:prstGeom>
          <a:ln w="12700">
            <a:solidFill>
              <a:srgbClr val="EF7E09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847090" marR="51435" indent="-789940">
              <a:lnSpc>
                <a:spcPts val="1100"/>
              </a:lnSpc>
              <a:spcBef>
                <a:spcPts val="680"/>
              </a:spcBef>
            </a:pPr>
            <a:r>
              <a:rPr sz="1000" b="0" spc="-5" dirty="0">
                <a:solidFill>
                  <a:srgbClr val="313131"/>
                </a:solidFill>
                <a:latin typeface="Calibri Light"/>
                <a:cs typeface="Calibri Light"/>
              </a:rPr>
              <a:t>Государственные и муниципальные  услуги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2686" y="1925954"/>
            <a:ext cx="2046605" cy="477520"/>
          </a:xfrm>
          <a:custGeom>
            <a:avLst/>
            <a:gdLst/>
            <a:ahLst/>
            <a:cxnLst/>
            <a:rect l="l" t="t" r="r" b="b"/>
            <a:pathLst>
              <a:path w="2046605" h="477519">
                <a:moveTo>
                  <a:pt x="0" y="477520"/>
                </a:moveTo>
                <a:lnTo>
                  <a:pt x="2046604" y="477520"/>
                </a:lnTo>
                <a:lnTo>
                  <a:pt x="2046604" y="0"/>
                </a:lnTo>
                <a:lnTo>
                  <a:pt x="0" y="0"/>
                </a:lnTo>
                <a:lnTo>
                  <a:pt x="0" y="477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62686" y="1925954"/>
            <a:ext cx="2046605" cy="477520"/>
          </a:xfrm>
          <a:prstGeom prst="rect">
            <a:avLst/>
          </a:prstGeom>
          <a:ln w="12700">
            <a:solidFill>
              <a:srgbClr val="EF7E09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231140" marR="67945" indent="-157480">
              <a:lnSpc>
                <a:spcPts val="1100"/>
              </a:lnSpc>
              <a:spcBef>
                <a:spcPts val="680"/>
              </a:spcBef>
            </a:pPr>
            <a:r>
              <a:rPr sz="1000" b="0" spc="-5" dirty="0">
                <a:solidFill>
                  <a:srgbClr val="313131"/>
                </a:solidFill>
                <a:latin typeface="Calibri Light"/>
                <a:cs typeface="Calibri Light"/>
              </a:rPr>
              <a:t>Регулирование деятельности (КНД,  отчетность,</a:t>
            </a:r>
            <a:r>
              <a:rPr sz="1000" b="0" spc="-35" dirty="0">
                <a:solidFill>
                  <a:srgbClr val="313131"/>
                </a:solidFill>
                <a:latin typeface="Calibri Light"/>
                <a:cs typeface="Calibri Light"/>
              </a:rPr>
              <a:t> </a:t>
            </a:r>
            <a:r>
              <a:rPr sz="1000" b="0" spc="-5" dirty="0">
                <a:solidFill>
                  <a:srgbClr val="313131"/>
                </a:solidFill>
                <a:latin typeface="Calibri Light"/>
                <a:cs typeface="Calibri Light"/>
              </a:rPr>
              <a:t>лицензирование)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2686" y="2453004"/>
            <a:ext cx="2046605" cy="477520"/>
          </a:xfrm>
          <a:custGeom>
            <a:avLst/>
            <a:gdLst/>
            <a:ahLst/>
            <a:cxnLst/>
            <a:rect l="l" t="t" r="r" b="b"/>
            <a:pathLst>
              <a:path w="2046605" h="477519">
                <a:moveTo>
                  <a:pt x="0" y="477520"/>
                </a:moveTo>
                <a:lnTo>
                  <a:pt x="2046604" y="477520"/>
                </a:lnTo>
                <a:lnTo>
                  <a:pt x="2046604" y="0"/>
                </a:lnTo>
                <a:lnTo>
                  <a:pt x="0" y="0"/>
                </a:lnTo>
                <a:lnTo>
                  <a:pt x="0" y="477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62686" y="2453004"/>
            <a:ext cx="2046605" cy="477520"/>
          </a:xfrm>
          <a:prstGeom prst="rect">
            <a:avLst/>
          </a:prstGeom>
          <a:ln w="12700">
            <a:solidFill>
              <a:srgbClr val="EF7E09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L="92075" marR="85725" algn="ctr">
              <a:lnSpc>
                <a:spcPct val="91500"/>
              </a:lnSpc>
              <a:spcBef>
                <a:spcPts val="114"/>
              </a:spcBef>
            </a:pPr>
            <a:r>
              <a:rPr sz="1000" b="0" spc="-5" dirty="0">
                <a:solidFill>
                  <a:srgbClr val="313131"/>
                </a:solidFill>
                <a:latin typeface="Calibri Light"/>
                <a:cs typeface="Calibri Light"/>
              </a:rPr>
              <a:t>Финансовая поддержка (гарантии,  поручительства, субсидии,  инвестиции)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2686" y="2979953"/>
            <a:ext cx="2046605" cy="622935"/>
          </a:xfrm>
          <a:custGeom>
            <a:avLst/>
            <a:gdLst/>
            <a:ahLst/>
            <a:cxnLst/>
            <a:rect l="l" t="t" r="r" b="b"/>
            <a:pathLst>
              <a:path w="2046605" h="622935">
                <a:moveTo>
                  <a:pt x="0" y="622909"/>
                </a:moveTo>
                <a:lnTo>
                  <a:pt x="2046604" y="622909"/>
                </a:lnTo>
                <a:lnTo>
                  <a:pt x="2046604" y="0"/>
                </a:lnTo>
                <a:lnTo>
                  <a:pt x="0" y="0"/>
                </a:lnTo>
                <a:lnTo>
                  <a:pt x="0" y="6229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62686" y="2979953"/>
            <a:ext cx="2046605" cy="622935"/>
          </a:xfrm>
          <a:prstGeom prst="rect">
            <a:avLst/>
          </a:prstGeom>
          <a:ln w="12700">
            <a:solidFill>
              <a:srgbClr val="EF7E0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2330">
              <a:lnSpc>
                <a:spcPts val="785"/>
              </a:lnSpc>
            </a:pPr>
            <a:r>
              <a:rPr sz="1000" b="0" spc="-5" dirty="0">
                <a:solidFill>
                  <a:srgbClr val="313131"/>
                </a:solidFill>
                <a:latin typeface="Calibri Light"/>
                <a:cs typeface="Calibri Light"/>
              </a:rPr>
              <a:t>Сбыт/</a:t>
            </a:r>
            <a:endParaRPr sz="1000">
              <a:latin typeface="Calibri Light"/>
              <a:cs typeface="Calibri Light"/>
            </a:endParaRPr>
          </a:p>
          <a:p>
            <a:pPr marL="140970" marR="134620" algn="ctr">
              <a:lnSpc>
                <a:spcPct val="81700"/>
              </a:lnSpc>
              <a:spcBef>
                <a:spcPts val="105"/>
              </a:spcBef>
            </a:pPr>
            <a:r>
              <a:rPr sz="1000" b="0" spc="-5" dirty="0">
                <a:solidFill>
                  <a:srgbClr val="313131"/>
                </a:solidFill>
                <a:latin typeface="Calibri Light"/>
                <a:cs typeface="Calibri Light"/>
              </a:rPr>
              <a:t>информационно-маркетинговый  блок (госзакупки, цепочки  поставщиков, планы территор. и  ведомств.</a:t>
            </a:r>
            <a:r>
              <a:rPr sz="1000" b="0" spc="-60" dirty="0">
                <a:solidFill>
                  <a:srgbClr val="313131"/>
                </a:solidFill>
                <a:latin typeface="Calibri Light"/>
                <a:cs typeface="Calibri Light"/>
              </a:rPr>
              <a:t> </a:t>
            </a:r>
            <a:r>
              <a:rPr sz="1000" b="0" spc="-5" dirty="0">
                <a:solidFill>
                  <a:srgbClr val="313131"/>
                </a:solidFill>
                <a:latin typeface="Calibri Light"/>
                <a:cs typeface="Calibri Light"/>
              </a:rPr>
              <a:t>развития)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62686" y="3652392"/>
            <a:ext cx="2046605" cy="477520"/>
          </a:xfrm>
          <a:custGeom>
            <a:avLst/>
            <a:gdLst/>
            <a:ahLst/>
            <a:cxnLst/>
            <a:rect l="l" t="t" r="r" b="b"/>
            <a:pathLst>
              <a:path w="2046605" h="477520">
                <a:moveTo>
                  <a:pt x="0" y="477519"/>
                </a:moveTo>
                <a:lnTo>
                  <a:pt x="2046604" y="477519"/>
                </a:lnTo>
                <a:lnTo>
                  <a:pt x="2046604" y="0"/>
                </a:lnTo>
                <a:lnTo>
                  <a:pt x="0" y="0"/>
                </a:lnTo>
                <a:lnTo>
                  <a:pt x="0" y="4775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62686" y="3652392"/>
            <a:ext cx="2046605" cy="477520"/>
          </a:xfrm>
          <a:prstGeom prst="rect">
            <a:avLst/>
          </a:prstGeom>
          <a:ln w="12700">
            <a:solidFill>
              <a:srgbClr val="EF7E09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sz="1000" b="0" spc="-5" dirty="0">
                <a:solidFill>
                  <a:srgbClr val="313131"/>
                </a:solidFill>
                <a:latin typeface="Calibri Light"/>
                <a:cs typeface="Calibri Light"/>
              </a:rPr>
              <a:t>Помещения (аренда,</a:t>
            </a:r>
            <a:r>
              <a:rPr sz="1000" b="0" spc="-15" dirty="0">
                <a:solidFill>
                  <a:srgbClr val="313131"/>
                </a:solidFill>
                <a:latin typeface="Calibri Light"/>
                <a:cs typeface="Calibri Light"/>
              </a:rPr>
              <a:t> </a:t>
            </a:r>
            <a:r>
              <a:rPr sz="1000" b="0" spc="-5" dirty="0">
                <a:solidFill>
                  <a:srgbClr val="313131"/>
                </a:solidFill>
                <a:latin typeface="Calibri Light"/>
                <a:cs typeface="Calibri Light"/>
              </a:rPr>
              <a:t>покупка).</a:t>
            </a:r>
            <a:endParaRPr sz="1000">
              <a:latin typeface="Calibri Light"/>
              <a:cs typeface="Calibri Light"/>
            </a:endParaRPr>
          </a:p>
          <a:p>
            <a:pPr marL="635" algn="ctr">
              <a:lnSpc>
                <a:spcPct val="100000"/>
              </a:lnSpc>
              <a:spcBef>
                <a:spcPts val="20"/>
              </a:spcBef>
            </a:pPr>
            <a:r>
              <a:rPr sz="1000" b="0" spc="-5" dirty="0">
                <a:solidFill>
                  <a:srgbClr val="313131"/>
                </a:solidFill>
                <a:latin typeface="Calibri Light"/>
                <a:cs typeface="Calibri Light"/>
              </a:rPr>
              <a:t>Доступ к</a:t>
            </a:r>
            <a:r>
              <a:rPr sz="1000" b="0" spc="-85" dirty="0">
                <a:solidFill>
                  <a:srgbClr val="313131"/>
                </a:solidFill>
                <a:latin typeface="Calibri Light"/>
                <a:cs typeface="Calibri Light"/>
              </a:rPr>
              <a:t> </a:t>
            </a:r>
            <a:r>
              <a:rPr sz="1000" b="0" spc="-5" dirty="0">
                <a:solidFill>
                  <a:srgbClr val="313131"/>
                </a:solidFill>
                <a:latin typeface="Calibri Light"/>
                <a:cs typeface="Calibri Light"/>
              </a:rPr>
              <a:t>сетям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62686" y="4179315"/>
            <a:ext cx="2046605" cy="477520"/>
          </a:xfrm>
          <a:custGeom>
            <a:avLst/>
            <a:gdLst/>
            <a:ahLst/>
            <a:cxnLst/>
            <a:rect l="l" t="t" r="r" b="b"/>
            <a:pathLst>
              <a:path w="2046605" h="477520">
                <a:moveTo>
                  <a:pt x="0" y="477519"/>
                </a:moveTo>
                <a:lnTo>
                  <a:pt x="2046604" y="477519"/>
                </a:lnTo>
                <a:lnTo>
                  <a:pt x="2046604" y="0"/>
                </a:lnTo>
                <a:lnTo>
                  <a:pt x="0" y="0"/>
                </a:lnTo>
                <a:lnTo>
                  <a:pt x="0" y="4775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62686" y="4179315"/>
            <a:ext cx="2046605" cy="477520"/>
          </a:xfrm>
          <a:prstGeom prst="rect">
            <a:avLst/>
          </a:prstGeom>
          <a:ln w="12700">
            <a:solidFill>
              <a:srgbClr val="EF7E09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sz="1000" b="0" spc="-10" dirty="0">
                <a:solidFill>
                  <a:srgbClr val="313131"/>
                </a:solidFill>
                <a:latin typeface="Calibri Light"/>
                <a:cs typeface="Calibri Light"/>
              </a:rPr>
              <a:t>Кадры</a:t>
            </a:r>
            <a:endParaRPr sz="10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000" b="0" spc="-5" dirty="0">
                <a:solidFill>
                  <a:srgbClr val="313131"/>
                </a:solidFill>
                <a:latin typeface="Calibri Light"/>
                <a:cs typeface="Calibri Light"/>
              </a:rPr>
              <a:t>(найм, развитие</a:t>
            </a:r>
            <a:r>
              <a:rPr sz="1000" b="0" spc="-25" dirty="0">
                <a:solidFill>
                  <a:srgbClr val="313131"/>
                </a:solidFill>
                <a:latin typeface="Calibri Light"/>
                <a:cs typeface="Calibri Light"/>
              </a:rPr>
              <a:t> </a:t>
            </a:r>
            <a:r>
              <a:rPr sz="1000" b="0" spc="-5" dirty="0">
                <a:solidFill>
                  <a:srgbClr val="313131"/>
                </a:solidFill>
                <a:latin typeface="Calibri Light"/>
                <a:cs typeface="Calibri Light"/>
              </a:rPr>
              <a:t>компетенций)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2686" y="4706365"/>
            <a:ext cx="2046605" cy="477520"/>
          </a:xfrm>
          <a:custGeom>
            <a:avLst/>
            <a:gdLst/>
            <a:ahLst/>
            <a:cxnLst/>
            <a:rect l="l" t="t" r="r" b="b"/>
            <a:pathLst>
              <a:path w="2046605" h="477520">
                <a:moveTo>
                  <a:pt x="0" y="477519"/>
                </a:moveTo>
                <a:lnTo>
                  <a:pt x="2046604" y="477519"/>
                </a:lnTo>
                <a:lnTo>
                  <a:pt x="2046604" y="0"/>
                </a:lnTo>
                <a:lnTo>
                  <a:pt x="0" y="0"/>
                </a:lnTo>
                <a:lnTo>
                  <a:pt x="0" y="4775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62686" y="4706365"/>
            <a:ext cx="2046605" cy="477520"/>
          </a:xfrm>
          <a:prstGeom prst="rect">
            <a:avLst/>
          </a:prstGeom>
          <a:ln w="12700">
            <a:solidFill>
              <a:srgbClr val="EF7E09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723900" marR="207645" indent="-509905">
              <a:lnSpc>
                <a:spcPts val="1100"/>
              </a:lnSpc>
              <a:spcBef>
                <a:spcPts val="685"/>
              </a:spcBef>
            </a:pPr>
            <a:r>
              <a:rPr sz="1000" b="0" spc="-5" dirty="0">
                <a:solidFill>
                  <a:srgbClr val="313131"/>
                </a:solidFill>
                <a:latin typeface="Calibri Light"/>
                <a:cs typeface="Calibri Light"/>
              </a:rPr>
              <a:t>Обучение (консультирование,  аналитика)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62686" y="5233314"/>
            <a:ext cx="2046605" cy="477520"/>
          </a:xfrm>
          <a:custGeom>
            <a:avLst/>
            <a:gdLst/>
            <a:ahLst/>
            <a:cxnLst/>
            <a:rect l="l" t="t" r="r" b="b"/>
            <a:pathLst>
              <a:path w="2046605" h="477520">
                <a:moveTo>
                  <a:pt x="0" y="477519"/>
                </a:moveTo>
                <a:lnTo>
                  <a:pt x="2046604" y="477519"/>
                </a:lnTo>
                <a:lnTo>
                  <a:pt x="2046604" y="0"/>
                </a:lnTo>
                <a:lnTo>
                  <a:pt x="0" y="0"/>
                </a:lnTo>
                <a:lnTo>
                  <a:pt x="0" y="4775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62686" y="5233314"/>
            <a:ext cx="2046605" cy="477520"/>
          </a:xfrm>
          <a:prstGeom prst="rect">
            <a:avLst/>
          </a:prstGeom>
          <a:ln w="12700">
            <a:solidFill>
              <a:srgbClr val="EF7E09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740410" marR="153035" indent="-579755">
              <a:lnSpc>
                <a:spcPts val="1110"/>
              </a:lnSpc>
              <a:spcBef>
                <a:spcPts val="680"/>
              </a:spcBef>
            </a:pPr>
            <a:r>
              <a:rPr sz="1000" b="0" spc="-5" dirty="0">
                <a:solidFill>
                  <a:srgbClr val="313131"/>
                </a:solidFill>
                <a:latin typeface="Calibri Light"/>
                <a:cs typeface="Calibri Light"/>
              </a:rPr>
              <a:t>Защита бизнеса/ Лоббирование  интересов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62546" y="5760313"/>
            <a:ext cx="2047239" cy="379730"/>
          </a:xfrm>
          <a:custGeom>
            <a:avLst/>
            <a:gdLst/>
            <a:ahLst/>
            <a:cxnLst/>
            <a:rect l="l" t="t" r="r" b="b"/>
            <a:pathLst>
              <a:path w="2047239" h="379729">
                <a:moveTo>
                  <a:pt x="0" y="379158"/>
                </a:moveTo>
                <a:lnTo>
                  <a:pt x="2046858" y="379158"/>
                </a:lnTo>
                <a:lnTo>
                  <a:pt x="2046858" y="0"/>
                </a:lnTo>
                <a:lnTo>
                  <a:pt x="0" y="0"/>
                </a:lnTo>
                <a:lnTo>
                  <a:pt x="0" y="379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62546" y="5760313"/>
            <a:ext cx="2047239" cy="379730"/>
          </a:xfrm>
          <a:prstGeom prst="rect">
            <a:avLst/>
          </a:prstGeom>
          <a:ln w="12700">
            <a:solidFill>
              <a:srgbClr val="EF7E09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730"/>
              </a:spcBef>
            </a:pPr>
            <a:r>
              <a:rPr sz="1000" b="0" spc="-5" dirty="0">
                <a:solidFill>
                  <a:srgbClr val="313131"/>
                </a:solidFill>
                <a:latin typeface="Calibri Light"/>
                <a:cs typeface="Calibri Light"/>
              </a:rPr>
              <a:t>«Сервисные» компании</a:t>
            </a:r>
            <a:r>
              <a:rPr sz="1000" b="0" spc="-30" dirty="0">
                <a:solidFill>
                  <a:srgbClr val="313131"/>
                </a:solidFill>
                <a:latin typeface="Calibri Light"/>
                <a:cs typeface="Calibri Light"/>
              </a:rPr>
              <a:t> </a:t>
            </a:r>
            <a:r>
              <a:rPr sz="1000" b="0" spc="-5" dirty="0">
                <a:solidFill>
                  <a:srgbClr val="313131"/>
                </a:solidFill>
                <a:latin typeface="Calibri Light"/>
                <a:cs typeface="Calibri Light"/>
              </a:rPr>
              <a:t>(B2B)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6934200" y="533400"/>
            <a:ext cx="3827399" cy="2103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войная стрелка вверх/вниз 5"/>
          <p:cNvSpPr/>
          <p:nvPr/>
        </p:nvSpPr>
        <p:spPr>
          <a:xfrm rot="16200000">
            <a:off x="7875363" y="2536499"/>
            <a:ext cx="390346" cy="1132627"/>
          </a:xfrm>
          <a:prstGeom prst="upDown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http://108.r.photoshare.ru/01086/00a5c9d03bb4e3bf32a9e318903e3a043e19750d.jpg"/>
          <p:cNvPicPr>
            <a:picLocks noChangeAspect="1" noChangeArrowheads="1"/>
          </p:cNvPicPr>
          <p:nvPr/>
        </p:nvPicPr>
        <p:blipFill>
          <a:blip r:embed="rId3" cstate="print"/>
          <a:srcRect l="41793" b="22290"/>
          <a:stretch>
            <a:fillRect/>
          </a:stretch>
        </p:blipFill>
        <p:spPr bwMode="auto">
          <a:xfrm>
            <a:off x="8843553" y="1696630"/>
            <a:ext cx="2625638" cy="2587985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2659853688"/>
              </p:ext>
            </p:extLst>
          </p:nvPr>
        </p:nvGraphicFramePr>
        <p:xfrm>
          <a:off x="4585064" y="1685109"/>
          <a:ext cx="2952205" cy="2819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92332" y="692329"/>
            <a:ext cx="738664" cy="555171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ru-RU" sz="36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Интеграция  ресурсов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10789" y="548641"/>
            <a:ext cx="183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+mj-lt"/>
              </a:rPr>
              <a:t>для бизнеса 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2" name="Группа 22"/>
          <p:cNvGrpSpPr/>
          <p:nvPr/>
        </p:nvGrpSpPr>
        <p:grpSpPr>
          <a:xfrm>
            <a:off x="1449977" y="1045026"/>
            <a:ext cx="2870750" cy="4323808"/>
            <a:chOff x="1658983" y="1567540"/>
            <a:chExt cx="2870750" cy="4323808"/>
          </a:xfrm>
        </p:grpSpPr>
        <p:sp>
          <p:nvSpPr>
            <p:cNvPr id="4" name="Выноска со стрелкой вниз 3"/>
            <p:cNvSpPr/>
            <p:nvPr/>
          </p:nvSpPr>
          <p:spPr>
            <a:xfrm rot="16200000">
              <a:off x="932454" y="2294069"/>
              <a:ext cx="4323808" cy="2870750"/>
            </a:xfrm>
            <a:prstGeom prst="downArrowCallout">
              <a:avLst>
                <a:gd name="adj1" fmla="val 52421"/>
                <a:gd name="adj2" fmla="val 37906"/>
                <a:gd name="adj3" fmla="val 15812"/>
                <a:gd name="adj4" fmla="val 7851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5" name="Схема 4"/>
            <p:cNvGraphicFramePr/>
            <p:nvPr/>
          </p:nvGraphicFramePr>
          <p:xfrm>
            <a:off x="1828799" y="1960204"/>
            <a:ext cx="1925994" cy="16708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15" name="Прямоугольник 14"/>
            <p:cNvSpPr/>
            <p:nvPr/>
          </p:nvSpPr>
          <p:spPr>
            <a:xfrm>
              <a:off x="1959430" y="3731627"/>
              <a:ext cx="400595" cy="4223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216331" y="3831776"/>
              <a:ext cx="400595" cy="4223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538547" y="3722918"/>
              <a:ext cx="400595" cy="4223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833154" y="1739426"/>
              <a:ext cx="191588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i="1" dirty="0" smtClean="0">
                  <a:solidFill>
                    <a:schemeClr val="tx2"/>
                  </a:solidFill>
                  <a:latin typeface="+mj-lt"/>
                </a:rPr>
                <a:t>Органы власти всех уровней </a:t>
              </a:r>
            </a:p>
          </p:txBody>
        </p:sp>
        <p:pic>
          <p:nvPicPr>
            <p:cNvPr id="28676" name="Picture 4" descr="http://s4.stc.all.kpcdn.net/f/12/image/39/61/6106139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827620" y="4548903"/>
              <a:ext cx="850265" cy="566844"/>
            </a:xfrm>
            <a:prstGeom prst="rect">
              <a:avLst/>
            </a:prstGeom>
            <a:noFill/>
          </p:spPr>
        </p:pic>
        <p:pic>
          <p:nvPicPr>
            <p:cNvPr id="28678" name="Picture 6" descr="http://www.tulapressa.ru/wp-content/uploads/2012/06/bimg587048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003278" y="3866361"/>
              <a:ext cx="732699" cy="549524"/>
            </a:xfrm>
            <a:prstGeom prst="rect">
              <a:avLst/>
            </a:prstGeom>
            <a:noFill/>
          </p:spPr>
        </p:pic>
        <p:pic>
          <p:nvPicPr>
            <p:cNvPr id="28680" name="Picture 8" descr="http://investmentsblog.org/wp-content/uploads/2015/05/%D0%A1%D0%B1%D0%B5%D1%80%D0%B1%D0%B0%D0%BD%D0%BA-%D0%BD%D0%B5-%D0%BF%D0%BE%D0%BF%D0%B0%D0%BB-%D0%B2-%D0%BF%D0%B5%D1%80%D0%B2%D1%83%D1%8E-%D1%81%D0%BE%D1%82%D0%BD%D1%8E-%D0%BC%D0%B8%D1%80%D0%BE%D0%B2%D1%8B%D1%85-%D0%BA%D0%BE%D0%BC%D0%BF%D0%B0%D0%BD%D0%B8%D0%B9-%D0%B6%D1%83%D1%80%D0%BD%D0%B0%D0%BB%D0%B0-Forbes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89769" y="4517911"/>
              <a:ext cx="1033145" cy="536830"/>
            </a:xfrm>
            <a:prstGeom prst="rect">
              <a:avLst/>
            </a:prstGeom>
            <a:noFill/>
          </p:spPr>
        </p:pic>
      </p:grpSp>
      <p:sp>
        <p:nvSpPr>
          <p:cNvPr id="3" name="Прямоугольник 2"/>
          <p:cNvSpPr/>
          <p:nvPr/>
        </p:nvSpPr>
        <p:spPr>
          <a:xfrm>
            <a:off x="6675117" y="3357153"/>
            <a:ext cx="2704012" cy="70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+mj-lt"/>
              </a:rPr>
              <a:t>УДОБНЫЙ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+mj-lt"/>
              </a:rPr>
              <a:t>ДОСТУП</a:t>
            </a:r>
            <a:endParaRPr lang="ru-RU" sz="9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2146" y="975359"/>
            <a:ext cx="2704012" cy="70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ЕДИНАЯ КОММУНИКАЦИОННО-ИНФОРМАЦИОННАЯ СРЕДА </a:t>
            </a:r>
            <a:endParaRPr lang="ru-RU" sz="9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20835" y="4576361"/>
            <a:ext cx="400595" cy="4223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77736" y="4676510"/>
            <a:ext cx="400595" cy="4223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899952" y="4567652"/>
            <a:ext cx="400595" cy="4223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Схема 23"/>
          <p:cNvGraphicFramePr/>
          <p:nvPr/>
        </p:nvGraphicFramePr>
        <p:xfrm>
          <a:off x="4767942" y="4689566"/>
          <a:ext cx="7083632" cy="1319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788122" y="5621382"/>
            <a:ext cx="2704012" cy="70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РЕШЕНИЕ</a:t>
            </a:r>
            <a:endParaRPr lang="ru-RU" sz="1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5648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25" y="135963"/>
            <a:ext cx="11830524" cy="613252"/>
          </a:xfrm>
          <a:ln w="9525"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КАК ДОЛЖНО БЫТЬ? </a:t>
            </a:r>
            <a:r>
              <a:rPr lang="ru-RU" sz="2000" dirty="0" smtClean="0">
                <a:latin typeface="+mn-lt"/>
              </a:rPr>
              <a:t>Комплексная система поддержки малого бизнеса со стороны службы занятости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12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464652" y="7644772"/>
            <a:ext cx="773502" cy="228600"/>
          </a:xfrm>
          <a:ln w="9525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fld id="{FFCE1BF0-70A0-4A0C-9039-60853E5EAC6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59" name="Полилиния 58"/>
          <p:cNvSpPr/>
          <p:nvPr/>
        </p:nvSpPr>
        <p:spPr>
          <a:xfrm>
            <a:off x="158182" y="804442"/>
            <a:ext cx="2539999" cy="409158"/>
          </a:xfrm>
          <a:custGeom>
            <a:avLst/>
            <a:gdLst>
              <a:gd name="connsiteX0" fmla="*/ 0 w 2636765"/>
              <a:gd name="connsiteY0" fmla="*/ 0 h 786784"/>
              <a:gd name="connsiteX1" fmla="*/ 2243373 w 2636765"/>
              <a:gd name="connsiteY1" fmla="*/ 0 h 786784"/>
              <a:gd name="connsiteX2" fmla="*/ 2636765 w 2636765"/>
              <a:gd name="connsiteY2" fmla="*/ 393392 h 786784"/>
              <a:gd name="connsiteX3" fmla="*/ 2243373 w 2636765"/>
              <a:gd name="connsiteY3" fmla="*/ 786784 h 786784"/>
              <a:gd name="connsiteX4" fmla="*/ 0 w 2636765"/>
              <a:gd name="connsiteY4" fmla="*/ 786784 h 786784"/>
              <a:gd name="connsiteX5" fmla="*/ 393392 w 2636765"/>
              <a:gd name="connsiteY5" fmla="*/ 393392 h 786784"/>
              <a:gd name="connsiteX6" fmla="*/ 0 w 2636765"/>
              <a:gd name="connsiteY6" fmla="*/ 0 h 78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6765" h="786784">
                <a:moveTo>
                  <a:pt x="0" y="0"/>
                </a:moveTo>
                <a:lnTo>
                  <a:pt x="2243373" y="0"/>
                </a:lnTo>
                <a:lnTo>
                  <a:pt x="2636765" y="393392"/>
                </a:lnTo>
                <a:lnTo>
                  <a:pt x="2243373" y="786784"/>
                </a:lnTo>
                <a:lnTo>
                  <a:pt x="0" y="786784"/>
                </a:lnTo>
                <a:lnTo>
                  <a:pt x="393392" y="39339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3400" tIns="20003" rIns="413395" bIns="2000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kern="1200" dirty="0" smtClean="0">
                <a:solidFill>
                  <a:schemeClr val="tx1"/>
                </a:solidFill>
                <a:latin typeface="+mj-lt"/>
              </a:rPr>
              <a:t>Поиск бизнес-идеи</a:t>
            </a:r>
          </a:p>
        </p:txBody>
      </p:sp>
      <p:sp>
        <p:nvSpPr>
          <p:cNvPr id="67" name="Полилиния 66"/>
          <p:cNvSpPr/>
          <p:nvPr/>
        </p:nvSpPr>
        <p:spPr>
          <a:xfrm>
            <a:off x="2407292" y="809004"/>
            <a:ext cx="2636765" cy="409158"/>
          </a:xfrm>
          <a:custGeom>
            <a:avLst/>
            <a:gdLst>
              <a:gd name="connsiteX0" fmla="*/ 0 w 2636765"/>
              <a:gd name="connsiteY0" fmla="*/ 0 h 786784"/>
              <a:gd name="connsiteX1" fmla="*/ 2243373 w 2636765"/>
              <a:gd name="connsiteY1" fmla="*/ 0 h 786784"/>
              <a:gd name="connsiteX2" fmla="*/ 2636765 w 2636765"/>
              <a:gd name="connsiteY2" fmla="*/ 393392 h 786784"/>
              <a:gd name="connsiteX3" fmla="*/ 2243373 w 2636765"/>
              <a:gd name="connsiteY3" fmla="*/ 786784 h 786784"/>
              <a:gd name="connsiteX4" fmla="*/ 0 w 2636765"/>
              <a:gd name="connsiteY4" fmla="*/ 786784 h 786784"/>
              <a:gd name="connsiteX5" fmla="*/ 393392 w 2636765"/>
              <a:gd name="connsiteY5" fmla="*/ 393392 h 786784"/>
              <a:gd name="connsiteX6" fmla="*/ 0 w 2636765"/>
              <a:gd name="connsiteY6" fmla="*/ 0 h 78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6765" h="786784">
                <a:moveTo>
                  <a:pt x="0" y="0"/>
                </a:moveTo>
                <a:lnTo>
                  <a:pt x="2243373" y="0"/>
                </a:lnTo>
                <a:lnTo>
                  <a:pt x="2636765" y="393392"/>
                </a:lnTo>
                <a:lnTo>
                  <a:pt x="2243373" y="786784"/>
                </a:lnTo>
                <a:lnTo>
                  <a:pt x="0" y="786784"/>
                </a:lnTo>
                <a:lnTo>
                  <a:pt x="393392" y="39339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3400" tIns="20003" rIns="413395" bIns="2000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kern="1200" dirty="0" smtClean="0">
                <a:solidFill>
                  <a:schemeClr val="tx1"/>
                </a:solidFill>
                <a:latin typeface="+mj-lt"/>
              </a:rPr>
              <a:t>Подготовка к открытию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630261" y="3653726"/>
            <a:ext cx="11398607" cy="67253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" descr="http://pngimg.com/upload/man_PNG65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6639" y="3353926"/>
            <a:ext cx="598800" cy="13746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" name="Прямоугольник 54"/>
          <p:cNvSpPr/>
          <p:nvPr/>
        </p:nvSpPr>
        <p:spPr>
          <a:xfrm>
            <a:off x="1093363" y="2861422"/>
            <a:ext cx="1010710" cy="5729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Подготовка бизнес-плана открытия пекарни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28638" y="3851375"/>
            <a:ext cx="1247775" cy="509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Тестирование,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Бизнес-ориентирование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231061" y="2861422"/>
            <a:ext cx="1041644" cy="5708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Согласование бизнес-плана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068244" y="3864890"/>
            <a:ext cx="2091707" cy="11073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Информирование -  где и как можно получить?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Государственные и муниципальные услуги,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Формы поддержки бизнеса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Кадровые ресурсы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Сервисные услуги и т.д.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9013" y="3659023"/>
            <a:ext cx="105903" cy="101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545038" y="3659023"/>
            <a:ext cx="105903" cy="101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7434068" y="3615234"/>
            <a:ext cx="147013" cy="14345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3556209" y="3651403"/>
            <a:ext cx="105903" cy="101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8523228" y="1783625"/>
            <a:ext cx="1879030" cy="7212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C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Роспотребнадзор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– уведомление о начале деятельности</a:t>
            </a: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176167" y="1779630"/>
            <a:ext cx="3220880" cy="3802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C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ФНС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 - Государственная регистрация, информирование о налогах и сборах, регистрация ККТ </a:t>
            </a: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524718" y="3252490"/>
            <a:ext cx="2151886" cy="234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9644"/>
                </a:solidFill>
              </a:rPr>
              <a:t>Банки</a:t>
            </a:r>
            <a:r>
              <a:rPr lang="ru-RU" sz="1000" dirty="0" smtClean="0">
                <a:solidFill>
                  <a:srgbClr val="009644"/>
                </a:solidFill>
              </a:rPr>
              <a:t> – открытие расчетного счета</a:t>
            </a:r>
            <a:endParaRPr lang="ru-RU" sz="1000" dirty="0">
              <a:solidFill>
                <a:srgbClr val="009644"/>
              </a:solidFill>
            </a:endParaRPr>
          </a:p>
        </p:txBody>
      </p:sp>
      <p:cxnSp>
        <p:nvCxnSpPr>
          <p:cNvPr id="32" name="Соединительная линия уступом 31"/>
          <p:cNvCxnSpPr>
            <a:stCxn id="87" idx="0"/>
            <a:endCxn id="86" idx="1"/>
          </p:cNvCxnSpPr>
          <p:nvPr/>
        </p:nvCxnSpPr>
        <p:spPr>
          <a:xfrm rot="5400000" flipH="1" flipV="1">
            <a:off x="4437154" y="2954802"/>
            <a:ext cx="1239549" cy="138415"/>
          </a:xfrm>
          <a:prstGeom prst="bentConnector2">
            <a:avLst/>
          </a:prstGeom>
          <a:ln w="9525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5126136" y="1697135"/>
            <a:ext cx="5678265" cy="1414198"/>
          </a:xfrm>
          <a:prstGeom prst="rect">
            <a:avLst/>
          </a:prstGeom>
          <a:noFill/>
          <a:ln w="9525">
            <a:solidFill>
              <a:srgbClr val="CC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934769" y="3643783"/>
            <a:ext cx="105903" cy="101600"/>
          </a:xfrm>
          <a:prstGeom prst="rect">
            <a:avLst/>
          </a:prstGeom>
          <a:solidFill>
            <a:srgbClr val="CC6600"/>
          </a:solidFill>
          <a:ln w="9525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5213129" y="3628543"/>
            <a:ext cx="105903" cy="101600"/>
          </a:xfrm>
          <a:prstGeom prst="rect">
            <a:avLst/>
          </a:prstGeom>
          <a:solidFill>
            <a:srgbClr val="009644"/>
          </a:solidFill>
          <a:ln w="9525">
            <a:solidFill>
              <a:srgbClr val="00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cxnSp>
        <p:nvCxnSpPr>
          <p:cNvPr id="36" name="Соединительная линия уступом 35"/>
          <p:cNvCxnSpPr>
            <a:stCxn id="88" idx="0"/>
            <a:endCxn id="83" idx="1"/>
          </p:cNvCxnSpPr>
          <p:nvPr/>
        </p:nvCxnSpPr>
        <p:spPr>
          <a:xfrm rot="5400000" flipH="1" flipV="1">
            <a:off x="5266065" y="3369891"/>
            <a:ext cx="258669" cy="258637"/>
          </a:xfrm>
          <a:prstGeom prst="bentConnector2">
            <a:avLst/>
          </a:prstGeom>
          <a:ln w="9525">
            <a:solidFill>
              <a:srgbClr val="0096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4" descr="Дом, Главная, Значок, Символ, Войдите, Здание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6330" y="1150210"/>
            <a:ext cx="1785768" cy="13300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0" name="TextBox 89"/>
          <p:cNvSpPr txBox="1"/>
          <p:nvPr/>
        </p:nvSpPr>
        <p:spPr>
          <a:xfrm>
            <a:off x="639592" y="1727943"/>
            <a:ext cx="138599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Органы занятости</a:t>
            </a:r>
            <a:endParaRPr lang="ru-RU" sz="1050" b="1" dirty="0" smtClean="0">
              <a:solidFill>
                <a:schemeClr val="bg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135759" y="6141342"/>
            <a:ext cx="9532093" cy="4054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«Сервисные» коммерческие компании  (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B2B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):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услуги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юриста, бухгалтера, нотариуса,  оператора электронных ключей (подписей), оценщика, финансового консультанта, бизнес-тренера, рекламного агента, маркетолога и пр.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2698170" y="3659023"/>
            <a:ext cx="105903" cy="101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4465975" y="3643783"/>
            <a:ext cx="105903" cy="1016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2135759" y="5054599"/>
            <a:ext cx="2919010" cy="712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Институты поддержки </a:t>
            </a:r>
            <a:r>
              <a:rPr lang="ru-RU" sz="1000" b="1" dirty="0" smtClean="0">
                <a:solidFill>
                  <a:schemeClr val="tx1"/>
                </a:solidFill>
              </a:rPr>
              <a:t>бизнеса </a:t>
            </a:r>
            <a:r>
              <a:rPr lang="ru-RU" sz="1000" dirty="0" smtClean="0">
                <a:solidFill>
                  <a:schemeClr val="tx1"/>
                </a:solidFill>
              </a:rPr>
              <a:t>- инкубаторы, маркетинговые </a:t>
            </a:r>
            <a:r>
              <a:rPr lang="ru-RU" sz="1000" dirty="0">
                <a:solidFill>
                  <a:schemeClr val="tx1"/>
                </a:solidFill>
              </a:rPr>
              <a:t>и учебно-деловые </a:t>
            </a:r>
            <a:r>
              <a:rPr lang="ru-RU" sz="1000" dirty="0" smtClean="0">
                <a:solidFill>
                  <a:schemeClr val="tx1"/>
                </a:solidFill>
              </a:rPr>
              <a:t>центры, общественные организации: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бизнес-планирование, бизнес-консультирование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5596381" y="3643783"/>
            <a:ext cx="105903" cy="101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7629831" y="4038600"/>
            <a:ext cx="1133169" cy="609600"/>
          </a:xfrm>
          <a:prstGeom prst="rect">
            <a:avLst/>
          </a:prstGeom>
          <a:solidFill>
            <a:srgbClr val="FBD0BD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Начало работы предприятия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110" name="Соединительная линия уступом 109"/>
          <p:cNvCxnSpPr>
            <a:stCxn id="64" idx="2"/>
            <a:endCxn id="109" idx="1"/>
          </p:cNvCxnSpPr>
          <p:nvPr/>
        </p:nvCxnSpPr>
        <p:spPr>
          <a:xfrm rot="16200000" flipH="1">
            <a:off x="7276349" y="3989918"/>
            <a:ext cx="584708" cy="122256"/>
          </a:xfrm>
          <a:prstGeom prst="bentConnector2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Прямоугольник 128"/>
          <p:cNvSpPr/>
          <p:nvPr/>
        </p:nvSpPr>
        <p:spPr>
          <a:xfrm>
            <a:off x="4169749" y="3651403"/>
            <a:ext cx="105903" cy="101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3573339" y="2861423"/>
            <a:ext cx="1300165" cy="5894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Организация обучения /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переподготовки</a:t>
            </a:r>
            <a:endParaRPr lang="ru-RU" sz="1000" dirty="0">
              <a:solidFill>
                <a:schemeClr val="tx1"/>
              </a:solidFill>
            </a:endParaRPr>
          </a:p>
        </p:txBody>
      </p:sp>
      <p:cxnSp>
        <p:nvCxnSpPr>
          <p:cNvPr id="131" name="Соединительная линия уступом 130"/>
          <p:cNvCxnSpPr>
            <a:stCxn id="20" idx="2"/>
            <a:endCxn id="56" idx="0"/>
          </p:cNvCxnSpPr>
          <p:nvPr/>
        </p:nvCxnSpPr>
        <p:spPr>
          <a:xfrm rot="16200000" flipH="1">
            <a:off x="1106869" y="3805718"/>
            <a:ext cx="90752" cy="561"/>
          </a:xfrm>
          <a:prstGeom prst="bentConnector3">
            <a:avLst>
              <a:gd name="adj1" fmla="val 50000"/>
            </a:avLst>
          </a:prstGeom>
          <a:ln w="9525">
            <a:solidFill>
              <a:srgbClr val="7A9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Соединительная линия уступом 137"/>
          <p:cNvCxnSpPr>
            <a:stCxn id="63" idx="0"/>
            <a:endCxn id="55" idx="2"/>
          </p:cNvCxnSpPr>
          <p:nvPr/>
        </p:nvCxnSpPr>
        <p:spPr>
          <a:xfrm rot="5400000" flipH="1" flipV="1">
            <a:off x="1486044" y="3546349"/>
            <a:ext cx="224621" cy="728"/>
          </a:xfrm>
          <a:prstGeom prst="bentConnector3">
            <a:avLst>
              <a:gd name="adj1" fmla="val 50000"/>
            </a:avLst>
          </a:prstGeom>
          <a:ln w="9525">
            <a:solidFill>
              <a:srgbClr val="7A9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Соединительная линия уступом 140"/>
          <p:cNvCxnSpPr>
            <a:stCxn id="92" idx="0"/>
            <a:endCxn id="57" idx="2"/>
          </p:cNvCxnSpPr>
          <p:nvPr/>
        </p:nvCxnSpPr>
        <p:spPr>
          <a:xfrm rot="5400000" flipH="1" flipV="1">
            <a:off x="2638139" y="3545280"/>
            <a:ext cx="226727" cy="761"/>
          </a:xfrm>
          <a:prstGeom prst="bentConnector3">
            <a:avLst>
              <a:gd name="adj1" fmla="val 50000"/>
            </a:avLst>
          </a:prstGeom>
          <a:ln w="9525">
            <a:solidFill>
              <a:srgbClr val="7A9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Соединительная линия уступом 148"/>
          <p:cNvCxnSpPr>
            <a:stCxn id="150" idx="2"/>
            <a:endCxn id="101" idx="1"/>
          </p:cNvCxnSpPr>
          <p:nvPr/>
        </p:nvCxnSpPr>
        <p:spPr>
          <a:xfrm rot="16200000" flipH="1">
            <a:off x="1230407" y="4505279"/>
            <a:ext cx="1650009" cy="160696"/>
          </a:xfrm>
          <a:prstGeom prst="bentConnector2">
            <a:avLst/>
          </a:prstGeom>
          <a:ln w="95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Прямоугольник 149"/>
          <p:cNvSpPr/>
          <p:nvPr/>
        </p:nvSpPr>
        <p:spPr>
          <a:xfrm>
            <a:off x="1922111" y="3659023"/>
            <a:ext cx="105903" cy="1016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cxnSp>
        <p:nvCxnSpPr>
          <p:cNvPr id="125" name="Прямая со стрелкой 124"/>
          <p:cNvCxnSpPr>
            <a:stCxn id="93" idx="2"/>
          </p:cNvCxnSpPr>
          <p:nvPr/>
        </p:nvCxnSpPr>
        <p:spPr>
          <a:xfrm>
            <a:off x="4518927" y="3745383"/>
            <a:ext cx="16425" cy="1313037"/>
          </a:xfrm>
          <a:prstGeom prst="straightConnector1">
            <a:avLst/>
          </a:prstGeom>
          <a:ln w="95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Прямоугольник 167"/>
          <p:cNvSpPr/>
          <p:nvPr/>
        </p:nvSpPr>
        <p:spPr>
          <a:xfrm>
            <a:off x="1800902" y="3659023"/>
            <a:ext cx="105903" cy="101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cxnSp>
        <p:nvCxnSpPr>
          <p:cNvPr id="169" name="Соединительная линия уступом 168"/>
          <p:cNvCxnSpPr>
            <a:stCxn id="129" idx="0"/>
            <a:endCxn id="130" idx="2"/>
          </p:cNvCxnSpPr>
          <p:nvPr/>
        </p:nvCxnSpPr>
        <p:spPr>
          <a:xfrm rot="5400000" flipH="1" flipV="1">
            <a:off x="4122798" y="3550780"/>
            <a:ext cx="200526" cy="721"/>
          </a:xfrm>
          <a:prstGeom prst="bentConnector3">
            <a:avLst>
              <a:gd name="adj1" fmla="val 50000"/>
            </a:avLst>
          </a:prstGeom>
          <a:ln w="9525">
            <a:solidFill>
              <a:srgbClr val="7A9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/>
          <p:cNvCxnSpPr>
            <a:stCxn id="69" idx="2"/>
          </p:cNvCxnSpPr>
          <p:nvPr/>
        </p:nvCxnSpPr>
        <p:spPr>
          <a:xfrm>
            <a:off x="3609161" y="3753003"/>
            <a:ext cx="0" cy="170762"/>
          </a:xfrm>
          <a:prstGeom prst="straightConnector1">
            <a:avLst/>
          </a:prstGeom>
          <a:ln w="9525">
            <a:solidFill>
              <a:srgbClr val="7A9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Соединительная линия уступом 181"/>
          <p:cNvCxnSpPr>
            <a:stCxn id="168" idx="2"/>
            <a:endCxn id="91" idx="1"/>
          </p:cNvCxnSpPr>
          <p:nvPr/>
        </p:nvCxnSpPr>
        <p:spPr>
          <a:xfrm rot="16200000" flipH="1">
            <a:off x="703073" y="4911403"/>
            <a:ext cx="2583466" cy="281905"/>
          </a:xfrm>
          <a:prstGeom prst="bentConnector2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Прямоугольник 198"/>
          <p:cNvSpPr/>
          <p:nvPr/>
        </p:nvSpPr>
        <p:spPr>
          <a:xfrm>
            <a:off x="4936163" y="3862518"/>
            <a:ext cx="1416747" cy="5284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Единовременная финансовая помощь (стартовый фонд)</a:t>
            </a:r>
            <a:endParaRPr lang="ru-RU" sz="1000" dirty="0">
              <a:solidFill>
                <a:schemeClr val="tx1"/>
              </a:solidFill>
            </a:endParaRPr>
          </a:p>
        </p:txBody>
      </p:sp>
      <p:cxnSp>
        <p:nvCxnSpPr>
          <p:cNvPr id="200" name="Соединительная линия уступом 199"/>
          <p:cNvCxnSpPr>
            <a:stCxn id="108" idx="2"/>
            <a:endCxn id="199" idx="0"/>
          </p:cNvCxnSpPr>
          <p:nvPr/>
        </p:nvCxnSpPr>
        <p:spPr>
          <a:xfrm rot="5400000">
            <a:off x="5588368" y="3801552"/>
            <a:ext cx="117135" cy="4796"/>
          </a:xfrm>
          <a:prstGeom prst="bentConnector3">
            <a:avLst>
              <a:gd name="adj1" fmla="val 50000"/>
            </a:avLst>
          </a:prstGeom>
          <a:ln w="9525">
            <a:solidFill>
              <a:srgbClr val="7A9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Прямоугольник 202"/>
          <p:cNvSpPr/>
          <p:nvPr/>
        </p:nvSpPr>
        <p:spPr>
          <a:xfrm>
            <a:off x="6699703" y="3636163"/>
            <a:ext cx="105903" cy="101600"/>
          </a:xfrm>
          <a:prstGeom prst="rect">
            <a:avLst/>
          </a:prstGeom>
          <a:solidFill>
            <a:srgbClr val="009644"/>
          </a:solidFill>
          <a:ln w="9525">
            <a:solidFill>
              <a:srgbClr val="00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204" name="Прямоугольник 203"/>
          <p:cNvSpPr/>
          <p:nvPr/>
        </p:nvSpPr>
        <p:spPr>
          <a:xfrm>
            <a:off x="6581809" y="3636163"/>
            <a:ext cx="105903" cy="1016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205" name="Прямоугольник 204"/>
          <p:cNvSpPr/>
          <p:nvPr/>
        </p:nvSpPr>
        <p:spPr>
          <a:xfrm>
            <a:off x="9222337" y="3858692"/>
            <a:ext cx="1582065" cy="3363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Контроль </a:t>
            </a:r>
            <a:r>
              <a:rPr lang="ru-RU" sz="1000" dirty="0">
                <a:solidFill>
                  <a:schemeClr val="tx1"/>
                </a:solidFill>
              </a:rPr>
              <a:t>использования стартового фонда</a:t>
            </a:r>
          </a:p>
        </p:txBody>
      </p:sp>
      <p:sp>
        <p:nvSpPr>
          <p:cNvPr id="209" name="Полилиния 208"/>
          <p:cNvSpPr/>
          <p:nvPr/>
        </p:nvSpPr>
        <p:spPr>
          <a:xfrm>
            <a:off x="4751826" y="807782"/>
            <a:ext cx="3096774" cy="409158"/>
          </a:xfrm>
          <a:custGeom>
            <a:avLst/>
            <a:gdLst>
              <a:gd name="connsiteX0" fmla="*/ 0 w 2636765"/>
              <a:gd name="connsiteY0" fmla="*/ 0 h 786784"/>
              <a:gd name="connsiteX1" fmla="*/ 2243373 w 2636765"/>
              <a:gd name="connsiteY1" fmla="*/ 0 h 786784"/>
              <a:gd name="connsiteX2" fmla="*/ 2636765 w 2636765"/>
              <a:gd name="connsiteY2" fmla="*/ 393392 h 786784"/>
              <a:gd name="connsiteX3" fmla="*/ 2243373 w 2636765"/>
              <a:gd name="connsiteY3" fmla="*/ 786784 h 786784"/>
              <a:gd name="connsiteX4" fmla="*/ 0 w 2636765"/>
              <a:gd name="connsiteY4" fmla="*/ 786784 h 786784"/>
              <a:gd name="connsiteX5" fmla="*/ 393392 w 2636765"/>
              <a:gd name="connsiteY5" fmla="*/ 393392 h 786784"/>
              <a:gd name="connsiteX6" fmla="*/ 0 w 2636765"/>
              <a:gd name="connsiteY6" fmla="*/ 0 h 78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6765" h="786784">
                <a:moveTo>
                  <a:pt x="0" y="0"/>
                </a:moveTo>
                <a:lnTo>
                  <a:pt x="2243373" y="0"/>
                </a:lnTo>
                <a:lnTo>
                  <a:pt x="2636765" y="393392"/>
                </a:lnTo>
                <a:lnTo>
                  <a:pt x="2243373" y="786784"/>
                </a:lnTo>
                <a:lnTo>
                  <a:pt x="0" y="786784"/>
                </a:lnTo>
                <a:lnTo>
                  <a:pt x="393392" y="39339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3400" tIns="20003" rIns="413395" bIns="2000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kern="1200" dirty="0" smtClean="0">
                <a:solidFill>
                  <a:schemeClr val="tx1"/>
                </a:solidFill>
                <a:latin typeface="+mj-lt"/>
              </a:rPr>
              <a:t>Регистрация бизнеса</a:t>
            </a:r>
          </a:p>
        </p:txBody>
      </p:sp>
      <p:sp>
        <p:nvSpPr>
          <p:cNvPr id="210" name="Полилиния 209"/>
          <p:cNvSpPr/>
          <p:nvPr/>
        </p:nvSpPr>
        <p:spPr>
          <a:xfrm>
            <a:off x="7507575" y="807782"/>
            <a:ext cx="4337422" cy="401518"/>
          </a:xfrm>
          <a:custGeom>
            <a:avLst/>
            <a:gdLst>
              <a:gd name="connsiteX0" fmla="*/ 0 w 2636765"/>
              <a:gd name="connsiteY0" fmla="*/ 0 h 786784"/>
              <a:gd name="connsiteX1" fmla="*/ 2243373 w 2636765"/>
              <a:gd name="connsiteY1" fmla="*/ 0 h 786784"/>
              <a:gd name="connsiteX2" fmla="*/ 2636765 w 2636765"/>
              <a:gd name="connsiteY2" fmla="*/ 393392 h 786784"/>
              <a:gd name="connsiteX3" fmla="*/ 2243373 w 2636765"/>
              <a:gd name="connsiteY3" fmla="*/ 786784 h 786784"/>
              <a:gd name="connsiteX4" fmla="*/ 0 w 2636765"/>
              <a:gd name="connsiteY4" fmla="*/ 786784 h 786784"/>
              <a:gd name="connsiteX5" fmla="*/ 393392 w 2636765"/>
              <a:gd name="connsiteY5" fmla="*/ 393392 h 786784"/>
              <a:gd name="connsiteX6" fmla="*/ 0 w 2636765"/>
              <a:gd name="connsiteY6" fmla="*/ 0 h 78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6765" h="786784">
                <a:moveTo>
                  <a:pt x="0" y="0"/>
                </a:moveTo>
                <a:lnTo>
                  <a:pt x="2243373" y="0"/>
                </a:lnTo>
                <a:lnTo>
                  <a:pt x="2636765" y="393392"/>
                </a:lnTo>
                <a:lnTo>
                  <a:pt x="2243373" y="786784"/>
                </a:lnTo>
                <a:lnTo>
                  <a:pt x="0" y="786784"/>
                </a:lnTo>
                <a:lnTo>
                  <a:pt x="393392" y="39339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3400" tIns="20003" rIns="413395" bIns="2000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kern="1200" dirty="0" smtClean="0">
                <a:solidFill>
                  <a:schemeClr val="tx1"/>
                </a:solidFill>
                <a:latin typeface="+mj-lt"/>
              </a:rPr>
              <a:t>Начало работы компании </a:t>
            </a:r>
            <a:endParaRPr lang="ru-RU" sz="1500" kern="1200" dirty="0">
              <a:solidFill>
                <a:schemeClr val="tx1"/>
              </a:solidFill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7267487" y="4880999"/>
            <a:ext cx="1716253" cy="2775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9644"/>
                </a:solidFill>
              </a:rPr>
              <a:t>Банки </a:t>
            </a:r>
            <a:r>
              <a:rPr lang="ru-RU" sz="1000" dirty="0" smtClean="0">
                <a:solidFill>
                  <a:srgbClr val="009644"/>
                </a:solidFill>
              </a:rPr>
              <a:t>– кредит, микрозайм</a:t>
            </a:r>
            <a:endParaRPr lang="ru-RU" sz="1000" dirty="0">
              <a:solidFill>
                <a:srgbClr val="009644"/>
              </a:solidFill>
            </a:endParaRPr>
          </a:p>
        </p:txBody>
      </p:sp>
      <p:cxnSp>
        <p:nvCxnSpPr>
          <p:cNvPr id="213" name="Соединительная линия уступом 212"/>
          <p:cNvCxnSpPr>
            <a:endCxn id="212" idx="1"/>
          </p:cNvCxnSpPr>
          <p:nvPr/>
        </p:nvCxnSpPr>
        <p:spPr>
          <a:xfrm rot="16200000" flipH="1">
            <a:off x="6349743" y="4102038"/>
            <a:ext cx="1320657" cy="514832"/>
          </a:xfrm>
          <a:prstGeom prst="bentConnector2">
            <a:avLst/>
          </a:prstGeom>
          <a:ln w="9525">
            <a:solidFill>
              <a:srgbClr val="0096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Прямоугольник 215"/>
          <p:cNvSpPr/>
          <p:nvPr/>
        </p:nvSpPr>
        <p:spPr>
          <a:xfrm>
            <a:off x="6766382" y="5268968"/>
            <a:ext cx="2982598" cy="4975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Государственные </a:t>
            </a:r>
            <a:r>
              <a:rPr lang="ru-RU" sz="1000" b="1" dirty="0">
                <a:solidFill>
                  <a:schemeClr val="tx1"/>
                </a:solidFill>
              </a:rPr>
              <a:t>и муниципальные фонды </a:t>
            </a:r>
            <a:r>
              <a:rPr lang="ru-RU" sz="1000" b="1" dirty="0" smtClean="0">
                <a:solidFill>
                  <a:schemeClr val="tx1"/>
                </a:solidFill>
              </a:rPr>
              <a:t>поддержки, фонды </a:t>
            </a:r>
            <a:r>
              <a:rPr lang="ru-RU" sz="1000" b="1" dirty="0">
                <a:solidFill>
                  <a:schemeClr val="tx1"/>
                </a:solidFill>
              </a:rPr>
              <a:t>содействия </a:t>
            </a:r>
            <a:r>
              <a:rPr lang="ru-RU" sz="1000" b="1" dirty="0" smtClean="0">
                <a:solidFill>
                  <a:schemeClr val="tx1"/>
                </a:solidFill>
              </a:rPr>
              <a:t>кредитованию: </a:t>
            </a:r>
            <a:r>
              <a:rPr lang="ru-RU" sz="1000" dirty="0" smtClean="0">
                <a:solidFill>
                  <a:schemeClr val="tx1"/>
                </a:solidFill>
              </a:rPr>
              <a:t>банковские гарантии, поручительство</a:t>
            </a:r>
            <a:endParaRPr lang="ru-RU" sz="1000" dirty="0">
              <a:solidFill>
                <a:schemeClr val="tx1"/>
              </a:solidFill>
            </a:endParaRPr>
          </a:p>
        </p:txBody>
      </p:sp>
      <p:cxnSp>
        <p:nvCxnSpPr>
          <p:cNvPr id="221" name="Соединительная линия уступом 220"/>
          <p:cNvCxnSpPr>
            <a:stCxn id="204" idx="2"/>
            <a:endCxn id="216" idx="1"/>
          </p:cNvCxnSpPr>
          <p:nvPr/>
        </p:nvCxnSpPr>
        <p:spPr>
          <a:xfrm rot="16200000" flipH="1">
            <a:off x="5810575" y="4561948"/>
            <a:ext cx="1779992" cy="131621"/>
          </a:xfrm>
          <a:prstGeom prst="bentConnector2">
            <a:avLst/>
          </a:prstGeom>
          <a:ln w="95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Прямоугольник 234"/>
          <p:cNvSpPr/>
          <p:nvPr/>
        </p:nvSpPr>
        <p:spPr>
          <a:xfrm>
            <a:off x="8771001" y="3628543"/>
            <a:ext cx="105903" cy="101600"/>
          </a:xfrm>
          <a:prstGeom prst="rect">
            <a:avLst/>
          </a:prstGeom>
          <a:solidFill>
            <a:srgbClr val="CC6600"/>
          </a:solidFill>
          <a:ln w="9525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247" name="Прямоугольник 246"/>
          <p:cNvSpPr/>
          <p:nvPr/>
        </p:nvSpPr>
        <p:spPr>
          <a:xfrm>
            <a:off x="5182030" y="2236340"/>
            <a:ext cx="3215017" cy="405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C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ПФР, ФСС, Росстат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– постановка на учет, регистрация страхователя</a:t>
            </a: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8" name="Прямоугольник 247"/>
          <p:cNvSpPr/>
          <p:nvPr/>
        </p:nvSpPr>
        <p:spPr>
          <a:xfrm>
            <a:off x="10535033" y="1760015"/>
            <a:ext cx="564382" cy="40533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МФЦ</a:t>
            </a: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1" name="Прямоугольник 250"/>
          <p:cNvSpPr/>
          <p:nvPr/>
        </p:nvSpPr>
        <p:spPr>
          <a:xfrm>
            <a:off x="9961803" y="3620923"/>
            <a:ext cx="105903" cy="101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cxnSp>
        <p:nvCxnSpPr>
          <p:cNvPr id="252" name="Прямая со стрелкой 251"/>
          <p:cNvCxnSpPr>
            <a:stCxn id="251" idx="2"/>
            <a:endCxn id="205" idx="0"/>
          </p:cNvCxnSpPr>
          <p:nvPr/>
        </p:nvCxnSpPr>
        <p:spPr>
          <a:xfrm flipH="1">
            <a:off x="10013370" y="3722523"/>
            <a:ext cx="1385" cy="136169"/>
          </a:xfrm>
          <a:prstGeom prst="straightConnector1">
            <a:avLst/>
          </a:prstGeom>
          <a:ln w="9525">
            <a:solidFill>
              <a:srgbClr val="7A9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Прямоугольник 263"/>
          <p:cNvSpPr/>
          <p:nvPr/>
        </p:nvSpPr>
        <p:spPr>
          <a:xfrm>
            <a:off x="10526517" y="3124616"/>
            <a:ext cx="1141335" cy="3363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Принятие отчета </a:t>
            </a:r>
            <a:r>
              <a:rPr lang="ru-RU" sz="1000" dirty="0">
                <a:solidFill>
                  <a:schemeClr val="tx1"/>
                </a:solidFill>
              </a:rPr>
              <a:t>о деятельности</a:t>
            </a:r>
          </a:p>
        </p:txBody>
      </p:sp>
      <p:sp>
        <p:nvSpPr>
          <p:cNvPr id="265" name="Прямоугольник 264"/>
          <p:cNvSpPr/>
          <p:nvPr/>
        </p:nvSpPr>
        <p:spPr>
          <a:xfrm>
            <a:off x="11042484" y="3620923"/>
            <a:ext cx="105903" cy="101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cxnSp>
        <p:nvCxnSpPr>
          <p:cNvPr id="266" name="Прямая со стрелкой 265"/>
          <p:cNvCxnSpPr>
            <a:stCxn id="265" idx="0"/>
            <a:endCxn id="264" idx="2"/>
          </p:cNvCxnSpPr>
          <p:nvPr/>
        </p:nvCxnSpPr>
        <p:spPr>
          <a:xfrm flipV="1">
            <a:off x="11095436" y="3460972"/>
            <a:ext cx="1749" cy="159951"/>
          </a:xfrm>
          <a:prstGeom prst="straightConnector1">
            <a:avLst/>
          </a:prstGeom>
          <a:ln w="9525">
            <a:solidFill>
              <a:srgbClr val="7A9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stCxn id="235" idx="0"/>
          </p:cNvCxnSpPr>
          <p:nvPr/>
        </p:nvCxnSpPr>
        <p:spPr>
          <a:xfrm flipH="1" flipV="1">
            <a:off x="8822182" y="3118629"/>
            <a:ext cx="1771" cy="509914"/>
          </a:xfrm>
          <a:prstGeom prst="straightConnector1">
            <a:avLst/>
          </a:prstGeom>
          <a:ln w="9525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152400" y="5257800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182030" y="2688634"/>
            <a:ext cx="3215017" cy="3731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C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ОМСУ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– согласование размещения нестационарного объекта</a:t>
            </a: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523228" y="2590362"/>
            <a:ext cx="2170172" cy="4618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C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РОИВ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– субсидии на поддержку предпринимательства</a:t>
            </a: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460137" y="1697135"/>
            <a:ext cx="0" cy="1414198"/>
          </a:xfrm>
          <a:prstGeom prst="line">
            <a:avLst/>
          </a:prstGeom>
          <a:ln w="9525">
            <a:solidFill>
              <a:srgbClr val="CC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2135759" y="5764169"/>
            <a:ext cx="7613221" cy="2679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Федеральная корпорация </a:t>
            </a:r>
            <a:r>
              <a:rPr lang="ru-RU" sz="1000" b="1" dirty="0">
                <a:solidFill>
                  <a:schemeClr val="tx1"/>
                </a:solidFill>
              </a:rPr>
              <a:t>по развитию малого и среднего </a:t>
            </a:r>
            <a:r>
              <a:rPr lang="ru-RU" sz="1000" b="1" dirty="0" smtClean="0">
                <a:solidFill>
                  <a:schemeClr val="tx1"/>
                </a:solidFill>
              </a:rPr>
              <a:t>предпринимательства</a:t>
            </a:r>
            <a:r>
              <a:rPr lang="ru-RU" sz="1000" dirty="0" smtClean="0">
                <a:solidFill>
                  <a:schemeClr val="tx1"/>
                </a:solidFill>
              </a:rPr>
              <a:t>:  координация </a:t>
            </a:r>
            <a:r>
              <a:rPr lang="ru-RU" sz="1000" dirty="0">
                <a:solidFill>
                  <a:schemeClr val="tx1"/>
                </a:solidFill>
              </a:rPr>
              <a:t>мер по поддержке бизнеса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54841" y="4872335"/>
            <a:ext cx="1826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Условные обозначения:</a:t>
            </a:r>
          </a:p>
          <a:p>
            <a:endParaRPr lang="ru-RU" sz="1200" b="1" i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457200" y="5181600"/>
            <a:ext cx="1447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 smtClean="0">
                <a:solidFill>
                  <a:prstClr val="black"/>
                </a:solidFill>
              </a:rPr>
              <a:t>Функции ЦЗН в рамках действующей услуги 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52400" y="5943600"/>
            <a:ext cx="2286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57200" y="5769114"/>
            <a:ext cx="1447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 smtClean="0">
                <a:solidFill>
                  <a:prstClr val="black"/>
                </a:solidFill>
              </a:rPr>
              <a:t>Услуги иных органов и институтов поддержки в рамках комплексной услуги </a:t>
            </a:r>
            <a:endParaRPr lang="ru-RU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362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E1BF0-70A0-4A0C-9039-60853E5EAC6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41986" name="Picture 2" descr="http://www.sunpalsolutions.co.uk/images/logo-4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6677" y="622988"/>
            <a:ext cx="5550298" cy="53089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393236">
            <a:off x="5199795" y="2169991"/>
            <a:ext cx="2936629" cy="307777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СЕЛЬСКОЕ ХОЗЯЙСТВО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313494">
            <a:off x="5472753" y="3179928"/>
            <a:ext cx="1168781" cy="307777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ТОРГОВЛЯ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310029">
            <a:off x="5663823" y="3766784"/>
            <a:ext cx="1095621" cy="307777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ТРАНСПОРТ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9014" y="3698780"/>
            <a:ext cx="1761316" cy="307777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ОРГАНЫ ВЛАСТИ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5712" y="3370996"/>
            <a:ext cx="1861472" cy="307777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ИНФРАСТРУКТУРА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3343702"/>
            <a:ext cx="774571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 2 B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4735" y="2179877"/>
            <a:ext cx="1506823" cy="307777"/>
          </a:xfrm>
          <a:prstGeom prst="rect">
            <a:avLst/>
          </a:prstGeom>
          <a:noFill/>
          <a:scene3d>
            <a:camera prst="orthographicFront">
              <a:rot lat="0" lon="0" rev="20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РЕГИСТРАЦИЯ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3235" y="1410889"/>
            <a:ext cx="2250168" cy="307777"/>
          </a:xfrm>
          <a:prstGeom prst="rect">
            <a:avLst/>
          </a:prstGeom>
          <a:noFill/>
          <a:scene3d>
            <a:camera prst="orthographicFront">
              <a:rot lat="0" lon="0" rev="20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ПОДБОР ПОМЕЩЕНИЯ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0214" y="2145950"/>
            <a:ext cx="2005614" cy="307777"/>
          </a:xfrm>
          <a:prstGeom prst="rect">
            <a:avLst/>
          </a:prstGeom>
          <a:noFill/>
          <a:scene3d>
            <a:camera prst="orthographicFront">
              <a:rot lat="0" lon="0" rev="20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ФИНАНСИРОВАНИЕ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965278" y="2920621"/>
            <a:ext cx="3111689" cy="955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049672" y="2879678"/>
            <a:ext cx="81886" cy="955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305" y="2333766"/>
            <a:ext cx="192433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Услуга ФНС России по государственной регистрации юридических лиц, физических лиц в качестве индивидуальных предпринимателей и крестьянских (фермерских) хозяйств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599900" y="2800065"/>
            <a:ext cx="1906548" cy="307777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КОРПОРАЦИЯ МСП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2137" y="331295"/>
            <a:ext cx="3179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n-lt"/>
              </a:rPr>
              <a:t>Предоставление АО «Корпорация «МСП» субъектам малого и среднего предпринимательства прямых гарантий для получения банковских кредитов</a:t>
            </a:r>
            <a:endParaRPr lang="ru-RU" sz="1600" dirty="0">
              <a:latin typeface="+mn-lt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961564" y="682388"/>
            <a:ext cx="914400" cy="4503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889612" y="1091821"/>
            <a:ext cx="45719" cy="6823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560863" y="928722"/>
            <a:ext cx="4367284" cy="7644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комплексной классификации услуг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93208" y="3838771"/>
            <a:ext cx="35302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n-lt"/>
              </a:rPr>
              <a:t>Услуга Министерства сельского хозяйства субъекта РФ по предоставлению субсидий на развитие логистических (оптово- распределительных) центров для хранения, предпродажной подготовки и реализации овощей, фруктов и картофеля</a:t>
            </a:r>
            <a:endParaRPr lang="ru-RU" sz="1600" dirty="0">
              <a:latin typeface="+mn-lt"/>
            </a:endParaRPr>
          </a:p>
        </p:txBody>
      </p:sp>
      <p:cxnSp>
        <p:nvCxnSpPr>
          <p:cNvPr id="30" name="Прямая со стрелкой 29"/>
          <p:cNvCxnSpPr>
            <a:stCxn id="24" idx="0"/>
          </p:cNvCxnSpPr>
          <p:nvPr/>
        </p:nvCxnSpPr>
        <p:spPr>
          <a:xfrm rot="16200000" flipV="1">
            <a:off x="8423344" y="2303797"/>
            <a:ext cx="877207" cy="21927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7740600" y="2895598"/>
            <a:ext cx="81886" cy="955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7318941">
            <a:off x="3708017" y="4140803"/>
            <a:ext cx="461665" cy="266611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b="1" dirty="0" smtClean="0"/>
              <a:t>Институты поддержки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 rot="154126">
            <a:off x="7342495" y="1843056"/>
            <a:ext cx="461665" cy="328929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b="1" dirty="0" smtClean="0"/>
              <a:t>Направления деятельности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 rot="20484658">
            <a:off x="3128975" y="941275"/>
            <a:ext cx="215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Бизнес-ситуации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5829814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1854926" y="2926081"/>
            <a:ext cx="3997234" cy="1515291"/>
          </a:xfrm>
          <a:prstGeom prst="rightArrow">
            <a:avLst>
              <a:gd name="adj1" fmla="val 50000"/>
              <a:gd name="adj2" fmla="val 3793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79" y="596213"/>
            <a:ext cx="103762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«займись делом!»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Содействие в появлении новых работодателей создает КУМУЛЯТИВНЫЙ ЭФФЕКТ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Picture 4" descr="http://pngimg.com/upload/man_PNG65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8274" y="2122576"/>
            <a:ext cx="1440000" cy="33057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16629" y="2795452"/>
            <a:ext cx="2743200" cy="17504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ОРГАНЫ</a:t>
            </a:r>
          </a:p>
          <a:p>
            <a:pPr algn="ctr"/>
            <a:r>
              <a:rPr lang="ru-RU" sz="3600" b="1" dirty="0" smtClean="0"/>
              <a:t> ЗАНЯТОСТИ </a:t>
            </a:r>
            <a:endParaRPr lang="ru-RU" sz="36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969726" y="2547257"/>
            <a:ext cx="1031965" cy="966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969726" y="3749040"/>
            <a:ext cx="1084217" cy="888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9032324">
            <a:off x="5421085" y="2586445"/>
            <a:ext cx="1965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традиционный подход 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 rot="2261771">
            <a:off x="5734595" y="4258492"/>
            <a:ext cx="1271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новый подход</a:t>
            </a:r>
            <a:endParaRPr lang="ru-RU" sz="1400" dirty="0"/>
          </a:p>
        </p:txBody>
      </p:sp>
      <p:pic>
        <p:nvPicPr>
          <p:cNvPr id="3076" name="Picture 4" descr="http://moystroitel.ru/blog/wp-content/uploads/2014/04/%D1%81%D1%82%D0%B0%D1%82%D1%8C%D1%8F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3838" y="3997234"/>
            <a:ext cx="3571806" cy="1533644"/>
          </a:xfrm>
          <a:prstGeom prst="rect">
            <a:avLst/>
          </a:prstGeom>
          <a:noFill/>
        </p:spPr>
      </p:pic>
      <p:pic>
        <p:nvPicPr>
          <p:cNvPr id="14" name="Picture 4" descr="http://moystroitel.ru/blog/wp-content/uploads/2014/04/%D1%81%D1%82%D0%B0%D1%82%D1%8C%D1%8F-1.jpg"/>
          <p:cNvPicPr>
            <a:picLocks noChangeAspect="1" noChangeArrowheads="1"/>
          </p:cNvPicPr>
          <p:nvPr/>
        </p:nvPicPr>
        <p:blipFill>
          <a:blip r:embed="rId3" cstate="print"/>
          <a:srcRect l="81711"/>
          <a:stretch>
            <a:fillRect/>
          </a:stretch>
        </p:blipFill>
        <p:spPr bwMode="auto">
          <a:xfrm>
            <a:off x="7589520" y="1615439"/>
            <a:ext cx="653256" cy="153364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466300" y="2430277"/>
            <a:ext cx="29851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+mj-lt"/>
              </a:rPr>
              <a:t>ТРУДОУСТРОЙСТВО 1 ГРАЖДАНИНА</a:t>
            </a:r>
          </a:p>
          <a:p>
            <a:pPr algn="ctr"/>
            <a:r>
              <a:rPr lang="ru-RU" sz="1400" dirty="0" smtClean="0">
                <a:latin typeface="+mj-lt"/>
              </a:rPr>
              <a:t>(на вакантное рабочее место </a:t>
            </a:r>
          </a:p>
          <a:p>
            <a:pPr algn="ctr"/>
            <a:r>
              <a:rPr lang="ru-RU" sz="1400" dirty="0" smtClean="0">
                <a:latin typeface="+mj-lt"/>
              </a:rPr>
              <a:t>зарегистрированного работодателя) </a:t>
            </a:r>
            <a:endParaRPr lang="ru-RU" sz="14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06249" y="5656219"/>
            <a:ext cx="416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+mj-lt"/>
              </a:rPr>
              <a:t>ТРУДОУСТРОЙСТВО НЕСКОЛЬКИХ ГРАЖДАН</a:t>
            </a:r>
          </a:p>
          <a:p>
            <a:pPr algn="ctr"/>
            <a:r>
              <a:rPr lang="ru-RU" sz="1400" dirty="0" smtClean="0">
                <a:latin typeface="+mj-lt"/>
              </a:rPr>
              <a:t>(благодаря созданию новых экономических единиц)</a:t>
            </a:r>
            <a:endParaRPr lang="ru-RU" sz="1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15800" cy="6531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1446" y="1439926"/>
            <a:ext cx="5628005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5" dirty="0"/>
              <a:t>ЭТАПЫ РЕАЛИЗАЦИИ</a:t>
            </a:r>
            <a:r>
              <a:rPr sz="3400" spc="-60" dirty="0"/>
              <a:t> </a:t>
            </a:r>
            <a:r>
              <a:rPr sz="3400" spc="-5" dirty="0"/>
              <a:t>ПРОЕКТА</a:t>
            </a:r>
            <a:endParaRPr sz="3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3429000"/>
            <a:ext cx="1985303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1. </a:t>
            </a:r>
            <a:r>
              <a:rPr lang="ru-RU" sz="1200" dirty="0" smtClean="0">
                <a:solidFill>
                  <a:schemeClr val="tx1"/>
                </a:solidFill>
              </a:rPr>
              <a:t>Выбор </a:t>
            </a:r>
            <a:r>
              <a:rPr lang="ru-RU" sz="1200" dirty="0" err="1" smtClean="0">
                <a:solidFill>
                  <a:schemeClr val="tx1"/>
                </a:solidFill>
              </a:rPr>
              <a:t>пилотных</a:t>
            </a:r>
            <a:r>
              <a:rPr lang="ru-RU" sz="1200" dirty="0" smtClean="0">
                <a:solidFill>
                  <a:schemeClr val="tx1"/>
                </a:solidFill>
              </a:rPr>
              <a:t> регионов и отработка </a:t>
            </a:r>
            <a:r>
              <a:rPr lang="ru-RU" sz="1200" dirty="0">
                <a:solidFill>
                  <a:schemeClr val="tx1"/>
                </a:solidFill>
              </a:rPr>
              <a:t>методологических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подходов и </a:t>
            </a:r>
            <a:r>
              <a:rPr lang="ru-RU" sz="1200" dirty="0" smtClean="0">
                <a:solidFill>
                  <a:schemeClr val="tx1"/>
                </a:solidFill>
              </a:rPr>
              <a:t>инструментария проекта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90800" y="3429000"/>
            <a:ext cx="2057400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2. </a:t>
            </a:r>
            <a:r>
              <a:rPr lang="ru-RU" sz="1200" dirty="0">
                <a:solidFill>
                  <a:schemeClr val="tx1"/>
                </a:solidFill>
              </a:rPr>
              <a:t>Отбор лучшей </a:t>
            </a:r>
            <a:r>
              <a:rPr lang="ru-RU" sz="1200" dirty="0" smtClean="0">
                <a:solidFill>
                  <a:schemeClr val="tx1"/>
                </a:solidFill>
              </a:rPr>
              <a:t>практики по результатам </a:t>
            </a:r>
            <a:r>
              <a:rPr lang="ru-RU" sz="1200" dirty="0" err="1" smtClean="0">
                <a:solidFill>
                  <a:schemeClr val="tx1"/>
                </a:solidFill>
              </a:rPr>
              <a:t>пилотных</a:t>
            </a:r>
            <a:r>
              <a:rPr lang="ru-RU" sz="1200" dirty="0" smtClean="0">
                <a:solidFill>
                  <a:schemeClr val="tx1"/>
                </a:solidFill>
              </a:rPr>
              <a:t> проектов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53600" y="3429000"/>
            <a:ext cx="2057400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5. Внедрение </a:t>
            </a:r>
            <a:r>
              <a:rPr lang="ru-RU" sz="1200" dirty="0">
                <a:solidFill>
                  <a:schemeClr val="tx1"/>
                </a:solidFill>
              </a:rPr>
              <a:t>лучших практик  по всей стране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76800" y="3429000"/>
            <a:ext cx="2282171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3. Формирование </a:t>
            </a:r>
            <a:r>
              <a:rPr lang="ru-RU" sz="1200" dirty="0">
                <a:solidFill>
                  <a:schemeClr val="tx1"/>
                </a:solidFill>
              </a:rPr>
              <a:t>системы показателей для мониторинга оказания комплексной услуги по открытию своего дела в рамках проекта «Займись делом!»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91400" y="3429000"/>
            <a:ext cx="2057400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4. Формирование нормативно - методической базы реализации Проекта.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Внесение изменений в НПА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885" y="1622805"/>
            <a:ext cx="6909715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5" dirty="0"/>
              <a:t>ОЖИДАЕМЫЕ</a:t>
            </a:r>
            <a:r>
              <a:rPr sz="3400" spc="-45" dirty="0"/>
              <a:t> </a:t>
            </a:r>
            <a:r>
              <a:rPr sz="3400" spc="-5" dirty="0"/>
              <a:t>РЕЗУЛЬТАТЫ</a:t>
            </a:r>
            <a:endParaRPr sz="3400" dirty="0"/>
          </a:p>
        </p:txBody>
      </p:sp>
      <p:sp>
        <p:nvSpPr>
          <p:cNvPr id="3" name="object 3"/>
          <p:cNvSpPr/>
          <p:nvPr/>
        </p:nvSpPr>
        <p:spPr>
          <a:xfrm>
            <a:off x="6742810" y="901319"/>
            <a:ext cx="5449188" cy="5687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23569" y="2427604"/>
            <a:ext cx="2132965" cy="1280160"/>
          </a:xfrm>
          <a:prstGeom prst="rect">
            <a:avLst/>
          </a:prstGeom>
          <a:ln w="12700">
            <a:solidFill>
              <a:srgbClr val="EF7E0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201930" marR="64135" indent="-132715">
              <a:lnSpc>
                <a:spcPts val="1750"/>
              </a:lnSpc>
              <a:spcBef>
                <a:spcPts val="1330"/>
              </a:spcBef>
            </a:pPr>
            <a:r>
              <a:rPr sz="1600" b="0" spc="-5" dirty="0">
                <a:latin typeface="Calibri Light"/>
                <a:cs typeface="Calibri Light"/>
              </a:rPr>
              <a:t>Оперативное создание  новых рабочих</a:t>
            </a:r>
            <a:r>
              <a:rPr sz="1600" b="0" spc="-55" dirty="0">
                <a:latin typeface="Calibri Light"/>
                <a:cs typeface="Calibri Light"/>
              </a:rPr>
              <a:t> </a:t>
            </a:r>
            <a:r>
              <a:rPr sz="1600" b="0" spc="-5" dirty="0">
                <a:latin typeface="Calibri Light"/>
                <a:cs typeface="Calibri Light"/>
              </a:rPr>
              <a:t>мест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69564" y="2427604"/>
            <a:ext cx="2132965" cy="1280160"/>
          </a:xfrm>
          <a:prstGeom prst="rect">
            <a:avLst/>
          </a:prstGeom>
          <a:ln w="12700">
            <a:solidFill>
              <a:srgbClr val="EF7E0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63500" marR="57150" indent="243840">
              <a:lnSpc>
                <a:spcPts val="1750"/>
              </a:lnSpc>
              <a:spcBef>
                <a:spcPts val="1330"/>
              </a:spcBef>
            </a:pPr>
            <a:r>
              <a:rPr sz="1600" b="0" spc="-5" dirty="0">
                <a:latin typeface="Calibri Light"/>
                <a:cs typeface="Calibri Light"/>
              </a:rPr>
              <a:t>Появление новых  экономических</a:t>
            </a:r>
            <a:r>
              <a:rPr sz="1600" b="0" spc="-55" dirty="0">
                <a:latin typeface="Calibri Light"/>
                <a:cs typeface="Calibri Light"/>
              </a:rPr>
              <a:t> </a:t>
            </a:r>
            <a:r>
              <a:rPr sz="1600" b="0" spc="-5" dirty="0">
                <a:latin typeface="Calibri Light"/>
                <a:cs typeface="Calibri Light"/>
              </a:rPr>
              <a:t>единиц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569" y="3956430"/>
            <a:ext cx="2132965" cy="1422697"/>
          </a:xfrm>
          <a:prstGeom prst="rect">
            <a:avLst/>
          </a:prstGeom>
          <a:ln w="12700">
            <a:solidFill>
              <a:srgbClr val="EF7E09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112395" marR="105410" indent="-2540" algn="ctr">
              <a:lnSpc>
                <a:spcPct val="91600"/>
              </a:lnSpc>
              <a:spcBef>
                <a:spcPts val="495"/>
              </a:spcBef>
            </a:pPr>
            <a:r>
              <a:rPr sz="1600" b="0" spc="-5" dirty="0">
                <a:latin typeface="Calibri Light"/>
                <a:cs typeface="Calibri Light"/>
              </a:rPr>
              <a:t>Увеличение числа  граждан, получивших  работу в соответствии  со своими  </a:t>
            </a:r>
            <a:r>
              <a:rPr sz="1600" b="0" spc="-10" dirty="0">
                <a:latin typeface="Calibri Light"/>
                <a:cs typeface="Calibri Light"/>
              </a:rPr>
              <a:t>потребностями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56814" y="3960114"/>
            <a:ext cx="2132965" cy="1280160"/>
          </a:xfrm>
          <a:prstGeom prst="rect">
            <a:avLst/>
          </a:prstGeom>
          <a:ln w="12700">
            <a:solidFill>
              <a:srgbClr val="EF7E09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56845" marR="149225" indent="635" algn="ctr">
              <a:lnSpc>
                <a:spcPct val="91600"/>
              </a:lnSpc>
            </a:pPr>
            <a:r>
              <a:rPr sz="1600" b="0" spc="-5" dirty="0">
                <a:latin typeface="Calibri Light"/>
                <a:cs typeface="Calibri Light"/>
              </a:rPr>
              <a:t>Легализация  неформальных  трудовых</a:t>
            </a:r>
            <a:r>
              <a:rPr sz="1600" b="0" spc="-45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отношений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4316" y="2667000"/>
            <a:ext cx="2132965" cy="2340192"/>
          </a:xfrm>
          <a:prstGeom prst="rect">
            <a:avLst/>
          </a:prstGeom>
          <a:ln w="12700">
            <a:solidFill>
              <a:srgbClr val="EF7E09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80645" marR="71755" indent="-635" algn="ctr">
              <a:lnSpc>
                <a:spcPct val="91600"/>
              </a:lnSpc>
            </a:pPr>
            <a:r>
              <a:rPr sz="1600" b="0" spc="-5" dirty="0">
                <a:latin typeface="Calibri Light"/>
                <a:cs typeface="Calibri Light"/>
              </a:rPr>
              <a:t>Повышение  эффективности работы  органов</a:t>
            </a:r>
            <a:r>
              <a:rPr sz="1600" b="0" spc="-80" dirty="0">
                <a:latin typeface="Calibri Light"/>
                <a:cs typeface="Calibri Light"/>
              </a:rPr>
              <a:t> </a:t>
            </a:r>
            <a:r>
              <a:rPr sz="1600" b="0" spc="-5" dirty="0" smtClean="0">
                <a:latin typeface="Calibri Light"/>
                <a:cs typeface="Calibri Light"/>
              </a:rPr>
              <a:t>занятости</a:t>
            </a:r>
            <a:r>
              <a:rPr lang="ru-RU" sz="1600" b="0" spc="-5" dirty="0" smtClean="0">
                <a:latin typeface="Calibri Light"/>
                <a:cs typeface="Calibri Light"/>
              </a:rPr>
              <a:t>, </a:t>
            </a:r>
            <a:r>
              <a:rPr lang="ru-RU" sz="1600" b="1" spc="-5" dirty="0" smtClean="0">
                <a:latin typeface="Calibri Light"/>
                <a:cs typeface="Calibri Light"/>
              </a:rPr>
              <a:t>Центр занятости - куратор в осуществлении предпринимательской деятельности</a:t>
            </a:r>
            <a:endParaRPr lang="ru-RU" sz="1600" b="1" dirty="0" smtClean="0">
              <a:latin typeface="Calibri Light"/>
              <a:cs typeface="Calibri Light"/>
            </a:endParaRPr>
          </a:p>
          <a:p>
            <a:pPr marL="80645" marR="71755" indent="-635" algn="ctr">
              <a:lnSpc>
                <a:spcPct val="91600"/>
              </a:lnSpc>
            </a:pPr>
            <a:endParaRPr sz="16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22331" y="5221096"/>
            <a:ext cx="2169668" cy="1235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9886060" y="2515616"/>
            <a:ext cx="2066417" cy="157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982211" y="2752344"/>
            <a:ext cx="4869180" cy="1357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28600" y="483078"/>
            <a:ext cx="10864215" cy="1090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30"/>
              </a:lnSpc>
            </a:pPr>
            <a:r>
              <a:rPr lang="ru-RU" sz="2400" b="0" dirty="0" smtClean="0">
                <a:latin typeface="Calibri Light"/>
                <a:cs typeface="Calibri Light"/>
              </a:rPr>
              <a:t>ЭКОНОМИЧЕСКИЙ КРИЗИС СПОСОБСТВУЕТ ПОЯВЛЕНИЮ НОВЫХ РАБОЧИХ МЕСТ И </a:t>
            </a:r>
            <a:r>
              <a:rPr sz="2400" b="0" dirty="0" smtClean="0">
                <a:latin typeface="Calibri Light"/>
                <a:cs typeface="Calibri Light"/>
              </a:rPr>
              <a:t>ЛЕГАЛИЗАЦИИ </a:t>
            </a:r>
            <a:r>
              <a:rPr sz="2400" b="0" dirty="0">
                <a:latin typeface="Calibri Light"/>
                <a:cs typeface="Calibri Light"/>
              </a:rPr>
              <a:t>НЕФОРМАЛЬНЫХ ТРУДОВЫХ</a:t>
            </a:r>
            <a:r>
              <a:rPr sz="2400" b="0" spc="-17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ОТНОШЕНИЙ</a:t>
            </a:r>
            <a:endParaRPr sz="2400" dirty="0">
              <a:latin typeface="Calibri Light"/>
              <a:cs typeface="Calibri Light"/>
            </a:endParaRPr>
          </a:p>
          <a:p>
            <a:pPr marL="12700">
              <a:lnSpc>
                <a:spcPts val="3515"/>
              </a:lnSpc>
            </a:pPr>
            <a:r>
              <a:rPr sz="3100" b="0" spc="-5" dirty="0">
                <a:solidFill>
                  <a:srgbClr val="C00000"/>
                </a:solidFill>
                <a:latin typeface="Calibri Light"/>
                <a:cs typeface="Calibri Light"/>
              </a:rPr>
              <a:t>ТОЛЬКО ПРИ НАЛИЧИИ ПОДДЕРЖКИ СО СТОРОНЫ</a:t>
            </a:r>
            <a:r>
              <a:rPr sz="3100" b="0" spc="12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3100" b="0" spc="-30" dirty="0">
                <a:solidFill>
                  <a:srgbClr val="C00000"/>
                </a:solidFill>
                <a:latin typeface="Calibri Light"/>
                <a:cs typeface="Calibri Light"/>
              </a:rPr>
              <a:t>ГОСУДАРСТВА</a:t>
            </a:r>
            <a:endParaRPr sz="31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3323" y="2455926"/>
            <a:ext cx="2993390" cy="1515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069975" y="4299483"/>
            <a:ext cx="2300224" cy="14385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8557641" y="2468626"/>
            <a:ext cx="3218815" cy="998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УВОЛЕННЫЕ </a:t>
            </a:r>
            <a:r>
              <a:rPr sz="1600" spc="-20" dirty="0">
                <a:latin typeface="Calibri"/>
                <a:cs typeface="Calibri"/>
              </a:rPr>
              <a:t>СОТРУДНИКИ </a:t>
            </a:r>
            <a:r>
              <a:rPr sz="1600" spc="-10" dirty="0">
                <a:latin typeface="Calibri"/>
                <a:cs typeface="Calibri"/>
              </a:rPr>
              <a:t>СОЗДАЮТ  </a:t>
            </a:r>
            <a:r>
              <a:rPr sz="1600" spc="-5" dirty="0">
                <a:latin typeface="Calibri"/>
                <a:cs typeface="Calibri"/>
              </a:rPr>
              <a:t>СОБСТВЕННЫЕ </a:t>
            </a:r>
            <a:r>
              <a:rPr sz="1600" spc="-10" dirty="0">
                <a:latin typeface="Calibri"/>
                <a:cs typeface="Calibri"/>
              </a:rPr>
              <a:t>БИЗНЕСЫ,  </a:t>
            </a:r>
            <a:r>
              <a:rPr sz="1600" spc="-15" dirty="0">
                <a:latin typeface="Calibri"/>
                <a:cs typeface="Calibri"/>
              </a:rPr>
              <a:t>НАБЛЮДАЕТСЯ </a:t>
            </a:r>
            <a:r>
              <a:rPr sz="1600" spc="-5" dirty="0">
                <a:latin typeface="Calibri"/>
                <a:cs typeface="Calibri"/>
              </a:rPr>
              <a:t>РЕЗКИЙ РОСТ  </a:t>
            </a:r>
            <a:r>
              <a:rPr sz="1600" spc="-15" dirty="0">
                <a:latin typeface="Calibri"/>
                <a:cs typeface="Calibri"/>
              </a:rPr>
              <a:t>МАЛОГО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ПРЕДПРИНИМАТЕЛЬСТВА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52180" y="4689475"/>
            <a:ext cx="2738120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«ИСЧЕЗНОВЕНИЕ» </a:t>
            </a:r>
            <a:r>
              <a:rPr sz="1600" spc="-10" dirty="0">
                <a:latin typeface="Calibri"/>
                <a:cs typeface="Calibri"/>
              </a:rPr>
              <a:t>УВОЛЕННЫХ  </a:t>
            </a:r>
            <a:r>
              <a:rPr sz="1600" spc="-20" dirty="0">
                <a:latin typeface="Calibri"/>
                <a:cs typeface="Calibri"/>
              </a:rPr>
              <a:t>СОТРУДНИКОВ </a:t>
            </a:r>
            <a:r>
              <a:rPr sz="1600" spc="-5" dirty="0">
                <a:latin typeface="Calibri"/>
                <a:cs typeface="Calibri"/>
              </a:rPr>
              <a:t>ИЗ  </a:t>
            </a:r>
            <a:r>
              <a:rPr sz="1600" spc="-10" dirty="0">
                <a:latin typeface="Calibri"/>
                <a:cs typeface="Calibri"/>
              </a:rPr>
              <a:t>ФОРМАЛЬНОГО </a:t>
            </a:r>
            <a:r>
              <a:rPr sz="1600" spc="-5" dirty="0">
                <a:latin typeface="Calibri"/>
                <a:cs typeface="Calibri"/>
              </a:rPr>
              <a:t>РЫНКА</a:t>
            </a:r>
            <a:r>
              <a:rPr sz="1600" spc="-25" dirty="0">
                <a:latin typeface="Calibri"/>
                <a:cs typeface="Calibri"/>
              </a:rPr>
              <a:t> ТРУДА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6516" y="2387219"/>
            <a:ext cx="19272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latin typeface="Calibri"/>
                <a:cs typeface="Calibri"/>
              </a:rPr>
              <a:t>РАЗВИТЫЕ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СТРАНЫ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8540" y="4634483"/>
            <a:ext cx="82169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РО</a:t>
            </a:r>
            <a:r>
              <a:rPr sz="1800" b="1" spc="-25" dirty="0">
                <a:latin typeface="Calibri"/>
                <a:cs typeface="Calibri"/>
              </a:rPr>
              <a:t>С</a:t>
            </a:r>
            <a:r>
              <a:rPr sz="1800" b="1" spc="-5" dirty="0">
                <a:latin typeface="Calibri"/>
                <a:cs typeface="Calibri"/>
              </a:rPr>
              <a:t>СИЯ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94175" y="2472608"/>
            <a:ext cx="2945130" cy="103314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ДОПОЛНИТЕЛЬНЫЕ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МЕРЫ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sz="1600" spc="-5" dirty="0">
                <a:latin typeface="Calibri"/>
                <a:cs typeface="Calibri"/>
              </a:rPr>
              <a:t>ПО </a:t>
            </a:r>
            <a:r>
              <a:rPr sz="1600" spc="-10" dirty="0">
                <a:latin typeface="Calibri"/>
                <a:cs typeface="Calibri"/>
              </a:rPr>
              <a:t>ПОДДЕРЖКЕ </a:t>
            </a:r>
            <a:r>
              <a:rPr sz="1600" spc="-15" dirty="0">
                <a:latin typeface="Calibri"/>
                <a:cs typeface="Calibri"/>
              </a:rPr>
              <a:t>ИНИЦИАТИВНЫХ  </a:t>
            </a:r>
            <a:r>
              <a:rPr sz="1600" spc="-20" dirty="0">
                <a:latin typeface="Calibri"/>
                <a:cs typeface="Calibri"/>
              </a:rPr>
              <a:t>ГРАЖДАН </a:t>
            </a:r>
            <a:r>
              <a:rPr sz="1600" spc="-5" dirty="0">
                <a:latin typeface="Calibri"/>
                <a:cs typeface="Calibri"/>
              </a:rPr>
              <a:t>В СОЗДАНИИ  </a:t>
            </a:r>
            <a:r>
              <a:rPr sz="1600" spc="-10" dirty="0">
                <a:latin typeface="Calibri"/>
                <a:cs typeface="Calibri"/>
              </a:rPr>
              <a:t>СОБСТВЕННОГО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БИЗНЕСА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93108" y="4640579"/>
            <a:ext cx="4329684" cy="13578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309772" y="2891916"/>
            <a:ext cx="949426" cy="22692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8938" y="-551053"/>
            <a:ext cx="11392611" cy="2078697"/>
          </a:xfrm>
          <a:prstGeom prst="rect">
            <a:avLst/>
          </a:prstGeom>
        </p:spPr>
        <p:txBody>
          <a:bodyPr vert="horz" wrap="square" lIns="0" tIns="742366" rIns="0" bIns="0" rtlCol="0">
            <a:spAutoFit/>
          </a:bodyPr>
          <a:lstStyle/>
          <a:p>
            <a:pPr marL="405765">
              <a:lnSpc>
                <a:spcPts val="3535"/>
              </a:lnSpc>
            </a:pPr>
            <a:r>
              <a:rPr spc="-5" dirty="0">
                <a:solidFill>
                  <a:srgbClr val="C00000"/>
                </a:solidFill>
              </a:rPr>
              <a:t>НЕОБХОДИМОСТЬ ВНЕДРЕНИЯ НОВЫХ</a:t>
            </a:r>
            <a:r>
              <a:rPr spc="55" dirty="0">
                <a:solidFill>
                  <a:srgbClr val="C00000"/>
                </a:solidFill>
              </a:rPr>
              <a:t> </a:t>
            </a:r>
            <a:r>
              <a:rPr spc="-5" dirty="0" smtClean="0">
                <a:solidFill>
                  <a:srgbClr val="C00000"/>
                </a:solidFill>
              </a:rPr>
              <a:t>МЕХАНИЗМОВ</a:t>
            </a:r>
            <a:r>
              <a:rPr lang="ru-RU" spc="-5" dirty="0" smtClean="0">
                <a:solidFill>
                  <a:srgbClr val="C00000"/>
                </a:solidFill>
              </a:rPr>
              <a:t> </a:t>
            </a:r>
            <a:r>
              <a:rPr lang="ru-RU" spc="-5" dirty="0">
                <a:solidFill>
                  <a:srgbClr val="C00000"/>
                </a:solidFill>
              </a:rPr>
              <a:t>СТАБИЛИЗАЦИИ СИТУАЦИИ НА РЫНКЕ ТРУДА  В УСЛОВИЯХ ЭКОНОМИЧЕСКОГО</a:t>
            </a:r>
            <a:r>
              <a:rPr lang="ru-RU" spc="-15" dirty="0">
                <a:solidFill>
                  <a:srgbClr val="C00000"/>
                </a:solidFill>
              </a:rPr>
              <a:t> </a:t>
            </a:r>
            <a:r>
              <a:rPr lang="ru-RU" spc="-5" dirty="0">
                <a:solidFill>
                  <a:srgbClr val="C00000"/>
                </a:solidFill>
              </a:rPr>
              <a:t>КРИЗИСА</a:t>
            </a: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10031" y="2565146"/>
            <a:ext cx="3331083" cy="221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863340" y="3067557"/>
            <a:ext cx="4133088" cy="1920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310760" y="2994913"/>
            <a:ext cx="2743200" cy="1750695"/>
          </a:xfrm>
          <a:prstGeom prst="rect">
            <a:avLst/>
          </a:prstGeom>
          <a:solidFill>
            <a:srgbClr val="EF7E09"/>
          </a:solidFill>
          <a:ln w="12700">
            <a:solidFill>
              <a:srgbClr val="AF5C04"/>
            </a:solidFill>
          </a:ln>
        </p:spPr>
        <p:txBody>
          <a:bodyPr vert="horz" wrap="square" lIns="0" tIns="292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00"/>
              </a:spcBef>
            </a:pPr>
            <a:r>
              <a:rPr sz="3600" b="1" spc="-45" dirty="0">
                <a:solidFill>
                  <a:srgbClr val="FFFFFF"/>
                </a:solidFill>
                <a:latin typeface="Calibri"/>
                <a:cs typeface="Calibri"/>
              </a:rPr>
              <a:t>ОРГАНЫ</a:t>
            </a:r>
            <a:endParaRPr sz="3600" dirty="0">
              <a:latin typeface="Calibri"/>
              <a:cs typeface="Calibri"/>
            </a:endParaRPr>
          </a:p>
          <a:p>
            <a:pPr marL="99695" algn="ctr">
              <a:lnSpc>
                <a:spcPct val="100000"/>
              </a:lnSpc>
            </a:pPr>
            <a:r>
              <a:rPr sz="3600" b="1" spc="-15" dirty="0">
                <a:solidFill>
                  <a:srgbClr val="FFFFFF"/>
                </a:solidFill>
                <a:latin typeface="Calibri"/>
                <a:cs typeface="Calibri"/>
              </a:rPr>
              <a:t>ЗАНЯТОСТИ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03144" y="3932720"/>
            <a:ext cx="846289" cy="9303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42366" y="4930267"/>
            <a:ext cx="3439160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•</a:t>
            </a:r>
            <a:r>
              <a:rPr sz="1600" b="0" spc="-5" dirty="0">
                <a:latin typeface="Calibri Light"/>
                <a:cs typeface="Calibri Light"/>
              </a:rPr>
              <a:t>СОКРАЩЕНИЕ РАБОЧИХ</a:t>
            </a:r>
            <a:r>
              <a:rPr sz="1600" b="0" spc="-35" dirty="0">
                <a:latin typeface="Calibri Light"/>
                <a:cs typeface="Calibri Light"/>
              </a:rPr>
              <a:t> </a:t>
            </a:r>
            <a:r>
              <a:rPr sz="1600" b="0" spc="-5" dirty="0">
                <a:latin typeface="Calibri Light"/>
                <a:cs typeface="Calibri Light"/>
              </a:rPr>
              <a:t>МЕСТ</a:t>
            </a:r>
            <a:endParaRPr sz="16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•</a:t>
            </a:r>
            <a:r>
              <a:rPr sz="1600" b="0" spc="-5" dirty="0">
                <a:latin typeface="Calibri Light"/>
                <a:cs typeface="Calibri Light"/>
              </a:rPr>
              <a:t>УХУДШЕНИЕ КАЧЕСТВА РАБОЧИХ</a:t>
            </a:r>
            <a:r>
              <a:rPr sz="1600" b="0" dirty="0">
                <a:latin typeface="Calibri Light"/>
                <a:cs typeface="Calibri Light"/>
              </a:rPr>
              <a:t> </a:t>
            </a:r>
            <a:r>
              <a:rPr sz="1600" b="0" spc="-5" dirty="0">
                <a:latin typeface="Calibri Light"/>
                <a:cs typeface="Calibri Light"/>
              </a:rPr>
              <a:t>МЕСТ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06359" y="2458999"/>
            <a:ext cx="1878964" cy="1127760"/>
          </a:xfrm>
          <a:custGeom>
            <a:avLst/>
            <a:gdLst/>
            <a:ahLst/>
            <a:cxnLst/>
            <a:rect l="l" t="t" r="r" b="b"/>
            <a:pathLst>
              <a:path w="1878965" h="1127760">
                <a:moveTo>
                  <a:pt x="0" y="1127226"/>
                </a:moveTo>
                <a:lnTo>
                  <a:pt x="1878711" y="1127226"/>
                </a:lnTo>
                <a:lnTo>
                  <a:pt x="1878711" y="0"/>
                </a:lnTo>
                <a:lnTo>
                  <a:pt x="0" y="0"/>
                </a:lnTo>
                <a:lnTo>
                  <a:pt x="0" y="112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706359" y="2458999"/>
            <a:ext cx="1878964" cy="1127760"/>
          </a:xfrm>
          <a:prstGeom prst="rect">
            <a:avLst/>
          </a:prstGeom>
          <a:ln w="12700">
            <a:solidFill>
              <a:srgbClr val="EF7E0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565785" marR="42545" indent="-515620">
              <a:lnSpc>
                <a:spcPts val="1540"/>
              </a:lnSpc>
              <a:spcBef>
                <a:spcPts val="1175"/>
              </a:spcBef>
            </a:pPr>
            <a:r>
              <a:rPr sz="1400" b="0" dirty="0">
                <a:latin typeface="Calibri Light"/>
                <a:cs typeface="Calibri Light"/>
              </a:rPr>
              <a:t>Программы временной  занятости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72904" y="2458999"/>
            <a:ext cx="1878964" cy="1127760"/>
          </a:xfrm>
          <a:prstGeom prst="rect">
            <a:avLst/>
          </a:prstGeom>
          <a:ln w="12700">
            <a:solidFill>
              <a:srgbClr val="EF7E09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257175" marR="248285" algn="ctr">
              <a:lnSpc>
                <a:spcPct val="91600"/>
              </a:lnSpc>
              <a:spcBef>
                <a:spcPts val="450"/>
              </a:spcBef>
            </a:pPr>
            <a:r>
              <a:rPr sz="1400" b="0" dirty="0">
                <a:latin typeface="Calibri Light"/>
                <a:cs typeface="Calibri Light"/>
              </a:rPr>
              <a:t>Прямая</a:t>
            </a:r>
            <a:r>
              <a:rPr sz="1400" b="0" spc="-85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денежная  компенсация  работодателю  (коррупционные  риски)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06359" y="3774084"/>
            <a:ext cx="1878964" cy="1127760"/>
          </a:xfrm>
          <a:custGeom>
            <a:avLst/>
            <a:gdLst/>
            <a:ahLst/>
            <a:cxnLst/>
            <a:rect l="l" t="t" r="r" b="b"/>
            <a:pathLst>
              <a:path w="1878965" h="1127760">
                <a:moveTo>
                  <a:pt x="0" y="1127226"/>
                </a:moveTo>
                <a:lnTo>
                  <a:pt x="1878711" y="1127226"/>
                </a:lnTo>
                <a:lnTo>
                  <a:pt x="1878711" y="0"/>
                </a:lnTo>
                <a:lnTo>
                  <a:pt x="0" y="0"/>
                </a:lnTo>
                <a:lnTo>
                  <a:pt x="0" y="112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7706359" y="3774084"/>
            <a:ext cx="1878964" cy="1127760"/>
          </a:xfrm>
          <a:prstGeom prst="rect">
            <a:avLst/>
          </a:prstGeom>
          <a:ln w="12700">
            <a:solidFill>
              <a:srgbClr val="EF7E0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494665" marR="379095" indent="-108585">
              <a:lnSpc>
                <a:spcPts val="1540"/>
              </a:lnSpc>
              <a:spcBef>
                <a:spcPts val="1180"/>
              </a:spcBef>
            </a:pPr>
            <a:r>
              <a:rPr sz="1400" b="0" dirty="0">
                <a:latin typeface="Calibri Light"/>
                <a:cs typeface="Calibri Light"/>
              </a:rPr>
              <a:t>Переобучение  работников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72904" y="3774084"/>
            <a:ext cx="1878964" cy="1127760"/>
          </a:xfrm>
          <a:prstGeom prst="rect">
            <a:avLst/>
          </a:prstGeom>
          <a:ln w="12700">
            <a:solidFill>
              <a:srgbClr val="EF7E09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48895" marR="39370" indent="1270" algn="ctr">
              <a:lnSpc>
                <a:spcPct val="91600"/>
              </a:lnSpc>
              <a:spcBef>
                <a:spcPts val="735"/>
              </a:spcBef>
            </a:pPr>
            <a:r>
              <a:rPr sz="1300" b="0" spc="-5" dirty="0">
                <a:latin typeface="Calibri Light"/>
                <a:cs typeface="Calibri Light"/>
              </a:rPr>
              <a:t>Реализация новых  инвестиционных  </a:t>
            </a:r>
            <a:r>
              <a:rPr sz="1300" b="0" spc="-10" dirty="0">
                <a:latin typeface="Calibri Light"/>
                <a:cs typeface="Calibri Light"/>
              </a:rPr>
              <a:t>проектов </a:t>
            </a:r>
            <a:r>
              <a:rPr sz="1300" b="0" spc="-5" dirty="0">
                <a:latin typeface="Calibri Light"/>
                <a:cs typeface="Calibri Light"/>
              </a:rPr>
              <a:t>(формирование  будущей потребности в  работниках)</a:t>
            </a:r>
            <a:endParaRPr sz="1300" dirty="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23003" y="5067300"/>
            <a:ext cx="663067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ТРАДИЦИОННЫЙ </a:t>
            </a:r>
            <a:r>
              <a:rPr sz="1400" b="1" spc="-20" dirty="0">
                <a:latin typeface="Calibri"/>
                <a:cs typeface="Calibri"/>
              </a:rPr>
              <a:t>ПОДХОД </a:t>
            </a:r>
            <a:r>
              <a:rPr sz="1400" b="1" dirty="0">
                <a:latin typeface="Calibri"/>
                <a:cs typeface="Calibri"/>
              </a:rPr>
              <a:t>– </a:t>
            </a:r>
            <a:r>
              <a:rPr sz="1400" b="1" spc="-5" dirty="0">
                <a:latin typeface="Calibri"/>
                <a:cs typeface="Calibri"/>
              </a:rPr>
              <a:t>ПАССИВНАЯ </a:t>
            </a:r>
            <a:r>
              <a:rPr sz="1400" b="1" spc="-10" dirty="0">
                <a:latin typeface="Calibri"/>
                <a:cs typeface="Calibri"/>
              </a:rPr>
              <a:t>МОДЕЛЬ </a:t>
            </a:r>
            <a:r>
              <a:rPr sz="1400" b="1" dirty="0">
                <a:latin typeface="Calibri"/>
                <a:cs typeface="Calibri"/>
              </a:rPr>
              <a:t>ПОВЕДЕНИЯ </a:t>
            </a:r>
            <a:r>
              <a:rPr sz="1400" b="1" spc="-15" dirty="0">
                <a:latin typeface="Calibri"/>
                <a:cs typeface="Calibri"/>
              </a:rPr>
              <a:t>ОРГАНОВ</a:t>
            </a:r>
            <a:r>
              <a:rPr sz="1400" b="1" spc="-1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ЗАНЯТОСТИ</a:t>
            </a:r>
            <a:endParaRPr sz="1400" dirty="0">
              <a:latin typeface="Calibri"/>
              <a:cs typeface="Calibri"/>
            </a:endParaRPr>
          </a:p>
          <a:p>
            <a:pPr marL="927100" marR="920115" algn="ctr">
              <a:lnSpc>
                <a:spcPct val="100000"/>
              </a:lnSpc>
              <a:spcBef>
                <a:spcPts val="20"/>
              </a:spcBef>
            </a:pPr>
            <a:r>
              <a:rPr sz="1100" dirty="0">
                <a:latin typeface="Calibri"/>
                <a:cs typeface="Calibri"/>
              </a:rPr>
              <a:t>(ОРГАНЫ ЗАНЯТОСТИ – ПОСРЕДНИК МЕЖДУ РАБОТНИКОМ И</a:t>
            </a:r>
            <a:r>
              <a:rPr sz="1100" spc="-1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РАБОТОДАТЕЛЕМ,  ОПЕРИРОВАНИЕ</a:t>
            </a:r>
            <a:r>
              <a:rPr sz="1100" spc="-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ГОТОВЫМИ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РАБОЧИМИ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МЕСТАМИ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3323" y="402882"/>
            <a:ext cx="8257285" cy="6005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96925" y="664336"/>
            <a:ext cx="4187190" cy="681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590"/>
              </a:lnSpc>
            </a:pPr>
            <a:r>
              <a:rPr sz="2400" b="0" spc="-20" dirty="0">
                <a:solidFill>
                  <a:srgbClr val="FF0000"/>
                </a:solidFill>
                <a:latin typeface="Calibri Light"/>
                <a:cs typeface="Calibri Light"/>
              </a:rPr>
              <a:t>ЖИЗНЕННАЯ СИТУАЦИЯ  </a:t>
            </a:r>
            <a:r>
              <a:rPr sz="2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ИНИЦИАТИВНОГО</a:t>
            </a:r>
            <a:r>
              <a:rPr sz="2400" b="0" spc="-10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ГРАЖДАНИНА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24279" y="2050808"/>
            <a:ext cx="1678051" cy="3852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0514203" y="6649415"/>
            <a:ext cx="7747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80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61027" y="2471000"/>
            <a:ext cx="2910205" cy="852805"/>
          </a:xfrm>
          <a:custGeom>
            <a:avLst/>
            <a:gdLst/>
            <a:ahLst/>
            <a:cxnLst/>
            <a:rect l="l" t="t" r="r" b="b"/>
            <a:pathLst>
              <a:path w="2910204" h="852804">
                <a:moveTo>
                  <a:pt x="0" y="852208"/>
                </a:moveTo>
                <a:lnTo>
                  <a:pt x="2909697" y="852208"/>
                </a:lnTo>
                <a:lnTo>
                  <a:pt x="2909697" y="0"/>
                </a:lnTo>
                <a:lnTo>
                  <a:pt x="0" y="0"/>
                </a:lnTo>
                <a:lnTo>
                  <a:pt x="0" y="852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661027" y="2471000"/>
            <a:ext cx="2910205" cy="852805"/>
          </a:xfrm>
          <a:prstGeom prst="rect">
            <a:avLst/>
          </a:prstGeom>
          <a:solidFill>
            <a:srgbClr val="FFFFFF"/>
          </a:solidFill>
          <a:ln w="12700">
            <a:solidFill>
              <a:srgbClr val="B45F07"/>
            </a:solidFill>
          </a:ln>
        </p:spPr>
        <p:txBody>
          <a:bodyPr vert="horz" wrap="square" lIns="0" tIns="172085" rIns="0" bIns="0" rtlCol="0">
            <a:spAutoFit/>
          </a:bodyPr>
          <a:lstStyle/>
          <a:p>
            <a:pPr marL="553085" marR="405765" indent="-140335">
              <a:lnSpc>
                <a:spcPct val="101400"/>
              </a:lnSpc>
              <a:spcBef>
                <a:spcPts val="1355"/>
              </a:spcBef>
            </a:pPr>
            <a:r>
              <a:rPr sz="1600" b="0" spc="-5" dirty="0">
                <a:latin typeface="Calibri Light"/>
                <a:cs typeface="Calibri Light"/>
              </a:rPr>
              <a:t>Как быстро и правильно  зарегистрироваться?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12836" y="2471000"/>
            <a:ext cx="2910205" cy="852805"/>
          </a:xfrm>
          <a:custGeom>
            <a:avLst/>
            <a:gdLst/>
            <a:ahLst/>
            <a:cxnLst/>
            <a:rect l="l" t="t" r="r" b="b"/>
            <a:pathLst>
              <a:path w="2910204" h="852804">
                <a:moveTo>
                  <a:pt x="0" y="852208"/>
                </a:moveTo>
                <a:lnTo>
                  <a:pt x="2909697" y="852208"/>
                </a:lnTo>
                <a:lnTo>
                  <a:pt x="2909697" y="0"/>
                </a:lnTo>
                <a:lnTo>
                  <a:pt x="0" y="0"/>
                </a:lnTo>
                <a:lnTo>
                  <a:pt x="0" y="852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712836" y="2471000"/>
            <a:ext cx="2910205" cy="852805"/>
          </a:xfrm>
          <a:prstGeom prst="rect">
            <a:avLst/>
          </a:prstGeom>
          <a:solidFill>
            <a:srgbClr val="FFFFFF"/>
          </a:solidFill>
          <a:ln w="12700">
            <a:solidFill>
              <a:srgbClr val="B45F07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sz="1400" b="0" spc="-5" dirty="0">
                <a:latin typeface="Calibri Light"/>
                <a:cs typeface="Calibri Light"/>
              </a:rPr>
              <a:t>Кто </a:t>
            </a:r>
            <a:r>
              <a:rPr sz="1400" b="0" dirty="0">
                <a:latin typeface="Calibri Light"/>
                <a:cs typeface="Calibri Light"/>
              </a:rPr>
              <a:t>даст кредит?  </a:t>
            </a:r>
            <a:r>
              <a:rPr sz="1300" b="0" spc="-5" dirty="0">
                <a:latin typeface="Calibri Light"/>
                <a:cs typeface="Calibri Light"/>
              </a:rPr>
              <a:t>Под какой</a:t>
            </a:r>
            <a:r>
              <a:rPr sz="1300" b="0" spc="-50" dirty="0">
                <a:latin typeface="Calibri Light"/>
                <a:cs typeface="Calibri Light"/>
              </a:rPr>
              <a:t> </a:t>
            </a:r>
            <a:r>
              <a:rPr sz="1300" b="0" spc="-10" dirty="0">
                <a:latin typeface="Calibri Light"/>
                <a:cs typeface="Calibri Light"/>
              </a:rPr>
              <a:t>процент?</a:t>
            </a:r>
            <a:endParaRPr sz="1300" dirty="0">
              <a:latin typeface="Calibri Light"/>
              <a:cs typeface="Calibri Light"/>
            </a:endParaRPr>
          </a:p>
          <a:p>
            <a:pPr marL="238125" marR="230504" algn="ctr">
              <a:lnSpc>
                <a:spcPct val="101400"/>
              </a:lnSpc>
            </a:pPr>
            <a:r>
              <a:rPr sz="1400" b="0" dirty="0">
                <a:latin typeface="Calibri Light"/>
                <a:cs typeface="Calibri Light"/>
              </a:rPr>
              <a:t>Могу ли я получить субсидию</a:t>
            </a:r>
            <a:r>
              <a:rPr sz="1400" b="0" spc="-150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от  государства?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61027" y="3465283"/>
            <a:ext cx="2910205" cy="852805"/>
          </a:xfrm>
          <a:custGeom>
            <a:avLst/>
            <a:gdLst/>
            <a:ahLst/>
            <a:cxnLst/>
            <a:rect l="l" t="t" r="r" b="b"/>
            <a:pathLst>
              <a:path w="2910204" h="852804">
                <a:moveTo>
                  <a:pt x="0" y="852208"/>
                </a:moveTo>
                <a:lnTo>
                  <a:pt x="2909697" y="852208"/>
                </a:lnTo>
                <a:lnTo>
                  <a:pt x="2909697" y="0"/>
                </a:lnTo>
                <a:lnTo>
                  <a:pt x="0" y="0"/>
                </a:lnTo>
                <a:lnTo>
                  <a:pt x="0" y="852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4661027" y="3465283"/>
            <a:ext cx="2910205" cy="852805"/>
          </a:xfrm>
          <a:prstGeom prst="rect">
            <a:avLst/>
          </a:prstGeom>
          <a:solidFill>
            <a:srgbClr val="FFFFFF"/>
          </a:solidFill>
          <a:ln w="12699">
            <a:solidFill>
              <a:srgbClr val="B45F07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163195" marR="156210" algn="ctr">
              <a:lnSpc>
                <a:spcPct val="101600"/>
              </a:lnSpc>
              <a:spcBef>
                <a:spcPts val="375"/>
              </a:spcBef>
            </a:pPr>
            <a:r>
              <a:rPr sz="1600" b="0" spc="-5" dirty="0">
                <a:latin typeface="Calibri Light"/>
                <a:cs typeface="Calibri Light"/>
              </a:rPr>
              <a:t>В каком месте и помещении я  расположу свой  офис/производство?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12836" y="3465283"/>
            <a:ext cx="2910205" cy="852805"/>
          </a:xfrm>
          <a:custGeom>
            <a:avLst/>
            <a:gdLst/>
            <a:ahLst/>
            <a:cxnLst/>
            <a:rect l="l" t="t" r="r" b="b"/>
            <a:pathLst>
              <a:path w="2910204" h="852804">
                <a:moveTo>
                  <a:pt x="0" y="852208"/>
                </a:moveTo>
                <a:lnTo>
                  <a:pt x="2909697" y="852208"/>
                </a:lnTo>
                <a:lnTo>
                  <a:pt x="2909697" y="0"/>
                </a:lnTo>
                <a:lnTo>
                  <a:pt x="0" y="0"/>
                </a:lnTo>
                <a:lnTo>
                  <a:pt x="0" y="852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7712836" y="3465283"/>
            <a:ext cx="2910205" cy="852805"/>
          </a:xfrm>
          <a:prstGeom prst="rect">
            <a:avLst/>
          </a:prstGeom>
          <a:solidFill>
            <a:srgbClr val="FFFFFF"/>
          </a:solidFill>
          <a:ln w="12699">
            <a:solidFill>
              <a:srgbClr val="B45F07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860425" marR="655955" indent="-197485">
              <a:lnSpc>
                <a:spcPts val="1750"/>
              </a:lnSpc>
            </a:pPr>
            <a:r>
              <a:rPr sz="1600" b="0" spc="-5" dirty="0">
                <a:latin typeface="Calibri Light"/>
                <a:cs typeface="Calibri Light"/>
              </a:rPr>
              <a:t>Где взять хороших  сотрудников?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61027" y="4459566"/>
            <a:ext cx="2910205" cy="852805"/>
          </a:xfrm>
          <a:custGeom>
            <a:avLst/>
            <a:gdLst/>
            <a:ahLst/>
            <a:cxnLst/>
            <a:rect l="l" t="t" r="r" b="b"/>
            <a:pathLst>
              <a:path w="2910204" h="852804">
                <a:moveTo>
                  <a:pt x="0" y="852208"/>
                </a:moveTo>
                <a:lnTo>
                  <a:pt x="2909697" y="852208"/>
                </a:lnTo>
                <a:lnTo>
                  <a:pt x="2909697" y="0"/>
                </a:lnTo>
                <a:lnTo>
                  <a:pt x="0" y="0"/>
                </a:lnTo>
                <a:lnTo>
                  <a:pt x="0" y="852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4661027" y="4459566"/>
            <a:ext cx="2910205" cy="852805"/>
          </a:xfrm>
          <a:prstGeom prst="rect">
            <a:avLst/>
          </a:prstGeom>
          <a:solidFill>
            <a:srgbClr val="FFFFFF"/>
          </a:solidFill>
          <a:ln w="12700">
            <a:solidFill>
              <a:srgbClr val="B45F0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505"/>
              </a:lnSpc>
            </a:pPr>
            <a:r>
              <a:rPr sz="1400" b="0" dirty="0">
                <a:latin typeface="Calibri Light"/>
                <a:cs typeface="Calibri Light"/>
              </a:rPr>
              <a:t>Какая отчетность</a:t>
            </a:r>
            <a:r>
              <a:rPr sz="1400" b="0" spc="-114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перед</a:t>
            </a:r>
            <a:endParaRPr sz="1400" dirty="0">
              <a:latin typeface="Calibri Light"/>
              <a:cs typeface="Calibri Light"/>
            </a:endParaRPr>
          </a:p>
          <a:p>
            <a:pPr marL="1905" algn="ctr">
              <a:lnSpc>
                <a:spcPct val="100000"/>
              </a:lnSpc>
              <a:spcBef>
                <a:spcPts val="40"/>
              </a:spcBef>
            </a:pPr>
            <a:r>
              <a:rPr sz="1400" b="0" dirty="0">
                <a:latin typeface="Calibri Light"/>
                <a:cs typeface="Calibri Light"/>
              </a:rPr>
              <a:t>государством?</a:t>
            </a:r>
            <a:endParaRPr sz="1400" dirty="0">
              <a:latin typeface="Calibri Light"/>
              <a:cs typeface="Calibri Light"/>
            </a:endParaRPr>
          </a:p>
          <a:p>
            <a:pPr marL="447040" marR="438150" algn="ctr">
              <a:lnSpc>
                <a:spcPct val="101400"/>
              </a:lnSpc>
            </a:pPr>
            <a:r>
              <a:rPr sz="1400" b="0" spc="-5" dirty="0">
                <a:latin typeface="Calibri Light"/>
                <a:cs typeface="Calibri Light"/>
              </a:rPr>
              <a:t>Кто </a:t>
            </a:r>
            <a:r>
              <a:rPr sz="1400" b="0" dirty="0">
                <a:latin typeface="Calibri Light"/>
                <a:cs typeface="Calibri Light"/>
              </a:rPr>
              <a:t>и как часто меня</a:t>
            </a:r>
            <a:r>
              <a:rPr sz="1400" b="0" spc="-105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будет  проверять?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12836" y="4459566"/>
            <a:ext cx="2910205" cy="852805"/>
          </a:xfrm>
          <a:custGeom>
            <a:avLst/>
            <a:gdLst/>
            <a:ahLst/>
            <a:cxnLst/>
            <a:rect l="l" t="t" r="r" b="b"/>
            <a:pathLst>
              <a:path w="2910204" h="852804">
                <a:moveTo>
                  <a:pt x="0" y="852208"/>
                </a:moveTo>
                <a:lnTo>
                  <a:pt x="2909697" y="852208"/>
                </a:lnTo>
                <a:lnTo>
                  <a:pt x="2909697" y="0"/>
                </a:lnTo>
                <a:lnTo>
                  <a:pt x="0" y="0"/>
                </a:lnTo>
                <a:lnTo>
                  <a:pt x="0" y="852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7712836" y="4459566"/>
            <a:ext cx="2910205" cy="852805"/>
          </a:xfrm>
          <a:prstGeom prst="rect">
            <a:avLst/>
          </a:prstGeom>
          <a:solidFill>
            <a:srgbClr val="FFFFFF"/>
          </a:solidFill>
          <a:ln w="12700">
            <a:solidFill>
              <a:srgbClr val="B45F07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020444" marR="256540" indent="-758190">
              <a:lnSpc>
                <a:spcPts val="1750"/>
              </a:lnSpc>
            </a:pPr>
            <a:r>
              <a:rPr sz="1600" b="0" spc="-5" dirty="0">
                <a:latin typeface="Calibri Light"/>
                <a:cs typeface="Calibri Light"/>
              </a:rPr>
              <a:t>Как обеспечить стабильные  продажи?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86932" y="5453786"/>
            <a:ext cx="2910205" cy="852805"/>
          </a:xfrm>
          <a:custGeom>
            <a:avLst/>
            <a:gdLst/>
            <a:ahLst/>
            <a:cxnLst/>
            <a:rect l="l" t="t" r="r" b="b"/>
            <a:pathLst>
              <a:path w="2910204" h="852804">
                <a:moveTo>
                  <a:pt x="0" y="852208"/>
                </a:moveTo>
                <a:lnTo>
                  <a:pt x="2909696" y="852208"/>
                </a:lnTo>
                <a:lnTo>
                  <a:pt x="2909696" y="0"/>
                </a:lnTo>
                <a:lnTo>
                  <a:pt x="0" y="0"/>
                </a:lnTo>
                <a:lnTo>
                  <a:pt x="0" y="852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6186932" y="5453786"/>
            <a:ext cx="2910205" cy="852805"/>
          </a:xfrm>
          <a:prstGeom prst="rect">
            <a:avLst/>
          </a:prstGeom>
          <a:solidFill>
            <a:srgbClr val="FFFFFF"/>
          </a:solidFill>
          <a:ln w="12700">
            <a:solidFill>
              <a:srgbClr val="B45F07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143510" marR="135255" indent="-2540" algn="ctr">
              <a:lnSpc>
                <a:spcPct val="102099"/>
              </a:lnSpc>
              <a:spcBef>
                <a:spcPts val="645"/>
              </a:spcBef>
            </a:pPr>
            <a:r>
              <a:rPr sz="1400" b="0" dirty="0">
                <a:latin typeface="Calibri Light"/>
                <a:cs typeface="Calibri Light"/>
              </a:rPr>
              <a:t>Что делать, если я столкнусь с  недобросовестной</a:t>
            </a:r>
            <a:r>
              <a:rPr sz="1400" b="0" spc="-105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конкуренцией?</a:t>
            </a:r>
            <a:endParaRPr sz="14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400" b="0" dirty="0">
                <a:latin typeface="Calibri Light"/>
                <a:cs typeface="Calibri Light"/>
              </a:rPr>
              <a:t>С</a:t>
            </a:r>
            <a:r>
              <a:rPr sz="1400" b="0" spc="-90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вымогательством?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63440" y="1711286"/>
            <a:ext cx="2913380" cy="614045"/>
          </a:xfrm>
          <a:custGeom>
            <a:avLst/>
            <a:gdLst/>
            <a:ahLst/>
            <a:cxnLst/>
            <a:rect l="l" t="t" r="r" b="b"/>
            <a:pathLst>
              <a:path w="2913379" h="614044">
                <a:moveTo>
                  <a:pt x="0" y="613956"/>
                </a:moveTo>
                <a:lnTo>
                  <a:pt x="2912998" y="613956"/>
                </a:lnTo>
                <a:lnTo>
                  <a:pt x="2912998" y="0"/>
                </a:lnTo>
                <a:lnTo>
                  <a:pt x="0" y="0"/>
                </a:lnTo>
                <a:lnTo>
                  <a:pt x="0" y="6139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4663440" y="1711286"/>
            <a:ext cx="2913380" cy="550151"/>
          </a:xfrm>
          <a:prstGeom prst="rect">
            <a:avLst/>
          </a:prstGeom>
          <a:solidFill>
            <a:srgbClr val="FFFFFF"/>
          </a:solidFill>
          <a:ln w="12700">
            <a:solidFill>
              <a:srgbClr val="001F5F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10"/>
              </a:spcBef>
            </a:pPr>
            <a:r>
              <a:rPr sz="1800" b="0" spc="-10" dirty="0">
                <a:latin typeface="Calibri Light"/>
                <a:cs typeface="Calibri Light"/>
              </a:rPr>
              <a:t>Куда пойти</a:t>
            </a:r>
            <a:r>
              <a:rPr sz="1800" b="0" spc="-19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работать?</a:t>
            </a:r>
            <a:endParaRPr sz="18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600" b="0" spc="-10" dirty="0">
                <a:latin typeface="Calibri Light"/>
                <a:cs typeface="Calibri Light"/>
              </a:rPr>
              <a:t>Может</a:t>
            </a:r>
            <a:r>
              <a:rPr sz="1600" b="0" spc="-85" dirty="0">
                <a:latin typeface="Calibri Light"/>
                <a:cs typeface="Calibri Light"/>
              </a:rPr>
              <a:t> </a:t>
            </a:r>
            <a:r>
              <a:rPr sz="1600" b="0" spc="-5" dirty="0">
                <a:latin typeface="Calibri Light"/>
                <a:cs typeface="Calibri Light"/>
              </a:rPr>
              <a:t>быть,</a:t>
            </a:r>
            <a:r>
              <a:rPr sz="1600" b="0" spc="-80" dirty="0">
                <a:latin typeface="Calibri Light"/>
                <a:cs typeface="Calibri Light"/>
              </a:rPr>
              <a:t> </a:t>
            </a:r>
            <a:r>
              <a:rPr sz="1600" b="0" spc="-5" dirty="0">
                <a:latin typeface="Calibri Light"/>
                <a:cs typeface="Calibri Light"/>
              </a:rPr>
              <a:t>начать</a:t>
            </a:r>
            <a:r>
              <a:rPr sz="1600" b="0" spc="-105" dirty="0">
                <a:latin typeface="Calibri Light"/>
                <a:cs typeface="Calibri Light"/>
              </a:rPr>
              <a:t> </a:t>
            </a:r>
            <a:r>
              <a:rPr sz="1600" b="0" spc="-5" dirty="0">
                <a:latin typeface="Calibri Light"/>
                <a:cs typeface="Calibri Light"/>
              </a:rPr>
              <a:t>свое</a:t>
            </a:r>
            <a:r>
              <a:rPr sz="1600" b="0" spc="-85" dirty="0">
                <a:latin typeface="Calibri Light"/>
                <a:cs typeface="Calibri Light"/>
              </a:rPr>
              <a:t> </a:t>
            </a:r>
            <a:r>
              <a:rPr sz="1600" b="0" spc="-5" dirty="0">
                <a:latin typeface="Calibri Light"/>
                <a:cs typeface="Calibri Light"/>
              </a:rPr>
              <a:t>дело?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7019" rIns="0" bIns="0" rtlCol="0">
            <a:spAutoFit/>
          </a:bodyPr>
          <a:lstStyle/>
          <a:p>
            <a:pPr marL="4514215">
              <a:lnSpc>
                <a:spcPct val="100000"/>
              </a:lnSpc>
            </a:pPr>
            <a:r>
              <a:rPr sz="2000" b="0" dirty="0">
                <a:solidFill>
                  <a:srgbClr val="13425D"/>
                </a:solidFill>
                <a:latin typeface="Arial"/>
                <a:cs typeface="Arial"/>
              </a:rPr>
              <a:t>•</a:t>
            </a:r>
            <a:r>
              <a:rPr sz="2000" dirty="0">
                <a:solidFill>
                  <a:srgbClr val="13425D"/>
                </a:solidFill>
              </a:rPr>
              <a:t>ОСТАВШЕГОСЯ БЕЗ</a:t>
            </a:r>
            <a:r>
              <a:rPr sz="2000" spc="-114" dirty="0">
                <a:solidFill>
                  <a:srgbClr val="13425D"/>
                </a:solidFill>
              </a:rPr>
              <a:t> </a:t>
            </a:r>
            <a:r>
              <a:rPr sz="2000" dirty="0">
                <a:solidFill>
                  <a:srgbClr val="13425D"/>
                </a:solidFill>
              </a:rPr>
              <a:t>РАБОТЫ</a:t>
            </a:r>
            <a:endParaRPr sz="2000" dirty="0">
              <a:latin typeface="Arial"/>
              <a:cs typeface="Arial"/>
            </a:endParaRPr>
          </a:p>
          <a:p>
            <a:pPr marL="4514215">
              <a:lnSpc>
                <a:spcPct val="100000"/>
              </a:lnSpc>
            </a:pPr>
            <a:r>
              <a:rPr sz="2000" b="0" dirty="0">
                <a:solidFill>
                  <a:srgbClr val="13425D"/>
                </a:solidFill>
                <a:latin typeface="Arial"/>
                <a:cs typeface="Arial"/>
              </a:rPr>
              <a:t>•</a:t>
            </a:r>
            <a:r>
              <a:rPr sz="2000" dirty="0">
                <a:solidFill>
                  <a:srgbClr val="13425D"/>
                </a:solidFill>
              </a:rPr>
              <a:t>ЗАНИМАЮЩЕГОСЯ СВОИМ ДЕЛОМ БЕЗ</a:t>
            </a:r>
            <a:r>
              <a:rPr sz="2000" spc="-120" dirty="0">
                <a:solidFill>
                  <a:srgbClr val="13425D"/>
                </a:solidFill>
              </a:rPr>
              <a:t> </a:t>
            </a:r>
            <a:r>
              <a:rPr sz="2000" dirty="0">
                <a:solidFill>
                  <a:srgbClr val="13425D"/>
                </a:solidFill>
              </a:rPr>
              <a:t>РЕГИСТРАЦИИ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728839" y="1719922"/>
            <a:ext cx="2878455" cy="614045"/>
          </a:xfrm>
          <a:custGeom>
            <a:avLst/>
            <a:gdLst/>
            <a:ahLst/>
            <a:cxnLst/>
            <a:rect l="l" t="t" r="r" b="b"/>
            <a:pathLst>
              <a:path w="2878454" h="614044">
                <a:moveTo>
                  <a:pt x="0" y="613956"/>
                </a:moveTo>
                <a:lnTo>
                  <a:pt x="2878201" y="613956"/>
                </a:lnTo>
                <a:lnTo>
                  <a:pt x="2878201" y="0"/>
                </a:lnTo>
                <a:lnTo>
                  <a:pt x="0" y="0"/>
                </a:lnTo>
                <a:lnTo>
                  <a:pt x="0" y="6139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7728839" y="1719922"/>
            <a:ext cx="2878455" cy="565539"/>
          </a:xfrm>
          <a:prstGeom prst="rect">
            <a:avLst/>
          </a:prstGeom>
          <a:solidFill>
            <a:srgbClr val="FFFFFF"/>
          </a:solidFill>
          <a:ln w="12700">
            <a:solidFill>
              <a:srgbClr val="001F5F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90"/>
              </a:spcBef>
            </a:pPr>
            <a:r>
              <a:rPr sz="1800" b="0" dirty="0">
                <a:latin typeface="Calibri Light"/>
                <a:cs typeface="Calibri Light"/>
              </a:rPr>
              <a:t>Как</a:t>
            </a:r>
            <a:r>
              <a:rPr sz="1800" b="0" spc="-114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легализоваться?</a:t>
            </a:r>
            <a:endParaRPr sz="1800" dirty="0">
              <a:latin typeface="Calibri Light"/>
              <a:cs typeface="Calibri Light"/>
            </a:endParaRPr>
          </a:p>
          <a:p>
            <a:pPr marL="2540" algn="ctr">
              <a:lnSpc>
                <a:spcPct val="100000"/>
              </a:lnSpc>
            </a:pPr>
            <a:r>
              <a:rPr sz="1800" b="0" spc="-5" dirty="0">
                <a:latin typeface="Calibri Light"/>
                <a:cs typeface="Calibri Light"/>
              </a:rPr>
              <a:t>Что мне это</a:t>
            </a:r>
            <a:r>
              <a:rPr sz="1800" b="0" spc="-204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даст?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25" name="Блок-схема: память с посл. доступом 24"/>
          <p:cNvSpPr/>
          <p:nvPr/>
        </p:nvSpPr>
        <p:spPr>
          <a:xfrm>
            <a:off x="313092" y="1462137"/>
            <a:ext cx="1814222" cy="1129614"/>
          </a:xfrm>
          <a:prstGeom prst="flowChartMagneticTap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+mj-lt"/>
              </a:rPr>
              <a:t>Хочу открыть собственный бизнес!</a:t>
            </a:r>
            <a:endParaRPr lang="ru-RU" sz="1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гнутая вниз стрелка 8"/>
          <p:cNvSpPr/>
          <p:nvPr/>
        </p:nvSpPr>
        <p:spPr>
          <a:xfrm rot="21026369">
            <a:off x="4898571" y="2625635"/>
            <a:ext cx="3775166" cy="431074"/>
          </a:xfrm>
          <a:prstGeom prst="curved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-2086050" y="0"/>
          <a:ext cx="11351623" cy="6244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E1BF0-70A0-4A0C-9039-60853E5EAC6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76802" name="Picture 2" descr="http://www.morganmckinley.com.cn/sites/morganmckinley.com.cn/files/styles/large/public/Choice_0.jpg?itok=ut2q3J40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1550506" y="1152400"/>
            <a:ext cx="3918856" cy="4005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-377687" y="563932"/>
          <a:ext cx="7987212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45387" y="874787"/>
            <a:ext cx="462425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i="1" dirty="0" smtClean="0">
                <a:solidFill>
                  <a:srgbClr val="002060"/>
                </a:solidFill>
                <a:latin typeface="+mj-lt"/>
              </a:rPr>
              <a:t>Отсутствие общих подходов и механизмов поддержки 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+mj-lt"/>
              </a:rPr>
              <a:t>Отсутствие прозрачных схем  по построению и ведению бизнеса при взаимодействии  со всеми  участниками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ru-RU" i="1" dirty="0" smtClean="0">
                <a:solidFill>
                  <a:srgbClr val="002060"/>
                </a:solidFill>
                <a:latin typeface="+mj-lt"/>
              </a:rPr>
              <a:t>Высокие административные, временные, финансовые и иные издержки </a:t>
            </a:r>
          </a:p>
        </p:txBody>
      </p:sp>
      <p:pic>
        <p:nvPicPr>
          <p:cNvPr id="10" name="Picture 2" descr="http://slavyansk.ru/up/news/article/130607_5493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8416835" y="3763171"/>
            <a:ext cx="3775165" cy="251590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856512" y="4643679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ОТСУТСТВИЕ ИНТЕГРАЦИИ И КООРДИНАЦИИ </a:t>
            </a:r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РЕСУРСОВ И ИНФОРМАЦИИ </a:t>
            </a:r>
            <a:br>
              <a:rPr lang="ru-RU" sz="14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ВЕДЕТ К СНИЖЕНИЮ ЭФФЕКТИВНОСТИ ОБЩИХ УСИЛИЙ </a:t>
            </a:r>
          </a:p>
          <a:p>
            <a:pPr algn="r"/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ПО ПОДДЕРЖКЕ  МАЛОГО БИЗНЕСА</a:t>
            </a:r>
          </a:p>
          <a:p>
            <a:pPr algn="r"/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И УКРЕПЛЕНИЮ «ТЕНЕВОГО» БИЗНЕСА </a:t>
            </a:r>
            <a:endParaRPr lang="ru-RU" sz="14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5" y="0"/>
            <a:ext cx="11750723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Инфраструктура поддержки субъектов малого и среднего  предпринимательства 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E1BF0-70A0-4A0C-9039-60853E5EAC6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1069" y="1214651"/>
            <a:ext cx="565017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центры и агентства по развитию предпринимательства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государственные и муниципальные фонды поддержки предпринимательства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фонды содействия кредитованию (гарантийные фонды, фонды поручительств)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акционерные инвестиционные фонды и закрытые паевые инвестиционные фонды, привлекающие инвестиции для субъектов малого и среднего предпринимательства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технопарки, научные парки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инновационно-технологические центры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бизнес-инкубаторы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палаты и центры ремесел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центры поддержки субподряда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маркетинговые и учебно-деловые центры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агентства по поддержке экспорта товаров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лизинговые компании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86652" y="873457"/>
            <a:ext cx="601866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13"/>
            </a:pPr>
            <a:r>
              <a:rPr lang="ru-RU" dirty="0" smtClean="0">
                <a:latin typeface="+mn-lt"/>
              </a:rPr>
              <a:t>консультационные центры</a:t>
            </a:r>
          </a:p>
          <a:p>
            <a:pPr marL="342900" lvl="0" indent="-342900">
              <a:buFont typeface="+mj-lt"/>
              <a:buAutoNum type="arabicPeriod" startAt="13"/>
            </a:pPr>
            <a:r>
              <a:rPr lang="ru-RU" dirty="0" smtClean="0">
                <a:latin typeface="+mn-lt"/>
              </a:rPr>
              <a:t>промышленные парки, индустриальные парки, агропромышленные парки</a:t>
            </a:r>
          </a:p>
          <a:p>
            <a:pPr marL="342900" lvl="0" indent="-342900">
              <a:buFont typeface="+mj-lt"/>
              <a:buAutoNum type="arabicPeriod" startAt="13"/>
            </a:pPr>
            <a:r>
              <a:rPr lang="ru-RU" dirty="0" smtClean="0">
                <a:latin typeface="+mn-lt"/>
              </a:rPr>
              <a:t>центры коммерциализации технологий, центры трансфера технологий</a:t>
            </a:r>
          </a:p>
          <a:p>
            <a:pPr marL="342900" lvl="0" indent="-342900">
              <a:buFont typeface="+mj-lt"/>
              <a:buAutoNum type="arabicPeriod" startAt="13"/>
            </a:pPr>
            <a:r>
              <a:rPr lang="ru-RU" dirty="0" smtClean="0">
                <a:latin typeface="+mn-lt"/>
              </a:rPr>
              <a:t>центры коллективного доступа к высокотехнологичному оборудованию</a:t>
            </a:r>
          </a:p>
          <a:p>
            <a:pPr marL="342900" lvl="0" indent="-342900">
              <a:buFont typeface="+mj-lt"/>
              <a:buAutoNum type="arabicPeriod" startAt="13"/>
            </a:pPr>
            <a:r>
              <a:rPr lang="ru-RU" dirty="0" smtClean="0">
                <a:latin typeface="+mn-lt"/>
              </a:rPr>
              <a:t>инжиниринговые центры</a:t>
            </a:r>
          </a:p>
          <a:p>
            <a:pPr marL="342900" lvl="0" indent="-342900">
              <a:buFont typeface="+mj-lt"/>
              <a:buAutoNum type="arabicPeriod" startAt="13"/>
            </a:pPr>
            <a:r>
              <a:rPr lang="ru-RU" dirty="0" smtClean="0">
                <a:latin typeface="+mn-lt"/>
              </a:rPr>
              <a:t>центры прототипирования и промышленного дизайна</a:t>
            </a:r>
          </a:p>
          <a:p>
            <a:pPr marL="342900" lvl="0" indent="-342900">
              <a:buFont typeface="+mj-lt"/>
              <a:buAutoNum type="arabicPeriod" startAt="13"/>
            </a:pPr>
            <a:r>
              <a:rPr lang="ru-RU" dirty="0" smtClean="0">
                <a:latin typeface="+mn-lt"/>
              </a:rPr>
              <a:t>центры кластерного развития</a:t>
            </a:r>
          </a:p>
          <a:p>
            <a:pPr marL="342900" lvl="0" indent="-342900">
              <a:buFont typeface="+mj-lt"/>
              <a:buAutoNum type="arabicPeriod" startAt="13"/>
            </a:pPr>
            <a:r>
              <a:rPr lang="ru-RU" dirty="0" smtClean="0">
                <a:latin typeface="+mn-lt"/>
              </a:rPr>
              <a:t>государственные фонды поддержки научной, научно-технической, инновационной деятельности</a:t>
            </a:r>
          </a:p>
          <a:p>
            <a:pPr marL="342900" lvl="0" indent="-342900">
              <a:buFont typeface="+mj-lt"/>
              <a:buAutoNum type="arabicPeriod" startAt="13"/>
            </a:pPr>
            <a:r>
              <a:rPr lang="ru-RU" dirty="0" smtClean="0">
                <a:latin typeface="+mn-lt"/>
              </a:rPr>
              <a:t>микрофинансовые организации, предоставляющие микрозаймы субъектам малого и среднего предпринимательства</a:t>
            </a:r>
          </a:p>
          <a:p>
            <a:pPr marL="342900" lvl="0" indent="-342900">
              <a:buFont typeface="+mj-lt"/>
              <a:buAutoNum type="arabicPeriod" startAt="13"/>
            </a:pPr>
            <a:r>
              <a:rPr lang="ru-RU" dirty="0" smtClean="0">
                <a:latin typeface="+mn-lt"/>
              </a:rPr>
              <a:t>общественные организации </a:t>
            </a:r>
          </a:p>
          <a:p>
            <a:pPr marL="342900" lvl="0" indent="-342900">
              <a:buFont typeface="+mj-lt"/>
              <a:buAutoNum type="arabicPeriod" startAt="13"/>
            </a:pPr>
            <a:r>
              <a:rPr lang="ru-RU" dirty="0" smtClean="0">
                <a:latin typeface="+mn-lt"/>
              </a:rPr>
              <a:t>консультационные органы и организации (советы) по поддержке и развитию предпринимательства</a:t>
            </a:r>
          </a:p>
          <a:p>
            <a:pPr marL="342900" lvl="0" indent="-342900">
              <a:buFont typeface="+mj-lt"/>
              <a:buAutoNum type="arabicPeriod" startAt="13"/>
            </a:pPr>
            <a:r>
              <a:rPr lang="ru-RU" dirty="0" smtClean="0">
                <a:latin typeface="+mn-lt"/>
              </a:rPr>
              <a:t>уполномоченный по защите прав предпринимателей (бизнес-омбудсмен)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58988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9596" y="3035172"/>
            <a:ext cx="5595620" cy="3016210"/>
          </a:xfrm>
          <a:prstGeom prst="rect">
            <a:avLst/>
          </a:prstGeom>
          <a:ln w="12700">
            <a:solidFill>
              <a:srgbClr val="AF5C0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 smtClean="0">
              <a:latin typeface="Times New Roman"/>
              <a:cs typeface="Times New Roman"/>
            </a:endParaRPr>
          </a:p>
          <a:p>
            <a:pPr marL="1153160">
              <a:lnSpc>
                <a:spcPct val="100000"/>
              </a:lnSpc>
            </a:pPr>
            <a:r>
              <a:rPr sz="1400" b="0" i="1" spc="-5" dirty="0" smtClean="0">
                <a:latin typeface="Calibri Light"/>
                <a:cs typeface="Calibri Light"/>
              </a:rPr>
              <a:t>СИСТЕМА ПОДДЕРЖКИ ИНИЦИАТИВНЫХ</a:t>
            </a:r>
            <a:r>
              <a:rPr sz="1400" b="0" i="1" spc="-40" dirty="0" smtClean="0">
                <a:latin typeface="Calibri Light"/>
                <a:cs typeface="Calibri Light"/>
              </a:rPr>
              <a:t> </a:t>
            </a:r>
            <a:r>
              <a:rPr sz="1400" b="0" i="1" spc="-5" dirty="0" smtClean="0">
                <a:latin typeface="Calibri Light"/>
                <a:cs typeface="Calibri Light"/>
              </a:rPr>
              <a:t>ГРАЖДАН 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92721" y="4435247"/>
            <a:ext cx="1767839" cy="1127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600200" y="3130359"/>
            <a:ext cx="3173222" cy="967957"/>
          </a:xfrm>
          <a:prstGeom prst="rect">
            <a:avLst/>
          </a:prstGeom>
          <a:ln w="12700">
            <a:solidFill>
              <a:srgbClr val="EF7E09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00330">
              <a:lnSpc>
                <a:spcPct val="100000"/>
              </a:lnSpc>
            </a:pPr>
            <a:r>
              <a:rPr sz="1600" b="0" spc="-5" dirty="0">
                <a:latin typeface="Calibri Light"/>
                <a:cs typeface="Calibri Light"/>
              </a:rPr>
              <a:t>Содействие в</a:t>
            </a:r>
            <a:r>
              <a:rPr sz="1600" b="0" spc="-35" dirty="0">
                <a:latin typeface="Calibri Light"/>
                <a:cs typeface="Calibri Light"/>
              </a:rPr>
              <a:t> </a:t>
            </a:r>
            <a:r>
              <a:rPr sz="1600" b="0" spc="-5" dirty="0">
                <a:latin typeface="Calibri Light"/>
                <a:cs typeface="Calibri Light"/>
              </a:rPr>
              <a:t>трудоустройстве</a:t>
            </a:r>
            <a:endParaRPr sz="1600" dirty="0">
              <a:latin typeface="Calibri Light"/>
              <a:cs typeface="Calibri Light"/>
            </a:endParaRPr>
          </a:p>
          <a:p>
            <a:pPr marL="505459" marR="498475" indent="459740">
              <a:lnSpc>
                <a:spcPct val="101200"/>
              </a:lnSpc>
              <a:spcBef>
                <a:spcPts val="10"/>
              </a:spcBef>
            </a:pPr>
            <a:r>
              <a:rPr sz="1600" b="0" spc="-5" dirty="0">
                <a:latin typeface="Calibri Light"/>
                <a:cs typeface="Calibri Light"/>
              </a:rPr>
              <a:t>в качестве  наемных</a:t>
            </a:r>
            <a:r>
              <a:rPr sz="1600" b="0" spc="-65" dirty="0">
                <a:latin typeface="Calibri Light"/>
                <a:cs typeface="Calibri Light"/>
              </a:rPr>
              <a:t> </a:t>
            </a:r>
            <a:r>
              <a:rPr sz="1600" b="0" spc="-5" dirty="0">
                <a:latin typeface="Calibri Light"/>
                <a:cs typeface="Calibri Light"/>
              </a:rPr>
              <a:t>работников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3192" y="3130359"/>
            <a:ext cx="2723008" cy="1066959"/>
          </a:xfrm>
          <a:prstGeom prst="rect">
            <a:avLst/>
          </a:prstGeom>
          <a:solidFill>
            <a:srgbClr val="FCE4CD"/>
          </a:solidFill>
          <a:ln w="12700">
            <a:solidFill>
              <a:srgbClr val="EF7E0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362585" marR="231140" indent="-127000">
              <a:lnSpc>
                <a:spcPts val="1750"/>
              </a:lnSpc>
              <a:spcBef>
                <a:spcPts val="1020"/>
              </a:spcBef>
            </a:pPr>
            <a:r>
              <a:rPr sz="1600" b="0" spc="-5" dirty="0">
                <a:solidFill>
                  <a:srgbClr val="C00000"/>
                </a:solidFill>
                <a:latin typeface="Calibri Light"/>
                <a:cs typeface="Calibri Light"/>
              </a:rPr>
              <a:t>Содействие в появлении  самозанятых</a:t>
            </a:r>
            <a:r>
              <a:rPr sz="1600" b="0" spc="-5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1600" b="0" spc="-5" dirty="0">
                <a:solidFill>
                  <a:srgbClr val="C00000"/>
                </a:solidFill>
                <a:latin typeface="Calibri Light"/>
                <a:cs typeface="Calibri Light"/>
              </a:rPr>
              <a:t>граждан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71638" y="3130359"/>
            <a:ext cx="2667762" cy="1066959"/>
          </a:xfrm>
          <a:prstGeom prst="rect">
            <a:avLst/>
          </a:prstGeom>
          <a:solidFill>
            <a:srgbClr val="FCE4CD"/>
          </a:solidFill>
          <a:ln w="12700">
            <a:solidFill>
              <a:srgbClr val="EF7E0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361950" marR="230504" indent="-125095">
              <a:lnSpc>
                <a:spcPts val="1750"/>
              </a:lnSpc>
              <a:spcBef>
                <a:spcPts val="1020"/>
              </a:spcBef>
            </a:pPr>
            <a:r>
              <a:rPr sz="1600" b="0" spc="-5" dirty="0">
                <a:solidFill>
                  <a:srgbClr val="C00000"/>
                </a:solidFill>
                <a:latin typeface="Calibri Light"/>
                <a:cs typeface="Calibri Light"/>
              </a:rPr>
              <a:t>Содействие в появлении  новых</a:t>
            </a:r>
            <a:r>
              <a:rPr sz="1600" b="0" spc="-6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1600" b="0" spc="-5" dirty="0">
                <a:solidFill>
                  <a:srgbClr val="C00000"/>
                </a:solidFill>
                <a:latin typeface="Calibri Light"/>
                <a:cs typeface="Calibri Light"/>
              </a:rPr>
              <a:t>работодателей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7249" y="2133075"/>
            <a:ext cx="1578356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0" i="1" spc="-5" dirty="0">
                <a:latin typeface="Calibri Light"/>
                <a:cs typeface="Calibri Light"/>
              </a:rPr>
              <a:t>традиционная </a:t>
            </a:r>
            <a:endParaRPr sz="1600" dirty="0">
              <a:latin typeface="Calibri Light"/>
              <a:cs typeface="Calibri Light"/>
            </a:endParaRPr>
          </a:p>
          <a:p>
            <a:pPr marL="12700" algn="ctr"/>
            <a:r>
              <a:rPr sz="1600" b="0" i="1" spc="-5" dirty="0" smtClean="0">
                <a:latin typeface="Calibri Light"/>
                <a:cs typeface="Calibri Light"/>
              </a:rPr>
              <a:t>деятельность</a:t>
            </a:r>
            <a:r>
              <a:rPr lang="ru-RU" sz="1600" b="0" i="1" spc="-5" dirty="0" smtClean="0">
                <a:latin typeface="Calibri Light"/>
                <a:cs typeface="Calibri Light"/>
              </a:rPr>
              <a:t> </a:t>
            </a:r>
          </a:p>
          <a:p>
            <a:pPr marL="12700" algn="ctr"/>
            <a:r>
              <a:rPr lang="ru-RU" sz="1600" b="0" i="1" dirty="0" smtClean="0">
                <a:latin typeface="Calibri Light"/>
                <a:cs typeface="Calibri Light"/>
              </a:rPr>
              <a:t>(старая</a:t>
            </a:r>
            <a:r>
              <a:rPr lang="ru-RU" sz="1600" b="0" i="1" spc="-75" dirty="0" smtClean="0">
                <a:latin typeface="Calibri Light"/>
                <a:cs typeface="Calibri Light"/>
              </a:rPr>
              <a:t> </a:t>
            </a:r>
            <a:r>
              <a:rPr lang="ru-RU" sz="1600" b="0" i="1" spc="-5" dirty="0" smtClean="0">
                <a:latin typeface="Calibri Light"/>
                <a:cs typeface="Calibri Light"/>
              </a:rPr>
              <a:t>модель)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58200" y="2362200"/>
            <a:ext cx="16764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spc="-20" dirty="0">
                <a:solidFill>
                  <a:srgbClr val="4EA4D7"/>
                </a:solidFill>
                <a:latin typeface="Calibri Light"/>
                <a:cs typeface="Calibri Light"/>
              </a:rPr>
              <a:t>ПОТЕНЦИАЛ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62404" y="4391279"/>
            <a:ext cx="2705100" cy="174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ГОСУДАРСТВЕННАЯ</a:t>
            </a:r>
            <a:r>
              <a:rPr sz="1200" b="1" spc="-7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ПРОГРАММА</a:t>
            </a:r>
            <a:endParaRPr sz="12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РОССИЙСКОЙ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ФЕДЕРАЦИИ</a:t>
            </a:r>
            <a:endParaRPr sz="12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«СОДЕЙСТВИЕ ЗАНЯТОСТИ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НАСЕЛЕНИЯ»</a:t>
            </a:r>
            <a:endParaRPr sz="1200" dirty="0">
              <a:latin typeface="Calibri"/>
              <a:cs typeface="Calibri"/>
            </a:endParaRPr>
          </a:p>
          <a:p>
            <a:pPr marL="12700" marR="58419" algn="ctr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Calibri"/>
                <a:cs typeface="Calibri"/>
              </a:rPr>
              <a:t>(утв.распоряжением Правительства  Российской Федерации от 22 ноября 2012</a:t>
            </a:r>
            <a:r>
              <a:rPr sz="1100" spc="-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г.</a:t>
            </a:r>
          </a:p>
          <a:p>
            <a:pPr marL="12700" algn="ctr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№</a:t>
            </a:r>
            <a:r>
              <a:rPr sz="1100" spc="-1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2149-р)</a:t>
            </a:r>
          </a:p>
          <a:p>
            <a:pPr marL="12700" algn="ctr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Подпрограмма</a:t>
            </a:r>
            <a:r>
              <a:rPr sz="1100" b="1" spc="-12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1.</a:t>
            </a:r>
            <a:endParaRPr sz="1100" dirty="0">
              <a:latin typeface="Calibri"/>
              <a:cs typeface="Calibri"/>
            </a:endParaRPr>
          </a:p>
          <a:p>
            <a:pPr marL="12700" marR="95885" algn="ctr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«Активная политика занятости населения</a:t>
            </a:r>
            <a:r>
              <a:rPr sz="1100" spc="-1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  социальная поддержка безработных  </a:t>
            </a:r>
            <a:r>
              <a:rPr sz="1100" spc="-5" dirty="0">
                <a:latin typeface="Calibri"/>
                <a:cs typeface="Calibri"/>
              </a:rPr>
              <a:t>граждан»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99695" y="248361"/>
            <a:ext cx="8668106" cy="128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000"/>
              </a:lnSpc>
            </a:pPr>
            <a:r>
              <a:rPr sz="3600" spc="-40" dirty="0"/>
              <a:t>НЕОБХОДИМОСТЬ </a:t>
            </a:r>
            <a:r>
              <a:rPr sz="3600" spc="-30" dirty="0"/>
              <a:t>ПЕРЕХОДА </a:t>
            </a:r>
            <a:r>
              <a:rPr sz="2400" dirty="0"/>
              <a:t>ОРГАНОВ ЗАНЯТОСТИ  </a:t>
            </a:r>
            <a:r>
              <a:rPr sz="2000" dirty="0"/>
              <a:t>ОТ РОЛИ </a:t>
            </a:r>
            <a:r>
              <a:rPr sz="2000" spc="-5" dirty="0"/>
              <a:t>ПАССИВНОГО </a:t>
            </a:r>
            <a:r>
              <a:rPr sz="2000" dirty="0"/>
              <a:t>ПОСРЕДНИКА МЕЖДУ РАБОТОДАТЕЛЕМ И</a:t>
            </a:r>
            <a:r>
              <a:rPr sz="2000" spc="-100" dirty="0"/>
              <a:t> </a:t>
            </a:r>
            <a:r>
              <a:rPr sz="2000" dirty="0"/>
              <a:t>РАБОТНИКОМ  К</a:t>
            </a:r>
            <a:r>
              <a:rPr sz="2000" spc="-30" dirty="0"/>
              <a:t> </a:t>
            </a:r>
            <a:r>
              <a:rPr sz="2000" dirty="0"/>
              <a:t>РОЛИ</a:t>
            </a:r>
            <a:r>
              <a:rPr sz="2000" spc="-15" dirty="0"/>
              <a:t> АКТИВНОГО</a:t>
            </a:r>
            <a:r>
              <a:rPr sz="2000" spc="-90" dirty="0"/>
              <a:t> </a:t>
            </a:r>
            <a:r>
              <a:rPr sz="2000" spc="-15" dirty="0"/>
              <a:t>УЧАСТНИКА</a:t>
            </a:r>
            <a:r>
              <a:rPr sz="2000" spc="-75" dirty="0"/>
              <a:t> </a:t>
            </a:r>
            <a:r>
              <a:rPr sz="2000" spc="-15" dirty="0"/>
              <a:t>ПРОЦЕССА</a:t>
            </a:r>
            <a:r>
              <a:rPr sz="2000" spc="-85" dirty="0"/>
              <a:t> </a:t>
            </a:r>
            <a:r>
              <a:rPr sz="2000" spc="-15" dirty="0"/>
              <a:t>СОЗДАНИЯ</a:t>
            </a:r>
            <a:r>
              <a:rPr sz="2000" spc="-75" dirty="0"/>
              <a:t> </a:t>
            </a:r>
            <a:r>
              <a:rPr sz="2000" spc="-15" dirty="0"/>
              <a:t>РАБОЧИХ</a:t>
            </a:r>
            <a:r>
              <a:rPr sz="2000" spc="-70" dirty="0"/>
              <a:t> </a:t>
            </a:r>
            <a:r>
              <a:rPr sz="2000" spc="-5" dirty="0"/>
              <a:t>МЕСТ</a:t>
            </a:r>
            <a:endParaRPr sz="2000" dirty="0"/>
          </a:p>
        </p:txBody>
      </p:sp>
      <p:sp>
        <p:nvSpPr>
          <p:cNvPr id="13" name="object 13"/>
          <p:cNvSpPr txBox="1"/>
          <p:nvPr/>
        </p:nvSpPr>
        <p:spPr>
          <a:xfrm>
            <a:off x="3581400" y="1828800"/>
            <a:ext cx="4763135" cy="614680"/>
          </a:xfrm>
          <a:prstGeom prst="rect">
            <a:avLst/>
          </a:prstGeom>
          <a:solidFill>
            <a:srgbClr val="EF7E09"/>
          </a:solidFill>
          <a:ln w="12699">
            <a:solidFill>
              <a:srgbClr val="AF5C04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848994">
              <a:lnSpc>
                <a:spcPct val="100000"/>
              </a:lnSpc>
              <a:spcBef>
                <a:spcPts val="505"/>
              </a:spcBef>
            </a:pPr>
            <a:r>
              <a:rPr sz="2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ОРГАНЫ</a:t>
            </a:r>
            <a:r>
              <a:rPr sz="2800" b="0" spc="-1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ЗАНЯТОСТИ</a:t>
            </a:r>
            <a:endParaRPr sz="2800" dirty="0">
              <a:latin typeface="Calibri Light"/>
              <a:cs typeface="Calibri Light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962400" y="2380145"/>
            <a:ext cx="0" cy="75021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2" idx="0"/>
          </p:cNvCxnSpPr>
          <p:nvPr/>
        </p:nvCxnSpPr>
        <p:spPr>
          <a:xfrm>
            <a:off x="7697406" y="2380145"/>
            <a:ext cx="0" cy="65502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16518" y="1442719"/>
            <a:ext cx="1776602" cy="2118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525011" y="1984248"/>
            <a:ext cx="4878324" cy="1915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47991" y="437832"/>
            <a:ext cx="458523" cy="371182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520"/>
              </a:lnSpc>
            </a:pPr>
            <a:r>
              <a:rPr sz="3600" b="0" spc="-25" dirty="0" smtClean="0">
                <a:solidFill>
                  <a:srgbClr val="C00000"/>
                </a:solidFill>
                <a:latin typeface="Calibri Light"/>
                <a:cs typeface="Calibri Light"/>
              </a:rPr>
              <a:t>ЗА</a:t>
            </a:r>
            <a:r>
              <a:rPr sz="3600" b="0" spc="-35" dirty="0" smtClean="0">
                <a:solidFill>
                  <a:srgbClr val="C00000"/>
                </a:solidFill>
                <a:latin typeface="Calibri Light"/>
                <a:cs typeface="Calibri Light"/>
              </a:rPr>
              <a:t>Й</a:t>
            </a:r>
            <a:r>
              <a:rPr sz="3600" b="0" spc="-55" dirty="0" smtClean="0">
                <a:solidFill>
                  <a:srgbClr val="C00000"/>
                </a:solidFill>
                <a:latin typeface="Calibri Light"/>
                <a:cs typeface="Calibri Light"/>
              </a:rPr>
              <a:t>М</a:t>
            </a:r>
            <a:r>
              <a:rPr sz="3600" b="0" spc="-50" dirty="0" smtClean="0">
                <a:solidFill>
                  <a:srgbClr val="C00000"/>
                </a:solidFill>
                <a:latin typeface="Calibri Light"/>
                <a:cs typeface="Calibri Light"/>
              </a:rPr>
              <a:t>И</a:t>
            </a:r>
            <a:r>
              <a:rPr sz="3600" b="0" spc="-45" dirty="0" smtClean="0">
                <a:solidFill>
                  <a:srgbClr val="C00000"/>
                </a:solidFill>
                <a:latin typeface="Calibri Light"/>
                <a:cs typeface="Calibri Light"/>
              </a:rPr>
              <a:t>С</a:t>
            </a:r>
            <a:r>
              <a:rPr sz="3600" b="0" dirty="0" smtClean="0">
                <a:solidFill>
                  <a:srgbClr val="C00000"/>
                </a:solidFill>
                <a:latin typeface="Calibri Light"/>
                <a:cs typeface="Calibri Light"/>
              </a:rPr>
              <a:t>Ь</a:t>
            </a:r>
            <a:r>
              <a:rPr lang="ru-RU" sz="3600" b="0" dirty="0" smtClean="0">
                <a:solidFill>
                  <a:srgbClr val="C00000"/>
                </a:solidFill>
                <a:latin typeface="Calibri Light"/>
                <a:cs typeface="Calibri Light"/>
              </a:rPr>
              <a:t> ДЕЛОМ</a:t>
            </a:r>
            <a:endParaRPr sz="3600" dirty="0">
              <a:solidFill>
                <a:srgbClr val="C00000"/>
              </a:solidFill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0392" y="4950294"/>
            <a:ext cx="2685415" cy="614045"/>
          </a:xfrm>
          <a:custGeom>
            <a:avLst/>
            <a:gdLst/>
            <a:ahLst/>
            <a:cxnLst/>
            <a:rect l="l" t="t" r="r" b="b"/>
            <a:pathLst>
              <a:path w="2685415" h="614045">
                <a:moveTo>
                  <a:pt x="0" y="613575"/>
                </a:moveTo>
                <a:lnTo>
                  <a:pt x="2685415" y="613575"/>
                </a:lnTo>
                <a:lnTo>
                  <a:pt x="2685415" y="0"/>
                </a:lnTo>
                <a:lnTo>
                  <a:pt x="0" y="0"/>
                </a:lnTo>
                <a:lnTo>
                  <a:pt x="0" y="613575"/>
                </a:lnTo>
                <a:close/>
              </a:path>
            </a:pathLst>
          </a:custGeom>
          <a:ln w="12699">
            <a:solidFill>
              <a:srgbClr val="B45F0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091285" y="4989957"/>
            <a:ext cx="180213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ts val="1220"/>
              </a:lnSpc>
            </a:pPr>
            <a:r>
              <a:rPr sz="1100" b="0" dirty="0">
                <a:solidFill>
                  <a:srgbClr val="C00000"/>
                </a:solidFill>
                <a:latin typeface="Calibri Light"/>
                <a:cs typeface="Calibri Light"/>
              </a:rPr>
              <a:t>Содействие в создании</a:t>
            </a:r>
            <a:r>
              <a:rPr sz="1100" b="0" spc="-12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1100" b="0" dirty="0">
                <a:solidFill>
                  <a:srgbClr val="C00000"/>
                </a:solidFill>
                <a:latin typeface="Calibri Light"/>
                <a:cs typeface="Calibri Light"/>
              </a:rPr>
              <a:t>новых  экономических</a:t>
            </a:r>
            <a:r>
              <a:rPr sz="1100" b="0" spc="-12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1100" b="0" dirty="0">
                <a:solidFill>
                  <a:srgbClr val="C00000"/>
                </a:solidFill>
                <a:latin typeface="Calibri Light"/>
                <a:cs typeface="Calibri Light"/>
              </a:rPr>
              <a:t>единиц</a:t>
            </a:r>
            <a:endParaRPr sz="11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1100" b="0" dirty="0">
                <a:solidFill>
                  <a:srgbClr val="C00000"/>
                </a:solidFill>
                <a:latin typeface="Calibri Light"/>
                <a:cs typeface="Calibri Light"/>
              </a:rPr>
              <a:t>(микро и малых</a:t>
            </a:r>
            <a:r>
              <a:rPr sz="1100" b="0" spc="-12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1100" b="0" dirty="0">
                <a:solidFill>
                  <a:srgbClr val="C00000"/>
                </a:solidFill>
                <a:latin typeface="Calibri Light"/>
                <a:cs typeface="Calibri Light"/>
              </a:rPr>
              <a:t>предприятий)</a:t>
            </a:r>
            <a:endParaRPr sz="1100" dirty="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23335" y="4950421"/>
            <a:ext cx="2727960" cy="614045"/>
          </a:xfrm>
          <a:custGeom>
            <a:avLst/>
            <a:gdLst/>
            <a:ahLst/>
            <a:cxnLst/>
            <a:rect l="l" t="t" r="r" b="b"/>
            <a:pathLst>
              <a:path w="2727960" h="614045">
                <a:moveTo>
                  <a:pt x="0" y="613575"/>
                </a:moveTo>
                <a:lnTo>
                  <a:pt x="2727579" y="613575"/>
                </a:lnTo>
                <a:lnTo>
                  <a:pt x="2727579" y="0"/>
                </a:lnTo>
                <a:lnTo>
                  <a:pt x="0" y="0"/>
                </a:lnTo>
                <a:lnTo>
                  <a:pt x="0" y="613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323335" y="4950421"/>
            <a:ext cx="2727960" cy="614045"/>
          </a:xfrm>
          <a:custGeom>
            <a:avLst/>
            <a:gdLst/>
            <a:ahLst/>
            <a:cxnLst/>
            <a:rect l="l" t="t" r="r" b="b"/>
            <a:pathLst>
              <a:path w="2727960" h="614045">
                <a:moveTo>
                  <a:pt x="0" y="613575"/>
                </a:moveTo>
                <a:lnTo>
                  <a:pt x="2727579" y="613575"/>
                </a:lnTo>
                <a:lnTo>
                  <a:pt x="2727579" y="0"/>
                </a:lnTo>
                <a:lnTo>
                  <a:pt x="0" y="0"/>
                </a:lnTo>
                <a:lnTo>
                  <a:pt x="0" y="613575"/>
                </a:lnTo>
                <a:close/>
              </a:path>
            </a:pathLst>
          </a:custGeom>
          <a:ln w="12700">
            <a:solidFill>
              <a:srgbClr val="B45F0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3586353" y="5021198"/>
            <a:ext cx="2200275" cy="478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ts val="1210"/>
              </a:lnSpc>
            </a:pPr>
            <a:r>
              <a:rPr sz="1100" b="0" dirty="0">
                <a:solidFill>
                  <a:srgbClr val="C00000"/>
                </a:solidFill>
                <a:latin typeface="Calibri Light"/>
                <a:cs typeface="Calibri Light"/>
              </a:rPr>
              <a:t>Содействие в занятости социально  значимых групп граждан</a:t>
            </a:r>
            <a:r>
              <a:rPr sz="1100" b="0" spc="-13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1100" b="0" dirty="0">
                <a:solidFill>
                  <a:srgbClr val="C00000"/>
                </a:solidFill>
                <a:latin typeface="Calibri Light"/>
                <a:cs typeface="Calibri Light"/>
              </a:rPr>
              <a:t>(молодежь,  инвалиды, военные и</a:t>
            </a:r>
            <a:r>
              <a:rPr sz="1100" b="0" spc="-13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1100" b="0" dirty="0">
                <a:solidFill>
                  <a:srgbClr val="C00000"/>
                </a:solidFill>
                <a:latin typeface="Calibri Light"/>
                <a:cs typeface="Calibri Light"/>
              </a:rPr>
              <a:t>др.)</a:t>
            </a:r>
            <a:endParaRPr sz="1100" dirty="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91630" y="4945088"/>
            <a:ext cx="2685415" cy="614045"/>
          </a:xfrm>
          <a:prstGeom prst="rect">
            <a:avLst/>
          </a:prstGeom>
          <a:ln w="12700">
            <a:solidFill>
              <a:srgbClr val="B45F07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650240" marR="448945" indent="-195580">
              <a:lnSpc>
                <a:spcPts val="1210"/>
              </a:lnSpc>
            </a:pPr>
            <a:r>
              <a:rPr sz="1100" b="0" dirty="0">
                <a:solidFill>
                  <a:srgbClr val="C00000"/>
                </a:solidFill>
                <a:latin typeface="Calibri Light"/>
                <a:cs typeface="Calibri Light"/>
              </a:rPr>
              <a:t>Сопровождение </a:t>
            </a:r>
            <a:r>
              <a:rPr sz="1100" b="0" spc="-5" dirty="0">
                <a:solidFill>
                  <a:srgbClr val="C00000"/>
                </a:solidFill>
                <a:latin typeface="Calibri Light"/>
                <a:cs typeface="Calibri Light"/>
              </a:rPr>
              <a:t>создаваемых  </a:t>
            </a:r>
            <a:r>
              <a:rPr sz="1100" b="0" dirty="0">
                <a:solidFill>
                  <a:srgbClr val="C00000"/>
                </a:solidFill>
                <a:latin typeface="Calibri Light"/>
                <a:cs typeface="Calibri Light"/>
              </a:rPr>
              <a:t>экономических</a:t>
            </a:r>
            <a:r>
              <a:rPr sz="1100" b="0" spc="-12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1100" b="0" dirty="0">
                <a:solidFill>
                  <a:srgbClr val="C00000"/>
                </a:solidFill>
                <a:latin typeface="Calibri Light"/>
                <a:cs typeface="Calibri Light"/>
              </a:rPr>
              <a:t>единиц</a:t>
            </a:r>
            <a:endParaRPr sz="1100" dirty="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40800" y="4950421"/>
            <a:ext cx="2280285" cy="614045"/>
          </a:xfrm>
          <a:prstGeom prst="rect">
            <a:avLst/>
          </a:prstGeom>
          <a:ln w="12700">
            <a:solidFill>
              <a:srgbClr val="B45F07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635" algn="ctr">
              <a:lnSpc>
                <a:spcPts val="1265"/>
              </a:lnSpc>
              <a:spcBef>
                <a:spcPts val="980"/>
              </a:spcBef>
            </a:pPr>
            <a:r>
              <a:rPr sz="1100" b="0" dirty="0">
                <a:solidFill>
                  <a:srgbClr val="C00000"/>
                </a:solidFill>
                <a:latin typeface="Calibri Light"/>
                <a:cs typeface="Calibri Light"/>
              </a:rPr>
              <a:t>Мониторинг деятельности</a:t>
            </a:r>
            <a:r>
              <a:rPr sz="1100" b="0" spc="-14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1100" b="0" dirty="0">
                <a:solidFill>
                  <a:srgbClr val="C00000"/>
                </a:solidFill>
                <a:latin typeface="Calibri Light"/>
                <a:cs typeface="Calibri Light"/>
              </a:rPr>
              <a:t>новых</a:t>
            </a:r>
            <a:endParaRPr sz="1100" dirty="0">
              <a:latin typeface="Calibri Light"/>
              <a:cs typeface="Calibri Light"/>
            </a:endParaRPr>
          </a:p>
          <a:p>
            <a:pPr algn="ctr">
              <a:lnSpc>
                <a:spcPts val="1265"/>
              </a:lnSpc>
            </a:pPr>
            <a:r>
              <a:rPr sz="1100" b="0" dirty="0">
                <a:solidFill>
                  <a:srgbClr val="C00000"/>
                </a:solidFill>
                <a:latin typeface="Calibri Light"/>
                <a:cs typeface="Calibri Light"/>
              </a:rPr>
              <a:t>экономических</a:t>
            </a:r>
            <a:r>
              <a:rPr sz="1100" b="0" spc="-12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1100" b="0" dirty="0">
                <a:solidFill>
                  <a:srgbClr val="C00000"/>
                </a:solidFill>
                <a:latin typeface="Calibri Light"/>
                <a:cs typeface="Calibri Light"/>
              </a:rPr>
              <a:t>единиц</a:t>
            </a:r>
            <a:endParaRPr sz="1100" dirty="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03654" y="5692902"/>
            <a:ext cx="3088640" cy="33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50" b="0" i="1" dirty="0">
                <a:latin typeface="Calibri Light"/>
                <a:cs typeface="Calibri Light"/>
              </a:rPr>
              <a:t>Предоставление входного документального пакета  и стартовой финансовой</a:t>
            </a:r>
            <a:r>
              <a:rPr sz="1050" b="0" i="1" spc="-145" dirty="0">
                <a:latin typeface="Calibri Light"/>
                <a:cs typeface="Calibri Light"/>
              </a:rPr>
              <a:t> </a:t>
            </a:r>
            <a:r>
              <a:rPr sz="1050" b="0" i="1" dirty="0">
                <a:latin typeface="Calibri Light"/>
                <a:cs typeface="Calibri Light"/>
              </a:rPr>
              <a:t>поддержки </a:t>
            </a:r>
            <a:endParaRPr sz="1050" dirty="0">
              <a:latin typeface="Calibri Light"/>
              <a:cs typeface="Calibri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58328" y="3261359"/>
            <a:ext cx="2459735" cy="1080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8160257" y="3296539"/>
            <a:ext cx="2056764" cy="998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Среда/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инфраструктура  создания и </a:t>
            </a:r>
            <a:r>
              <a:rPr sz="1600" spc="-10" dirty="0">
                <a:latin typeface="Calibri"/>
                <a:cs typeface="Calibri"/>
              </a:rPr>
              <a:t>поддержки  деятельности </a:t>
            </a:r>
            <a:r>
              <a:rPr sz="1600" spc="-5" dirty="0">
                <a:latin typeface="Calibri"/>
                <a:cs typeface="Calibri"/>
              </a:rPr>
              <a:t>новых  предприятий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35515" y="1058036"/>
            <a:ext cx="2173605" cy="2172335"/>
          </a:xfrm>
          <a:custGeom>
            <a:avLst/>
            <a:gdLst/>
            <a:ahLst/>
            <a:cxnLst/>
            <a:rect l="l" t="t" r="r" b="b"/>
            <a:pathLst>
              <a:path w="2173604" h="2172335">
                <a:moveTo>
                  <a:pt x="916304" y="1058164"/>
                </a:moveTo>
                <a:lnTo>
                  <a:pt x="377443" y="1058164"/>
                </a:lnTo>
                <a:lnTo>
                  <a:pt x="0" y="2172080"/>
                </a:lnTo>
                <a:lnTo>
                  <a:pt x="916304" y="1058164"/>
                </a:lnTo>
                <a:close/>
              </a:path>
              <a:path w="2173604" h="2172335">
                <a:moveTo>
                  <a:pt x="2173604" y="0"/>
                </a:moveTo>
                <a:lnTo>
                  <a:pt x="18287" y="0"/>
                </a:lnTo>
                <a:lnTo>
                  <a:pt x="18287" y="1058164"/>
                </a:lnTo>
                <a:lnTo>
                  <a:pt x="2173604" y="1058164"/>
                </a:lnTo>
                <a:lnTo>
                  <a:pt x="2173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9835515" y="1058036"/>
            <a:ext cx="2173605" cy="2172335"/>
          </a:xfrm>
          <a:custGeom>
            <a:avLst/>
            <a:gdLst/>
            <a:ahLst/>
            <a:cxnLst/>
            <a:rect l="l" t="t" r="r" b="b"/>
            <a:pathLst>
              <a:path w="2173604" h="2172335">
                <a:moveTo>
                  <a:pt x="18287" y="0"/>
                </a:moveTo>
                <a:lnTo>
                  <a:pt x="377443" y="0"/>
                </a:lnTo>
                <a:lnTo>
                  <a:pt x="916304" y="0"/>
                </a:lnTo>
                <a:lnTo>
                  <a:pt x="2173604" y="0"/>
                </a:lnTo>
                <a:lnTo>
                  <a:pt x="2173604" y="617220"/>
                </a:lnTo>
                <a:lnTo>
                  <a:pt x="2173604" y="881761"/>
                </a:lnTo>
                <a:lnTo>
                  <a:pt x="2173604" y="1058164"/>
                </a:lnTo>
                <a:lnTo>
                  <a:pt x="916304" y="1058164"/>
                </a:lnTo>
                <a:lnTo>
                  <a:pt x="0" y="2172080"/>
                </a:lnTo>
                <a:lnTo>
                  <a:pt x="377443" y="1058164"/>
                </a:lnTo>
                <a:lnTo>
                  <a:pt x="18287" y="1058164"/>
                </a:lnTo>
                <a:lnTo>
                  <a:pt x="18287" y="881761"/>
                </a:lnTo>
                <a:lnTo>
                  <a:pt x="18287" y="617220"/>
                </a:lnTo>
                <a:lnTo>
                  <a:pt x="18287" y="0"/>
                </a:lnTo>
                <a:close/>
              </a:path>
            </a:pathLst>
          </a:custGeom>
          <a:ln w="12700">
            <a:solidFill>
              <a:srgbClr val="EF7E0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154173" y="1273428"/>
            <a:ext cx="1440052" cy="33058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4428363" y="1750441"/>
            <a:ext cx="2743200" cy="1750695"/>
          </a:xfrm>
          <a:custGeom>
            <a:avLst/>
            <a:gdLst/>
            <a:ahLst/>
            <a:cxnLst/>
            <a:rect l="l" t="t" r="r" b="b"/>
            <a:pathLst>
              <a:path w="2743200" h="1750695">
                <a:moveTo>
                  <a:pt x="0" y="1750440"/>
                </a:moveTo>
                <a:lnTo>
                  <a:pt x="2743200" y="1750440"/>
                </a:lnTo>
                <a:lnTo>
                  <a:pt x="2743200" y="0"/>
                </a:lnTo>
                <a:lnTo>
                  <a:pt x="0" y="0"/>
                </a:lnTo>
                <a:lnTo>
                  <a:pt x="0" y="175044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4428363" y="1750441"/>
            <a:ext cx="2743200" cy="1750695"/>
          </a:xfrm>
          <a:custGeom>
            <a:avLst/>
            <a:gdLst/>
            <a:ahLst/>
            <a:cxnLst/>
            <a:rect l="l" t="t" r="r" b="b"/>
            <a:pathLst>
              <a:path w="2743200" h="1750695">
                <a:moveTo>
                  <a:pt x="0" y="1750440"/>
                </a:moveTo>
                <a:lnTo>
                  <a:pt x="2743200" y="1750440"/>
                </a:lnTo>
                <a:lnTo>
                  <a:pt x="2743200" y="0"/>
                </a:lnTo>
                <a:lnTo>
                  <a:pt x="0" y="0"/>
                </a:lnTo>
                <a:lnTo>
                  <a:pt x="0" y="1750440"/>
                </a:lnTo>
                <a:close/>
              </a:path>
            </a:pathLst>
          </a:custGeom>
          <a:ln w="12699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xfrm>
            <a:off x="277622" y="1121028"/>
            <a:ext cx="11636755" cy="1674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90390" marR="893444" algn="r">
              <a:lnSpc>
                <a:spcPct val="100000"/>
              </a:lnSpc>
            </a:pPr>
            <a:r>
              <a:rPr b="0" i="0" dirty="0">
                <a:latin typeface="Arial"/>
                <a:cs typeface="Arial"/>
              </a:rPr>
              <a:t>•</a:t>
            </a:r>
            <a:r>
              <a:rPr dirty="0"/>
              <a:t>Органы</a:t>
            </a:r>
            <a:r>
              <a:rPr spc="-75" dirty="0"/>
              <a:t> </a:t>
            </a:r>
            <a:r>
              <a:rPr spc="-5" dirty="0"/>
              <a:t>власти</a:t>
            </a:r>
          </a:p>
          <a:p>
            <a:pPr marL="4390390" marR="398145" algn="r">
              <a:lnSpc>
                <a:spcPct val="100000"/>
              </a:lnSpc>
            </a:pPr>
            <a:r>
              <a:rPr b="0" i="0" spc="-5" dirty="0">
                <a:latin typeface="Arial"/>
                <a:cs typeface="Arial"/>
              </a:rPr>
              <a:t>•</a:t>
            </a:r>
            <a:r>
              <a:rPr spc="-5" dirty="0"/>
              <a:t>Институты</a:t>
            </a:r>
            <a:r>
              <a:rPr spc="-60" dirty="0"/>
              <a:t> </a:t>
            </a:r>
            <a:r>
              <a:rPr dirty="0"/>
              <a:t>развития</a:t>
            </a:r>
          </a:p>
          <a:p>
            <a:pPr marL="4390390" marR="5080" algn="r">
              <a:lnSpc>
                <a:spcPct val="100000"/>
              </a:lnSpc>
            </a:pPr>
            <a:r>
              <a:rPr b="0" i="0" spc="-5" dirty="0">
                <a:latin typeface="Arial"/>
                <a:cs typeface="Arial"/>
              </a:rPr>
              <a:t>•</a:t>
            </a:r>
            <a:r>
              <a:rPr spc="-5" dirty="0"/>
              <a:t>Общественные</a:t>
            </a:r>
            <a:r>
              <a:rPr spc="-15" dirty="0"/>
              <a:t> </a:t>
            </a:r>
            <a:r>
              <a:rPr spc="-5" dirty="0"/>
              <a:t>объединения</a:t>
            </a:r>
          </a:p>
          <a:p>
            <a:pPr marL="4390390" marR="146685" algn="r">
              <a:lnSpc>
                <a:spcPct val="100000"/>
              </a:lnSpc>
            </a:pPr>
            <a:r>
              <a:rPr b="0" i="0" dirty="0">
                <a:latin typeface="Arial"/>
                <a:cs typeface="Arial"/>
              </a:rPr>
              <a:t>•</a:t>
            </a:r>
            <a:r>
              <a:rPr dirty="0"/>
              <a:t>Финансовые </a:t>
            </a:r>
            <a:r>
              <a:rPr spc="-5" dirty="0"/>
              <a:t>учреждения</a:t>
            </a:r>
            <a:r>
              <a:rPr spc="-50" dirty="0"/>
              <a:t> </a:t>
            </a:r>
            <a:r>
              <a:rPr dirty="0"/>
              <a:t>и </a:t>
            </a:r>
          </a:p>
          <a:p>
            <a:pPr marL="4390390" marR="1733550" algn="r">
              <a:lnSpc>
                <a:spcPct val="100000"/>
              </a:lnSpc>
            </a:pPr>
            <a:r>
              <a:rPr dirty="0"/>
              <a:t>п</a:t>
            </a:r>
            <a:r>
              <a:rPr spc="5" dirty="0"/>
              <a:t>р</a:t>
            </a:r>
            <a:r>
              <a:rPr spc="-10" dirty="0"/>
              <a:t>.</a:t>
            </a:r>
            <a:r>
              <a:rPr dirty="0"/>
              <a:t> </a:t>
            </a:r>
          </a:p>
          <a:p>
            <a:pPr marL="4390390" marR="4974590" algn="ctr">
              <a:lnSpc>
                <a:spcPct val="100000"/>
              </a:lnSpc>
              <a:spcBef>
                <a:spcPts val="100"/>
              </a:spcBef>
            </a:pPr>
            <a:r>
              <a:rPr sz="2400" b="1" i="0" spc="-45" dirty="0" smtClean="0">
                <a:solidFill>
                  <a:srgbClr val="FFFFFF"/>
                </a:solidFill>
                <a:latin typeface="Calibri"/>
                <a:cs typeface="Calibri"/>
              </a:rPr>
              <a:t>ОРГАН</a:t>
            </a:r>
            <a:r>
              <a:rPr lang="ru-RU" sz="2400" b="1" i="0" spc="-45" dirty="0" smtClean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endParaRPr sz="2400" dirty="0">
              <a:latin typeface="Calibri"/>
              <a:cs typeface="Calibri"/>
            </a:endParaRPr>
          </a:p>
          <a:p>
            <a:pPr marL="4390390" marR="4874895" algn="ctr">
              <a:lnSpc>
                <a:spcPct val="100000"/>
              </a:lnSpc>
            </a:pPr>
            <a:r>
              <a:rPr sz="2400" b="1" i="0" spc="-15" dirty="0" smtClean="0">
                <a:solidFill>
                  <a:srgbClr val="FFFFFF"/>
                </a:solidFill>
                <a:latin typeface="Calibri"/>
                <a:cs typeface="Calibri"/>
              </a:rPr>
              <a:t>ЗАНЯТОСТИ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67069" y="5675528"/>
            <a:ext cx="2440305" cy="659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6270">
              <a:lnSpc>
                <a:spcPct val="100000"/>
              </a:lnSpc>
            </a:pPr>
            <a:r>
              <a:rPr sz="1050" b="0" i="1" dirty="0">
                <a:latin typeface="Calibri Light"/>
                <a:cs typeface="Calibri Light"/>
              </a:rPr>
              <a:t>Предоставление пакета услуг  сопровождения</a:t>
            </a:r>
            <a:endParaRPr sz="1050" dirty="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</a:pPr>
            <a:r>
              <a:rPr sz="1050" b="0" i="1" dirty="0">
                <a:latin typeface="Calibri Light"/>
                <a:cs typeface="Calibri Light"/>
              </a:rPr>
              <a:t>Контроль за использованием стартовой  финансовой</a:t>
            </a:r>
            <a:r>
              <a:rPr sz="1050" b="0" i="1" spc="-120" dirty="0">
                <a:latin typeface="Calibri Light"/>
                <a:cs typeface="Calibri Light"/>
              </a:rPr>
              <a:t> </a:t>
            </a:r>
            <a:r>
              <a:rPr sz="1050" b="0" i="1" dirty="0">
                <a:latin typeface="Calibri Light"/>
                <a:cs typeface="Calibri Light"/>
              </a:rPr>
              <a:t>поддержки </a:t>
            </a:r>
            <a:endParaRPr sz="1050" dirty="0">
              <a:latin typeface="Calibri Light"/>
              <a:cs typeface="Calibri 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52596" y="3496055"/>
            <a:ext cx="1532890" cy="1337310"/>
          </a:xfrm>
          <a:custGeom>
            <a:avLst/>
            <a:gdLst/>
            <a:ahLst/>
            <a:cxnLst/>
            <a:rect l="l" t="t" r="r" b="b"/>
            <a:pathLst>
              <a:path w="1532889" h="1337310">
                <a:moveTo>
                  <a:pt x="36449" y="1238250"/>
                </a:moveTo>
                <a:lnTo>
                  <a:pt x="32892" y="1240028"/>
                </a:lnTo>
                <a:lnTo>
                  <a:pt x="31750" y="1243330"/>
                </a:lnTo>
                <a:lnTo>
                  <a:pt x="0" y="1337183"/>
                </a:lnTo>
                <a:lnTo>
                  <a:pt x="18013" y="1333754"/>
                </a:lnTo>
                <a:lnTo>
                  <a:pt x="13715" y="1333754"/>
                </a:lnTo>
                <a:lnTo>
                  <a:pt x="5333" y="1324102"/>
                </a:lnTo>
                <a:lnTo>
                  <a:pt x="23053" y="1308655"/>
                </a:lnTo>
                <a:lnTo>
                  <a:pt x="43814" y="1247394"/>
                </a:lnTo>
                <a:lnTo>
                  <a:pt x="44957" y="1244092"/>
                </a:lnTo>
                <a:lnTo>
                  <a:pt x="43052" y="1240409"/>
                </a:lnTo>
                <a:lnTo>
                  <a:pt x="39750" y="1239393"/>
                </a:lnTo>
                <a:lnTo>
                  <a:pt x="36449" y="1238250"/>
                </a:lnTo>
                <a:close/>
              </a:path>
              <a:path w="1532889" h="1337310">
                <a:moveTo>
                  <a:pt x="23053" y="1308655"/>
                </a:moveTo>
                <a:lnTo>
                  <a:pt x="5333" y="1324102"/>
                </a:lnTo>
                <a:lnTo>
                  <a:pt x="13715" y="1333754"/>
                </a:lnTo>
                <a:lnTo>
                  <a:pt x="16920" y="1330960"/>
                </a:lnTo>
                <a:lnTo>
                  <a:pt x="15493" y="1330960"/>
                </a:lnTo>
                <a:lnTo>
                  <a:pt x="8381" y="1322705"/>
                </a:lnTo>
                <a:lnTo>
                  <a:pt x="18981" y="1320668"/>
                </a:lnTo>
                <a:lnTo>
                  <a:pt x="23053" y="1308655"/>
                </a:lnTo>
                <a:close/>
              </a:path>
              <a:path w="1532889" h="1337310">
                <a:moveTo>
                  <a:pt x="98425" y="1305433"/>
                </a:moveTo>
                <a:lnTo>
                  <a:pt x="31478" y="1318268"/>
                </a:lnTo>
                <a:lnTo>
                  <a:pt x="13715" y="1333754"/>
                </a:lnTo>
                <a:lnTo>
                  <a:pt x="18013" y="1333754"/>
                </a:lnTo>
                <a:lnTo>
                  <a:pt x="100837" y="1318006"/>
                </a:lnTo>
                <a:lnTo>
                  <a:pt x="103124" y="1314577"/>
                </a:lnTo>
                <a:lnTo>
                  <a:pt x="102362" y="1311148"/>
                </a:lnTo>
                <a:lnTo>
                  <a:pt x="101726" y="1307719"/>
                </a:lnTo>
                <a:lnTo>
                  <a:pt x="98425" y="1305433"/>
                </a:lnTo>
                <a:close/>
              </a:path>
              <a:path w="1532889" h="1337310">
                <a:moveTo>
                  <a:pt x="18981" y="1320668"/>
                </a:moveTo>
                <a:lnTo>
                  <a:pt x="8381" y="1322705"/>
                </a:lnTo>
                <a:lnTo>
                  <a:pt x="15493" y="1330960"/>
                </a:lnTo>
                <a:lnTo>
                  <a:pt x="18981" y="1320668"/>
                </a:lnTo>
                <a:close/>
              </a:path>
              <a:path w="1532889" h="1337310">
                <a:moveTo>
                  <a:pt x="31478" y="1318268"/>
                </a:moveTo>
                <a:lnTo>
                  <a:pt x="18981" y="1320668"/>
                </a:lnTo>
                <a:lnTo>
                  <a:pt x="15493" y="1330960"/>
                </a:lnTo>
                <a:lnTo>
                  <a:pt x="16920" y="1330960"/>
                </a:lnTo>
                <a:lnTo>
                  <a:pt x="31478" y="1318268"/>
                </a:lnTo>
                <a:close/>
              </a:path>
              <a:path w="1532889" h="1337310">
                <a:moveTo>
                  <a:pt x="1524253" y="0"/>
                </a:moveTo>
                <a:lnTo>
                  <a:pt x="23053" y="1308655"/>
                </a:lnTo>
                <a:lnTo>
                  <a:pt x="18981" y="1320668"/>
                </a:lnTo>
                <a:lnTo>
                  <a:pt x="31478" y="1318268"/>
                </a:lnTo>
                <a:lnTo>
                  <a:pt x="1532636" y="9525"/>
                </a:lnTo>
                <a:lnTo>
                  <a:pt x="1524253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5916295" y="3526790"/>
            <a:ext cx="103505" cy="1358900"/>
          </a:xfrm>
          <a:custGeom>
            <a:avLst/>
            <a:gdLst/>
            <a:ahLst/>
            <a:cxnLst/>
            <a:rect l="l" t="t" r="r" b="b"/>
            <a:pathLst>
              <a:path w="103504" h="1358900">
                <a:moveTo>
                  <a:pt x="6984" y="1263523"/>
                </a:moveTo>
                <a:lnTo>
                  <a:pt x="3937" y="1265428"/>
                </a:lnTo>
                <a:lnTo>
                  <a:pt x="1015" y="1267206"/>
                </a:lnTo>
                <a:lnTo>
                  <a:pt x="0" y="1271143"/>
                </a:lnTo>
                <a:lnTo>
                  <a:pt x="1904" y="1274064"/>
                </a:lnTo>
                <a:lnTo>
                  <a:pt x="53466" y="1358773"/>
                </a:lnTo>
                <a:lnTo>
                  <a:pt x="60401" y="1346327"/>
                </a:lnTo>
                <a:lnTo>
                  <a:pt x="46862" y="1346327"/>
                </a:lnTo>
                <a:lnTo>
                  <a:pt x="46412" y="1322933"/>
                </a:lnTo>
                <a:lnTo>
                  <a:pt x="10921" y="1264539"/>
                </a:lnTo>
                <a:lnTo>
                  <a:pt x="6984" y="1263523"/>
                </a:lnTo>
                <a:close/>
              </a:path>
              <a:path w="103504" h="1358900">
                <a:moveTo>
                  <a:pt x="46412" y="1322933"/>
                </a:moveTo>
                <a:lnTo>
                  <a:pt x="46862" y="1346327"/>
                </a:lnTo>
                <a:lnTo>
                  <a:pt x="59562" y="1346073"/>
                </a:lnTo>
                <a:lnTo>
                  <a:pt x="59504" y="1343025"/>
                </a:lnTo>
                <a:lnTo>
                  <a:pt x="47625" y="1343025"/>
                </a:lnTo>
                <a:lnTo>
                  <a:pt x="52888" y="1333588"/>
                </a:lnTo>
                <a:lnTo>
                  <a:pt x="46412" y="1322933"/>
                </a:lnTo>
                <a:close/>
              </a:path>
              <a:path w="103504" h="1358900">
                <a:moveTo>
                  <a:pt x="96138" y="1261872"/>
                </a:moveTo>
                <a:lnTo>
                  <a:pt x="92328" y="1262888"/>
                </a:lnTo>
                <a:lnTo>
                  <a:pt x="59108" y="1322440"/>
                </a:lnTo>
                <a:lnTo>
                  <a:pt x="59562" y="1346073"/>
                </a:lnTo>
                <a:lnTo>
                  <a:pt x="46862" y="1346327"/>
                </a:lnTo>
                <a:lnTo>
                  <a:pt x="60401" y="1346327"/>
                </a:lnTo>
                <a:lnTo>
                  <a:pt x="101726" y="1272159"/>
                </a:lnTo>
                <a:lnTo>
                  <a:pt x="103377" y="1269111"/>
                </a:lnTo>
                <a:lnTo>
                  <a:pt x="102362" y="1265301"/>
                </a:lnTo>
                <a:lnTo>
                  <a:pt x="99313" y="1263523"/>
                </a:lnTo>
                <a:lnTo>
                  <a:pt x="96138" y="1261872"/>
                </a:lnTo>
                <a:close/>
              </a:path>
              <a:path w="103504" h="1358900">
                <a:moveTo>
                  <a:pt x="52888" y="1333588"/>
                </a:moveTo>
                <a:lnTo>
                  <a:pt x="47625" y="1343025"/>
                </a:lnTo>
                <a:lnTo>
                  <a:pt x="58546" y="1342898"/>
                </a:lnTo>
                <a:lnTo>
                  <a:pt x="52888" y="1333588"/>
                </a:lnTo>
                <a:close/>
              </a:path>
              <a:path w="103504" h="1358900">
                <a:moveTo>
                  <a:pt x="59108" y="1322440"/>
                </a:moveTo>
                <a:lnTo>
                  <a:pt x="52888" y="1333588"/>
                </a:lnTo>
                <a:lnTo>
                  <a:pt x="58546" y="1342898"/>
                </a:lnTo>
                <a:lnTo>
                  <a:pt x="47625" y="1343025"/>
                </a:lnTo>
                <a:lnTo>
                  <a:pt x="59504" y="1343025"/>
                </a:lnTo>
                <a:lnTo>
                  <a:pt x="59108" y="1322440"/>
                </a:lnTo>
                <a:close/>
              </a:path>
              <a:path w="103504" h="1358900">
                <a:moveTo>
                  <a:pt x="33654" y="0"/>
                </a:moveTo>
                <a:lnTo>
                  <a:pt x="20954" y="254"/>
                </a:lnTo>
                <a:lnTo>
                  <a:pt x="46412" y="1322933"/>
                </a:lnTo>
                <a:lnTo>
                  <a:pt x="52888" y="1333588"/>
                </a:lnTo>
                <a:lnTo>
                  <a:pt x="59108" y="1322440"/>
                </a:lnTo>
                <a:lnTo>
                  <a:pt x="33654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6763257" y="3534536"/>
            <a:ext cx="2237105" cy="1337945"/>
          </a:xfrm>
          <a:custGeom>
            <a:avLst/>
            <a:gdLst/>
            <a:ahLst/>
            <a:cxnLst/>
            <a:rect l="l" t="t" r="r" b="b"/>
            <a:pathLst>
              <a:path w="2237104" h="1337945">
                <a:moveTo>
                  <a:pt x="2183638" y="1247013"/>
                </a:moveTo>
                <a:lnTo>
                  <a:pt x="2180463" y="1248664"/>
                </a:lnTo>
                <a:lnTo>
                  <a:pt x="2177415" y="1250442"/>
                </a:lnTo>
                <a:lnTo>
                  <a:pt x="2176272" y="1254252"/>
                </a:lnTo>
                <a:lnTo>
                  <a:pt x="2178050" y="1257300"/>
                </a:lnTo>
                <a:lnTo>
                  <a:pt x="2209397" y="1314024"/>
                </a:lnTo>
                <a:lnTo>
                  <a:pt x="2229485" y="1326007"/>
                </a:lnTo>
                <a:lnTo>
                  <a:pt x="2223008" y="1336929"/>
                </a:lnTo>
                <a:lnTo>
                  <a:pt x="2137918" y="1336929"/>
                </a:lnTo>
                <a:lnTo>
                  <a:pt x="2237105" y="1337945"/>
                </a:lnTo>
                <a:lnTo>
                  <a:pt x="2189099" y="1251204"/>
                </a:lnTo>
                <a:lnTo>
                  <a:pt x="2187448" y="1248156"/>
                </a:lnTo>
                <a:lnTo>
                  <a:pt x="2183638" y="1247013"/>
                </a:lnTo>
                <a:close/>
              </a:path>
              <a:path w="2237104" h="1337945">
                <a:moveTo>
                  <a:pt x="2138045" y="1324229"/>
                </a:moveTo>
                <a:lnTo>
                  <a:pt x="2134616" y="1324229"/>
                </a:lnTo>
                <a:lnTo>
                  <a:pt x="2131695" y="1327023"/>
                </a:lnTo>
                <a:lnTo>
                  <a:pt x="2131695" y="1334008"/>
                </a:lnTo>
                <a:lnTo>
                  <a:pt x="2134489" y="1336929"/>
                </a:lnTo>
                <a:lnTo>
                  <a:pt x="2223008" y="1336929"/>
                </a:lnTo>
                <a:lnTo>
                  <a:pt x="2202810" y="1324881"/>
                </a:lnTo>
                <a:lnTo>
                  <a:pt x="2138045" y="1324229"/>
                </a:lnTo>
                <a:close/>
              </a:path>
              <a:path w="2237104" h="1337945">
                <a:moveTo>
                  <a:pt x="2202810" y="1324881"/>
                </a:moveTo>
                <a:lnTo>
                  <a:pt x="2223008" y="1336929"/>
                </a:lnTo>
                <a:lnTo>
                  <a:pt x="2224438" y="1334515"/>
                </a:lnTo>
                <a:lnTo>
                  <a:pt x="2220722" y="1334515"/>
                </a:lnTo>
                <a:lnTo>
                  <a:pt x="2215468" y="1325008"/>
                </a:lnTo>
                <a:lnTo>
                  <a:pt x="2202810" y="1324881"/>
                </a:lnTo>
                <a:close/>
              </a:path>
              <a:path w="2237104" h="1337945">
                <a:moveTo>
                  <a:pt x="2215468" y="1325008"/>
                </a:moveTo>
                <a:lnTo>
                  <a:pt x="2220722" y="1334515"/>
                </a:lnTo>
                <a:lnTo>
                  <a:pt x="2226310" y="1325118"/>
                </a:lnTo>
                <a:lnTo>
                  <a:pt x="2215468" y="1325008"/>
                </a:lnTo>
                <a:close/>
              </a:path>
              <a:path w="2237104" h="1337945">
                <a:moveTo>
                  <a:pt x="2209397" y="1314024"/>
                </a:moveTo>
                <a:lnTo>
                  <a:pt x="2215468" y="1325008"/>
                </a:lnTo>
                <a:lnTo>
                  <a:pt x="2226310" y="1325118"/>
                </a:lnTo>
                <a:lnTo>
                  <a:pt x="2220722" y="1334515"/>
                </a:lnTo>
                <a:lnTo>
                  <a:pt x="2224438" y="1334515"/>
                </a:lnTo>
                <a:lnTo>
                  <a:pt x="2229485" y="1326007"/>
                </a:lnTo>
                <a:lnTo>
                  <a:pt x="2209397" y="1314024"/>
                </a:lnTo>
                <a:close/>
              </a:path>
              <a:path w="2237104" h="1337945">
                <a:moveTo>
                  <a:pt x="6603" y="0"/>
                </a:moveTo>
                <a:lnTo>
                  <a:pt x="0" y="10922"/>
                </a:lnTo>
                <a:lnTo>
                  <a:pt x="2202810" y="1324881"/>
                </a:lnTo>
                <a:lnTo>
                  <a:pt x="2215468" y="1325008"/>
                </a:lnTo>
                <a:lnTo>
                  <a:pt x="2209397" y="1314024"/>
                </a:lnTo>
                <a:lnTo>
                  <a:pt x="6603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4428363" y="3553155"/>
            <a:ext cx="2926080" cy="1200785"/>
          </a:xfrm>
          <a:custGeom>
            <a:avLst/>
            <a:gdLst/>
            <a:ahLst/>
            <a:cxnLst/>
            <a:rect l="l" t="t" r="r" b="b"/>
            <a:pathLst>
              <a:path w="2926079" h="1200785">
                <a:moveTo>
                  <a:pt x="0" y="1200327"/>
                </a:moveTo>
                <a:lnTo>
                  <a:pt x="2926080" y="1200327"/>
                </a:lnTo>
                <a:lnTo>
                  <a:pt x="2926080" y="0"/>
                </a:lnTo>
                <a:lnTo>
                  <a:pt x="0" y="0"/>
                </a:lnTo>
                <a:lnTo>
                  <a:pt x="0" y="1200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4507738" y="3590544"/>
            <a:ext cx="2767965" cy="1118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7325">
              <a:lnSpc>
                <a:spcPct val="100000"/>
              </a:lnSpc>
            </a:pPr>
            <a:r>
              <a:rPr sz="1100" b="0" i="1" dirty="0">
                <a:latin typeface="Calibri Light"/>
                <a:cs typeface="Calibri Light"/>
              </a:rPr>
              <a:t>- Снятие психологических страхов, связ. </a:t>
            </a:r>
            <a:r>
              <a:rPr sz="1100" b="0" i="1" spc="5" dirty="0">
                <a:latin typeface="Calibri Light"/>
                <a:cs typeface="Calibri Light"/>
              </a:rPr>
              <a:t>с  </a:t>
            </a:r>
            <a:r>
              <a:rPr sz="1100" b="0" i="1" dirty="0">
                <a:latin typeface="Calibri Light"/>
                <a:cs typeface="Calibri Light"/>
              </a:rPr>
              <a:t>созданием собственного</a:t>
            </a:r>
            <a:r>
              <a:rPr sz="1100" b="0" i="1" spc="-90" dirty="0">
                <a:latin typeface="Calibri Light"/>
                <a:cs typeface="Calibri Light"/>
              </a:rPr>
              <a:t> </a:t>
            </a:r>
            <a:r>
              <a:rPr sz="1100" b="0" i="1" dirty="0">
                <a:latin typeface="Calibri Light"/>
                <a:cs typeface="Calibri Light"/>
              </a:rPr>
              <a:t>бизнеса</a:t>
            </a:r>
            <a:endParaRPr sz="1100" dirty="0">
              <a:latin typeface="Calibri Light"/>
              <a:cs typeface="Calibri Light"/>
            </a:endParaRPr>
          </a:p>
          <a:p>
            <a:pPr marL="12700" marR="158750">
              <a:lnSpc>
                <a:spcPct val="100000"/>
              </a:lnSpc>
              <a:spcBef>
                <a:spcPts val="300"/>
              </a:spcBef>
            </a:pPr>
            <a:r>
              <a:rPr sz="1100" b="0" dirty="0">
                <a:latin typeface="Calibri Light"/>
                <a:cs typeface="Calibri Light"/>
              </a:rPr>
              <a:t>-</a:t>
            </a:r>
            <a:r>
              <a:rPr sz="1100" b="0" i="1" dirty="0">
                <a:latin typeface="Calibri Light"/>
                <a:cs typeface="Calibri Light"/>
              </a:rPr>
              <a:t>Оптимизация (максимальное упрощение)  процедур, помощь в</a:t>
            </a:r>
            <a:r>
              <a:rPr sz="1100" b="0" i="1" spc="-110" dirty="0">
                <a:latin typeface="Calibri Light"/>
                <a:cs typeface="Calibri Light"/>
              </a:rPr>
              <a:t> </a:t>
            </a:r>
            <a:r>
              <a:rPr sz="1100" b="0" i="1" dirty="0">
                <a:latin typeface="Calibri Light"/>
                <a:cs typeface="Calibri Light"/>
              </a:rPr>
              <a:t>развитии </a:t>
            </a:r>
            <a:endParaRPr sz="1100" dirty="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sz="1100" b="0" dirty="0">
                <a:latin typeface="Calibri Light"/>
                <a:cs typeface="Calibri Light"/>
              </a:rPr>
              <a:t>- </a:t>
            </a:r>
            <a:r>
              <a:rPr sz="1100" b="0" i="1" dirty="0">
                <a:latin typeface="Calibri Light"/>
                <a:cs typeface="Calibri Light"/>
              </a:rPr>
              <a:t>Участие </a:t>
            </a:r>
            <a:r>
              <a:rPr sz="1100" b="0" i="1" spc="-5" dirty="0">
                <a:latin typeface="Calibri Light"/>
                <a:cs typeface="Calibri Light"/>
              </a:rPr>
              <a:t>в </a:t>
            </a:r>
            <a:r>
              <a:rPr sz="1100" b="0" i="1" dirty="0">
                <a:latin typeface="Calibri Light"/>
                <a:cs typeface="Calibri Light"/>
              </a:rPr>
              <a:t>создании комфортной среды </a:t>
            </a:r>
            <a:r>
              <a:rPr sz="1100" b="0" i="1" spc="-5" dirty="0">
                <a:latin typeface="Calibri Light"/>
                <a:cs typeface="Calibri Light"/>
              </a:rPr>
              <a:t>для  </a:t>
            </a:r>
            <a:r>
              <a:rPr sz="1100" b="0" i="1" dirty="0">
                <a:latin typeface="Calibri Light"/>
                <a:cs typeface="Calibri Light"/>
              </a:rPr>
              <a:t>создания  собственного</a:t>
            </a:r>
            <a:r>
              <a:rPr sz="1100" b="0" i="1" spc="-90" dirty="0">
                <a:latin typeface="Calibri Light"/>
                <a:cs typeface="Calibri Light"/>
              </a:rPr>
              <a:t> </a:t>
            </a:r>
            <a:r>
              <a:rPr sz="1100" b="0" i="1" dirty="0">
                <a:latin typeface="Calibri Light"/>
                <a:cs typeface="Calibri Light"/>
              </a:rPr>
              <a:t>бизнеса </a:t>
            </a:r>
            <a:endParaRPr sz="1100" dirty="0">
              <a:latin typeface="Calibri Light"/>
              <a:cs typeface="Calibri Light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977253" y="-105361"/>
            <a:ext cx="11410168" cy="772313"/>
          </a:xfrm>
          <a:prstGeom prst="rect">
            <a:avLst/>
          </a:prstGeom>
        </p:spPr>
        <p:txBody>
          <a:bodyPr vert="horz" wrap="square" lIns="0" tIns="338124" rIns="0" bIns="0" rtlCol="0">
            <a:spAutoFit/>
          </a:bodyPr>
          <a:lstStyle/>
          <a:p>
            <a:pPr marL="696595">
              <a:lnSpc>
                <a:spcPct val="100000"/>
              </a:lnSpc>
            </a:pPr>
            <a:r>
              <a:rPr spc="-5" dirty="0"/>
              <a:t>НОВЫЙ ПРОЕКТ ОРГАНОВ</a:t>
            </a:r>
            <a:r>
              <a:rPr spc="35" dirty="0"/>
              <a:t> </a:t>
            </a:r>
            <a:r>
              <a:rPr spc="-5" dirty="0"/>
              <a:t>ЗАНЯТОСТИ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096000" y="2134694"/>
            <a:ext cx="5368652" cy="4113706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561" y="254614"/>
            <a:ext cx="8808240" cy="760229"/>
          </a:xfrm>
        </p:spPr>
        <p:txBody>
          <a:bodyPr anchor="t">
            <a:noAutofit/>
          </a:bodyPr>
          <a:lstStyle/>
          <a:p>
            <a:r>
              <a:rPr lang="ru-RU" sz="2400" kern="1200" dirty="0" smtClean="0">
                <a:ea typeface="+mn-ea"/>
              </a:rPr>
              <a:t>ОРГАНИЗАЦИЯ ПРЕДОСТАВЛЕНИЯ УСЛУГИ ПО СОДЕЙСТВИЮ САМОЗАНЯТОСТИ БЕЗРАБОТНЫХ ГРАЖДАН НА ОСНОВЕ ФЕДЕРАЛЬНОГО СТАНДАРТА</a:t>
            </a:r>
            <a:endParaRPr lang="ru-RU" sz="2400" kern="1200" dirty="0">
              <a:ea typeface="+mn-e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464652" y="7644772"/>
            <a:ext cx="773502" cy="228600"/>
          </a:xfrm>
        </p:spPr>
        <p:txBody>
          <a:bodyPr/>
          <a:lstStyle/>
          <a:p>
            <a:pPr>
              <a:defRPr/>
            </a:pPr>
            <a:fld id="{FFCE1BF0-70A0-4A0C-9039-60853E5EAC6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49" name="Picture 4" descr="http://pngimg.com/upload/man_PNG65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2582" y="3693340"/>
            <a:ext cx="598800" cy="1374657"/>
          </a:xfrm>
          <a:prstGeom prst="rect">
            <a:avLst/>
          </a:prstGeom>
          <a:noFill/>
        </p:spPr>
      </p:pic>
      <p:sp>
        <p:nvSpPr>
          <p:cNvPr id="82" name="Прямоугольник 81"/>
          <p:cNvSpPr/>
          <p:nvPr/>
        </p:nvSpPr>
        <p:spPr>
          <a:xfrm>
            <a:off x="6317564" y="2339934"/>
            <a:ext cx="5036236" cy="1969344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Поддержка граждан в реализации частной предпринимательской инициативы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– в виде предоставления </a:t>
            </a:r>
            <a:r>
              <a:rPr lang="ru-RU" sz="1400" u="sng" dirty="0" smtClean="0">
                <a:solidFill>
                  <a:schemeClr val="tx1"/>
                </a:solidFill>
              </a:rPr>
              <a:t>государственной услуги по содействию самозанятости безработных граждан</a:t>
            </a:r>
          </a:p>
          <a:p>
            <a:pPr algn="ctr"/>
            <a:endParaRPr lang="ru-RU" sz="1400" u="sng" dirty="0">
              <a:solidFill>
                <a:schemeClr val="tx1"/>
              </a:solidFill>
            </a:endParaRPr>
          </a:p>
          <a:p>
            <a:pPr algn="ctr"/>
            <a:endParaRPr lang="ru-RU" sz="1400" u="sng" dirty="0" smtClean="0">
              <a:solidFill>
                <a:schemeClr val="tx1"/>
              </a:solidFill>
            </a:endParaRPr>
          </a:p>
          <a:p>
            <a:pPr algn="ctr"/>
            <a:endParaRPr lang="ru-RU" sz="1400" u="sng" dirty="0" smtClean="0">
              <a:solidFill>
                <a:schemeClr val="accent1"/>
              </a:solidFill>
            </a:endParaRPr>
          </a:p>
          <a:p>
            <a:pPr algn="ctr"/>
            <a:endParaRPr lang="ru-RU" sz="1400" u="sng" dirty="0" smtClean="0">
              <a:solidFill>
                <a:schemeClr val="accent1"/>
              </a:solidFill>
            </a:endParaRPr>
          </a:p>
          <a:p>
            <a:pPr algn="ctr"/>
            <a:endParaRPr lang="ru-RU" sz="1400" u="sng" dirty="0">
              <a:solidFill>
                <a:schemeClr val="accent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317562" y="4604118"/>
            <a:ext cx="5036238" cy="1415682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Длительное </a:t>
            </a:r>
            <a:r>
              <a:rPr lang="ru-RU" sz="1400" dirty="0">
                <a:solidFill>
                  <a:schemeClr val="tx1"/>
                </a:solidFill>
              </a:rPr>
              <a:t>(до 1 года) </a:t>
            </a:r>
            <a:r>
              <a:rPr lang="ru-RU" sz="1400" b="1" dirty="0">
                <a:solidFill>
                  <a:schemeClr val="tx1"/>
                </a:solidFill>
              </a:rPr>
              <a:t>сопровождение и мониторинг деятельности созданного </a:t>
            </a:r>
            <a:r>
              <a:rPr lang="ru-RU" sz="1400" b="1" dirty="0" smtClean="0">
                <a:solidFill>
                  <a:schemeClr val="tx1"/>
                </a:solidFill>
              </a:rPr>
              <a:t>бизнеса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2" name="Соединительная линия уступом 31"/>
          <p:cNvCxnSpPr>
            <a:stCxn id="19" idx="3"/>
            <a:endCxn id="82" idx="1"/>
          </p:cNvCxnSpPr>
          <p:nvPr/>
        </p:nvCxnSpPr>
        <p:spPr>
          <a:xfrm flipV="1">
            <a:off x="5033493" y="3324606"/>
            <a:ext cx="1284071" cy="867502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19" idx="3"/>
            <a:endCxn id="83" idx="1"/>
          </p:cNvCxnSpPr>
          <p:nvPr/>
        </p:nvCxnSpPr>
        <p:spPr>
          <a:xfrm>
            <a:off x="5033493" y="4192108"/>
            <a:ext cx="1284069" cy="1119851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Прямоугольник 147"/>
          <p:cNvSpPr/>
          <p:nvPr/>
        </p:nvSpPr>
        <p:spPr>
          <a:xfrm>
            <a:off x="7944899" y="3317605"/>
            <a:ext cx="1041644" cy="7864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Подготовка бизнес-плана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6423085" y="3317605"/>
            <a:ext cx="1436557" cy="7864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Определение </a:t>
            </a:r>
            <a:r>
              <a:rPr lang="ru-RU" sz="1200" dirty="0">
                <a:solidFill>
                  <a:schemeClr val="tx1"/>
                </a:solidFill>
              </a:rPr>
              <a:t>направления предпринимательской деятельности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9071800" y="3317605"/>
            <a:ext cx="1041644" cy="7864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Обучение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10198701" y="3317605"/>
            <a:ext cx="1041644" cy="7864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Финансовая помощь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74" name="Стрелка вправо 273"/>
          <p:cNvSpPr/>
          <p:nvPr/>
        </p:nvSpPr>
        <p:spPr>
          <a:xfrm>
            <a:off x="1686864" y="4021551"/>
            <a:ext cx="509607" cy="341111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8" name="Прямоугольник 157"/>
          <p:cNvSpPr/>
          <p:nvPr/>
        </p:nvSpPr>
        <p:spPr>
          <a:xfrm>
            <a:off x="8859040" y="5288533"/>
            <a:ext cx="2302794" cy="5708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Отчетность </a:t>
            </a:r>
            <a:r>
              <a:rPr lang="ru-RU" sz="1200" dirty="0">
                <a:solidFill>
                  <a:schemeClr val="tx1"/>
                </a:solidFill>
              </a:rPr>
              <a:t>в рамках реализации подготовленного бизнес-плана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6566002" y="5311959"/>
            <a:ext cx="2044597" cy="5708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Контроль </a:t>
            </a:r>
            <a:r>
              <a:rPr lang="ru-RU" sz="1200" dirty="0">
                <a:solidFill>
                  <a:schemeClr val="tx1"/>
                </a:solidFill>
              </a:rPr>
              <a:t>расходования средств стартового фонда</a:t>
            </a:r>
          </a:p>
        </p:txBody>
      </p:sp>
      <p:sp>
        <p:nvSpPr>
          <p:cNvPr id="19" name="object 4"/>
          <p:cNvSpPr/>
          <p:nvPr/>
        </p:nvSpPr>
        <p:spPr>
          <a:xfrm>
            <a:off x="2526560" y="3049993"/>
            <a:ext cx="2506933" cy="2284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9"/>
          <p:cNvSpPr txBox="1"/>
          <p:nvPr/>
        </p:nvSpPr>
        <p:spPr>
          <a:xfrm>
            <a:off x="3038724" y="3969553"/>
            <a:ext cx="1358265" cy="679450"/>
          </a:xfrm>
          <a:prstGeom prst="rect">
            <a:avLst/>
          </a:prstGeom>
          <a:noFill/>
        </p:spPr>
        <p:txBody>
          <a:bodyPr vert="horz" wrap="square" lIns="0" tIns="50165" rIns="0" bIns="0" rtlCol="0">
            <a:spAutoFit/>
          </a:bodyPr>
          <a:lstStyle/>
          <a:p>
            <a:pPr marL="212725" marR="201930" indent="109220">
              <a:lnSpc>
                <a:spcPct val="100000"/>
              </a:lnSpc>
              <a:spcBef>
                <a:spcPts val="395"/>
              </a:spcBef>
            </a:pP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Органы  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за</a:t>
            </a:r>
            <a:r>
              <a:rPr sz="1800" b="0" spc="-15" dirty="0">
                <a:solidFill>
                  <a:srgbClr val="FFFFFF"/>
                </a:solidFill>
                <a:latin typeface="Calibri Light"/>
                <a:cs typeface="Calibri Light"/>
              </a:rPr>
              <a:t>ня</a:t>
            </a:r>
            <a:r>
              <a:rPr sz="1800" b="0" spc="-20" dirty="0">
                <a:solidFill>
                  <a:srgbClr val="FFFFFF"/>
                </a:solidFill>
                <a:latin typeface="Calibri Light"/>
                <a:cs typeface="Calibri Light"/>
              </a:rPr>
              <a:t>то</a:t>
            </a:r>
            <a:r>
              <a:rPr sz="1800" b="0" spc="-15" dirty="0">
                <a:solidFill>
                  <a:srgbClr val="FFFFFF"/>
                </a:solidFill>
                <a:latin typeface="Calibri Light"/>
                <a:cs typeface="Calibri Light"/>
              </a:rPr>
              <a:t>с</a:t>
            </a:r>
            <a:r>
              <a:rPr sz="1800" b="0" spc="-20" dirty="0">
                <a:solidFill>
                  <a:srgbClr val="FFFFFF"/>
                </a:solidFill>
                <a:latin typeface="Calibri Light"/>
                <a:cs typeface="Calibri Light"/>
              </a:rPr>
              <a:t>т</a:t>
            </a:r>
            <a:r>
              <a:rPr sz="1800" b="0" spc="-5" dirty="0">
                <a:solidFill>
                  <a:srgbClr val="FFFFFF"/>
                </a:solidFill>
                <a:latin typeface="Calibri Light"/>
                <a:cs typeface="Calibri Light"/>
              </a:rPr>
              <a:t>и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20200" y="865982"/>
            <a:ext cx="28194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Федеральный государственный стандарт государственной услуги по содействию самозанятости безработных граждан - Приказ Минтруда России от 24.12.2013 № </a:t>
            </a:r>
            <a:r>
              <a:rPr lang="ru-RU" sz="1200" dirty="0" smtClean="0"/>
              <a:t>773н</a:t>
            </a:r>
            <a:endParaRPr lang="ru-RU" sz="1200" u="sng" dirty="0"/>
          </a:p>
        </p:txBody>
      </p:sp>
      <p:cxnSp>
        <p:nvCxnSpPr>
          <p:cNvPr id="10" name="Соединительная линия уступом 9"/>
          <p:cNvCxnSpPr>
            <a:stCxn id="6" idx="1"/>
            <a:endCxn id="15" idx="0"/>
          </p:cNvCxnSpPr>
          <p:nvPr/>
        </p:nvCxnSpPr>
        <p:spPr>
          <a:xfrm rot="10800000" flipV="1">
            <a:off x="8780326" y="1373814"/>
            <a:ext cx="439874" cy="760880"/>
          </a:xfrm>
          <a:prstGeom prst="bentConnector2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800" y="1501676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5" dirty="0" smtClean="0">
                <a:solidFill>
                  <a:srgbClr val="C00000"/>
                </a:solidFill>
                <a:cs typeface="Calibri Light"/>
              </a:rPr>
              <a:t>Около  90 тыс. заявителей, получивших  информационную услугу в 2015 году, </a:t>
            </a:r>
          </a:p>
          <a:p>
            <a:r>
              <a:rPr lang="ru-RU" spc="-5" dirty="0" smtClean="0">
                <a:solidFill>
                  <a:srgbClr val="C00000"/>
                </a:solidFill>
                <a:cs typeface="Calibri Light"/>
              </a:rPr>
              <a:t>из них – 10 тыс. получили финансовую поддержку</a:t>
            </a:r>
          </a:p>
          <a:p>
            <a:endParaRPr lang="ru-RU" spc="-5" dirty="0" smtClean="0">
              <a:solidFill>
                <a:srgbClr val="C00000"/>
              </a:solidFill>
              <a:cs typeface="Calibri Light"/>
            </a:endParaRPr>
          </a:p>
          <a:p>
            <a:r>
              <a:rPr lang="ru-RU" spc="-5" dirty="0" smtClean="0">
                <a:solidFill>
                  <a:srgbClr val="C00000"/>
                </a:solidFill>
                <a:cs typeface="Calibri Light"/>
              </a:rPr>
              <a:t> </a:t>
            </a:r>
            <a:r>
              <a:rPr lang="ru-RU" b="1" spc="-5" dirty="0" smtClean="0">
                <a:solidFill>
                  <a:srgbClr val="C00000"/>
                </a:solidFill>
                <a:cs typeface="Calibri Light"/>
              </a:rPr>
              <a:t>при </a:t>
            </a:r>
            <a:r>
              <a:rPr lang="en-US" b="1" spc="-5" dirty="0" smtClean="0">
                <a:solidFill>
                  <a:srgbClr val="C00000"/>
                </a:solidFill>
                <a:cs typeface="Calibri Light"/>
              </a:rPr>
              <a:t>4</a:t>
            </a:r>
            <a:r>
              <a:rPr lang="ru-RU" b="1" spc="-5" dirty="0" smtClean="0">
                <a:solidFill>
                  <a:srgbClr val="C00000"/>
                </a:solidFill>
                <a:cs typeface="Calibri Light"/>
              </a:rPr>
              <a:t>,5 млн. безработных </a:t>
            </a:r>
          </a:p>
          <a:p>
            <a:endParaRPr lang="ru-RU" spc="-5" dirty="0" smtClean="0">
              <a:cs typeface="Calibri Light"/>
            </a:endParaRPr>
          </a:p>
          <a:p>
            <a:endParaRPr lang="ru-RU" spc="-5" dirty="0" smtClean="0">
              <a:cs typeface="Calibri Ligh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5059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</TotalTime>
  <Words>1791</Words>
  <Application>Microsoft Office PowerPoint</Application>
  <PresentationFormat>Произвольный</PresentationFormat>
  <Paragraphs>381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НЕОБХОДИМОСТЬ ВНЕДРЕНИЯ НОВЫХ МЕХАНИЗМОВ СТАБИЛИЗАЦИИ СИТУАЦИИ НА РЫНКЕ ТРУДА  В УСЛОВИЯХ ЭКОНОМИЧЕСКОГО КРИЗИСА </vt:lpstr>
      <vt:lpstr>•ОСТАВШЕГОСЯ БЕЗ РАБОТЫ •ЗАНИМАЮЩЕГОСЯ СВОИМ ДЕЛОМ БЕЗ РЕГИСТРАЦИИ</vt:lpstr>
      <vt:lpstr>Слайд 5</vt:lpstr>
      <vt:lpstr>Инфраструктура поддержки субъектов малого и среднего  предпринимательства </vt:lpstr>
      <vt:lpstr>НЕОБХОДИМОСТЬ ПЕРЕХОДА ОРГАНОВ ЗАНЯТОСТИ  ОТ РОЛИ ПАССИВНОГО ПОСРЕДНИКА МЕЖДУ РАБОТОДАТЕЛЕМ И РАБОТНИКОМ  К РОЛИ АКТИВНОГО УЧАСТНИКА ПРОЦЕССА СОЗДАНИЯ РАБОЧИХ МЕСТ</vt:lpstr>
      <vt:lpstr>НОВЫЙ ПРОЕКТ ОРГАНОВ ЗАНЯТОСТИ</vt:lpstr>
      <vt:lpstr>ОРГАНИЗАЦИЯ ПРЕДОСТАВЛЕНИЯ УСЛУГИ ПО СОДЕЙСТВИЮ САМОЗАНЯТОСТИ БЕЗРАБОТНЫХ ГРАЖДАН НА ОСНОВЕ ФЕДЕРАЛЬНОГО СТАНДАРТА</vt:lpstr>
      <vt:lpstr>Бизнес-ситуация: открытие мини-пекарни  (на слайде представлен упрощенный ПЕРЕЧЕНЬ необходимых обращений в организации)</vt:lpstr>
      <vt:lpstr>НЕОБХОДИМОСТЬ  ИНТЕГРАЦИИ РЕСУРСОВ И УСЛУГ ДЛЯ ЭФФЕКТИВНОГО СОЗДАНИЯ  НОВЫХ РАБОЧИХ МЕСТ</vt:lpstr>
      <vt:lpstr>СИСТЕМА КОМПЛЕКСНОЙ ПОДДЕРЖКИ</vt:lpstr>
      <vt:lpstr>Слайд 13</vt:lpstr>
      <vt:lpstr>КАК ДОЛЖНО БЫТЬ? Комплексная система поддержки малого бизнеса со стороны службы занятости </vt:lpstr>
      <vt:lpstr>Слайд 15</vt:lpstr>
      <vt:lpstr>«займись делом!»  Содействие в появлении новых работодателей создает КУМУЛЯТИВНЫЙ ЭФФЕКТ</vt:lpstr>
      <vt:lpstr>ЭТАПЫ РЕАЛИЗАЦИИ ПРОЕКТА</vt:lpstr>
      <vt:lpstr>ОЖИДАЕМЫЕ РЕЗУЛЬТАТЫ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Максимова Виолетта Борисовна</dc:creator>
  <cp:lastModifiedBy>SidorovaOV</cp:lastModifiedBy>
  <cp:revision>80</cp:revision>
  <dcterms:created xsi:type="dcterms:W3CDTF">2016-03-28T05:39:21Z</dcterms:created>
  <dcterms:modified xsi:type="dcterms:W3CDTF">2016-04-13T12:29:53Z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2015-08-26T00:00:00Z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2016-03-28T00:00:00Z</vt:filetime>
  </property>
</Properties>
</file>