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5" r:id="rId2"/>
    <p:sldMasterId id="2147483867" r:id="rId3"/>
    <p:sldMasterId id="2147483879" r:id="rId4"/>
    <p:sldMasterId id="2147483892" r:id="rId5"/>
  </p:sldMasterIdLst>
  <p:notesMasterIdLst>
    <p:notesMasterId r:id="rId32"/>
  </p:notesMasterIdLst>
  <p:sldIdLst>
    <p:sldId id="256" r:id="rId6"/>
    <p:sldId id="278" r:id="rId7"/>
    <p:sldId id="285" r:id="rId8"/>
    <p:sldId id="291" r:id="rId9"/>
    <p:sldId id="273" r:id="rId10"/>
    <p:sldId id="257" r:id="rId11"/>
    <p:sldId id="283" r:id="rId12"/>
    <p:sldId id="287" r:id="rId13"/>
    <p:sldId id="270" r:id="rId14"/>
    <p:sldId id="271" r:id="rId15"/>
    <p:sldId id="276" r:id="rId16"/>
    <p:sldId id="279" r:id="rId17"/>
    <p:sldId id="280" r:id="rId18"/>
    <p:sldId id="281" r:id="rId19"/>
    <p:sldId id="290" r:id="rId20"/>
    <p:sldId id="292" r:id="rId21"/>
    <p:sldId id="259" r:id="rId22"/>
    <p:sldId id="284" r:id="rId23"/>
    <p:sldId id="272" r:id="rId24"/>
    <p:sldId id="288" r:id="rId25"/>
    <p:sldId id="267" r:id="rId26"/>
    <p:sldId id="268" r:id="rId27"/>
    <p:sldId id="277" r:id="rId28"/>
    <p:sldId id="293" r:id="rId29"/>
    <p:sldId id="263" r:id="rId30"/>
    <p:sldId id="265" r:id="rId31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66FF66"/>
    <a:srgbClr val="9966FF"/>
    <a:srgbClr val="FF00FF"/>
    <a:srgbClr val="FF66FF"/>
    <a:srgbClr val="FF6600"/>
    <a:srgbClr val="666699"/>
    <a:srgbClr val="022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1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648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тыс. чел.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615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тыс. чел.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337,1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тыс. чел.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195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тыс. чел</a:t>
                    </a:r>
                    <a:r>
                      <a:rPr lang="ru-RU" dirty="0" smtClean="0"/>
                      <a:t>.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экономически активное население</c:v>
                </c:pt>
                <c:pt idx="1">
                  <c:v>трудоспособное население</c:v>
                </c:pt>
                <c:pt idx="2">
                  <c:v>пенсионеры</c:v>
                </c:pt>
                <c:pt idx="3">
                  <c:v>дети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648</c:v>
                </c:pt>
                <c:pt idx="1">
                  <c:v>615</c:v>
                </c:pt>
                <c:pt idx="2">
                  <c:v>337.1</c:v>
                </c:pt>
                <c:pt idx="3">
                  <c:v>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dPt>
            <c:idx val="4"/>
            <c:bubble3D val="0"/>
            <c:spPr>
              <a:solidFill>
                <a:srgbClr val="9966FF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66FF66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23</a:t>
                    </a:r>
                    <a:r>
                      <a: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21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265492133125817E-2"/>
                  <c:y val="-0.144652677480279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404402460690193E-2"/>
                  <c:y val="-9.88511693145206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6131909630493368E-2"/>
                  <c:y val="-6.845506749250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2072749045582937E-2"/>
                  <c:y val="8.02584435062770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18</a:t>
                    </a:r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торговля, ремонт</c:v>
                </c:pt>
                <c:pt idx="1">
                  <c:v>строительство, ремонт</c:v>
                </c:pt>
                <c:pt idx="2">
                  <c:v>транспорт</c:v>
                </c:pt>
                <c:pt idx="3">
                  <c:v>предоставление прочих услуг</c:v>
                </c:pt>
                <c:pt idx="4">
                  <c:v>связь, информационные услуги</c:v>
                </c:pt>
                <c:pt idx="5">
                  <c:v>образование</c:v>
                </c:pt>
                <c:pt idx="6">
                  <c:v>иные сферы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23</c:v>
                </c:pt>
                <c:pt idx="1">
                  <c:v>21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5</c:v>
                </c:pt>
                <c:pt idx="6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879404746571914"/>
          <c:y val="1.0595669550230145E-3"/>
          <c:w val="0.31496279174487002"/>
          <c:h val="0.98596402201557187"/>
        </c:manualLayout>
      </c:layout>
      <c:overlay val="0"/>
      <c:txPr>
        <a:bodyPr/>
        <a:lstStyle/>
        <a:p>
          <a:pPr>
            <a:defRPr sz="17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28184862536949E-2"/>
          <c:y val="0.11400696370443573"/>
          <c:w val="0.53982093316253199"/>
          <c:h val="0.82236843876296839"/>
        </c:manualLayout>
      </c:layout>
      <c:pie3DChart>
        <c:varyColors val="1"/>
        <c:ser>
          <c:idx val="0"/>
          <c:order val="0"/>
          <c:spPr>
            <a:effectLst>
              <a:outerShdw blurRad="38100" dist="495300" dir="6300000" sx="43000" sy="43000" algn="ctr" rotWithShape="0">
                <a:srgbClr val="00B0F0">
                  <a:alpha val="5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Lbls>
            <c:dLbl>
              <c:idx val="0"/>
              <c:layout>
                <c:manualLayout>
                  <c:x val="-0.1392239380975363"/>
                  <c:y val="-5.362264939554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26964787535022E-2"/>
                  <c:y val="4.6932392560241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effectLst>
                <a:outerShdw blurRad="76200" dist="25400" dir="10200000" algn="ctr" rotWithShape="0">
                  <a:schemeClr val="accent1">
                    <a:alpha val="98000"/>
                  </a:scheme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  <c:txPr>
              <a:bodyPr/>
              <a:lstStyle/>
              <a:p>
                <a:pPr>
                  <a:defRPr sz="16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Лист1!$A$4:$A$16</c:f>
              <c:strCache>
                <c:ptCount val="13"/>
                <c:pt idx="0">
                  <c:v>всего</c:v>
                </c:pt>
                <c:pt idx="1">
                  <c:v>Сельское хозяйство, охота и лесное хозяйство, рыболовство и рыбоводство</c:v>
                </c:pt>
                <c:pt idx="2">
                  <c:v>Добыча полезных ископаемых</c:v>
                </c:pt>
                <c:pt idx="3">
                  <c:v>Обрабатывающие производства</c:v>
                </c:pt>
                <c:pt idx="4">
                  <c:v>Производство и распределение электроэнергии, газа и воды</c:v>
                </c:pt>
                <c:pt idx="5">
                  <c:v>Строительства</c:v>
                </c:pt>
                <c:pt idx="6">
                  <c:v>Оптовая и розничная торговля, ремонт автотранспортных средств, мотоциклов, бытовых изделий и предметов личного пользования, гостиницы и рестораны</c:v>
                </c:pt>
                <c:pt idx="7">
                  <c:v>Транспорт и связь</c:v>
                </c:pt>
                <c:pt idx="8">
                  <c:v>Финансовая деятельность, операции с недвижимым имуществом аренда и предоставление услуг</c:v>
                </c:pt>
                <c:pt idx="9">
                  <c:v>Государственное управление и обеспечение военной безопасности, социальное страхование</c:v>
                </c:pt>
                <c:pt idx="10">
                  <c:v>образование</c:v>
                </c:pt>
                <c:pt idx="11">
                  <c:v>Здравоохранение и предоставление социальных услуг</c:v>
                </c:pt>
                <c:pt idx="12">
                  <c:v>Другие виды экономической деятельности</c:v>
                </c:pt>
              </c:strCache>
            </c:strRef>
          </c:cat>
          <c:val>
            <c:numRef>
              <c:f>Лист1!$B$4:$B$16</c:f>
              <c:numCache>
                <c:formatCode>General</c:formatCode>
                <c:ptCount val="13"/>
                <c:pt idx="0">
                  <c:v>618.5</c:v>
                </c:pt>
                <c:pt idx="1">
                  <c:v>62</c:v>
                </c:pt>
                <c:pt idx="2">
                  <c:v>9.4</c:v>
                </c:pt>
                <c:pt idx="3">
                  <c:v>155</c:v>
                </c:pt>
                <c:pt idx="4">
                  <c:v>12.8</c:v>
                </c:pt>
                <c:pt idx="5">
                  <c:v>43</c:v>
                </c:pt>
                <c:pt idx="6">
                  <c:v>100.7</c:v>
                </c:pt>
                <c:pt idx="7">
                  <c:v>45</c:v>
                </c:pt>
                <c:pt idx="8">
                  <c:v>50</c:v>
                </c:pt>
                <c:pt idx="9">
                  <c:v>35.5</c:v>
                </c:pt>
                <c:pt idx="10">
                  <c:v>50.5</c:v>
                </c:pt>
                <c:pt idx="11">
                  <c:v>44</c:v>
                </c:pt>
                <c:pt idx="12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802658967229164"/>
          <c:y val="0.15654520917678813"/>
          <c:w val="0.38351526864443691"/>
          <c:h val="0.8020692757534863"/>
        </c:manualLayout>
      </c:layout>
      <c:overlay val="0"/>
      <c:txPr>
        <a:bodyPr/>
        <a:lstStyle/>
        <a:p>
          <a:pPr>
            <a:defRPr sz="1050" b="0" i="0" cap="all" spc="-17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2015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Выявлено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2015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43000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Легализовано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2015 год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32903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619136"/>
        <c:axId val="72620672"/>
        <c:axId val="0"/>
      </c:bar3DChart>
      <c:catAx>
        <c:axId val="72619136"/>
        <c:scaling>
          <c:orientation val="minMax"/>
        </c:scaling>
        <c:delete val="0"/>
        <c:axPos val="b"/>
        <c:majorTickMark val="out"/>
        <c:minorTickMark val="none"/>
        <c:tickLblPos val="nextTo"/>
        <c:crossAx val="72620672"/>
        <c:crosses val="autoZero"/>
        <c:auto val="1"/>
        <c:lblAlgn val="ctr"/>
        <c:lblOffset val="100"/>
        <c:noMultiLvlLbl val="0"/>
      </c:catAx>
      <c:valAx>
        <c:axId val="726206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619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50504232473194"/>
          <c:y val="0.18309223133137154"/>
          <c:w val="0.21611816523310276"/>
          <c:h val="0.471940297352433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40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77736927967084E-2"/>
          <c:y val="0.10279957806926233"/>
          <c:w val="0.66031367244738581"/>
          <c:h val="0.86309515902707168"/>
        </c:manualLayout>
      </c:layout>
      <c:pie3DChart>
        <c:varyColors val="1"/>
        <c:ser>
          <c:idx val="0"/>
          <c:order val="0"/>
          <c:explosion val="19"/>
          <c:dLbls>
            <c:dLbl>
              <c:idx val="0"/>
              <c:layout>
                <c:manualLayout>
                  <c:x val="-0.12135441658749711"/>
                  <c:y val="-8.845269521240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368752985631396E-3"/>
                  <c:y val="-0.18347300078010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05213382069572E-2"/>
                  <c:y val="-0.144357914159918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7412900074607244E-2"/>
                  <c:y val="-9.7848322300017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7.2376965149294994E-2"/>
                  <c:y val="0.11937491094049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Лист4!$A$1:$A$10</c:f>
              <c:strCache>
                <c:ptCount val="10"/>
                <c:pt idx="0">
                  <c:v>перерабатывающая промышленность, торговля </c:v>
                </c:pt>
                <c:pt idx="1">
                  <c:v>сельское хозяйство</c:v>
                </c:pt>
                <c:pt idx="2">
                  <c:v>строительство</c:v>
                </c:pt>
                <c:pt idx="3">
                  <c:v>транспорт</c:v>
                </c:pt>
                <c:pt idx="4">
                  <c:v> лесное хозяйство и природопользование </c:v>
                </c:pt>
                <c:pt idx="5">
                  <c:v>энергетика и жилищно-коммунальное хозяйство </c:v>
                </c:pt>
                <c:pt idx="6">
                  <c:v>образование </c:v>
                </c:pt>
                <c:pt idx="7">
                  <c:v>здравоохранение</c:v>
                </c:pt>
                <c:pt idx="8">
                  <c:v>культура и искусство </c:v>
                </c:pt>
                <c:pt idx="9">
                  <c:v>прочие</c:v>
                </c:pt>
              </c:strCache>
            </c:strRef>
          </c:cat>
          <c:val>
            <c:numRef>
              <c:f>Лист4!$B$1:$B$10</c:f>
              <c:numCache>
                <c:formatCode>General</c:formatCode>
                <c:ptCount val="10"/>
                <c:pt idx="0">
                  <c:v>6236</c:v>
                </c:pt>
                <c:pt idx="1">
                  <c:v>2080</c:v>
                </c:pt>
                <c:pt idx="2">
                  <c:v>1956</c:v>
                </c:pt>
                <c:pt idx="3">
                  <c:v>589</c:v>
                </c:pt>
                <c:pt idx="4">
                  <c:v>501</c:v>
                </c:pt>
                <c:pt idx="5">
                  <c:v>526</c:v>
                </c:pt>
                <c:pt idx="6">
                  <c:v>465</c:v>
                </c:pt>
                <c:pt idx="7">
                  <c:v>327</c:v>
                </c:pt>
                <c:pt idx="8">
                  <c:v>39</c:v>
                </c:pt>
                <c:pt idx="9">
                  <c:v>5076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812800">
            <a:schemeClr val="accent1">
              <a:alpha val="40000"/>
            </a:schemeClr>
          </a:glow>
          <a:outerShdw blurRad="50800" dist="50800" sx="1000" sy="1000" algn="ctr" rotWithShape="0">
            <a:srgbClr val="000000">
              <a:alpha val="97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7433700972999344"/>
          <c:y val="0.10602272494584623"/>
          <c:w val="0.32566297916282366"/>
          <c:h val="0.769369386232064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effectLst>
      <a:outerShdw dist="50800" dir="5400000" algn="ctr" rotWithShape="0">
        <a:srgbClr val="000000">
          <a:alpha val="90000"/>
        </a:srgbClr>
      </a:outerShdw>
    </a:effectLst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0.53846</cdr:x>
      <cdr:y>0.23008</cdr:y>
    </cdr:from>
    <cdr:to>
      <cdr:x>1</cdr:x>
      <cdr:y>0.34946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484784"/>
          <a:ext cx="3888432" cy="770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Всего населения 1 млн. 258 тыс. </a:t>
          </a:r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ел.</a:t>
          </a:r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0.35825</cdr:x>
      <cdr:y>0.14563</cdr:y>
    </cdr:from>
    <cdr:to>
      <cdr:x>0.50825</cdr:x>
      <cdr:y>0.37063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3904" y="5918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0.26152</cdr:x>
      <cdr:y>0.03932</cdr:y>
    </cdr:from>
    <cdr:to>
      <cdr:x>0.39334</cdr:x>
      <cdr:y>0.14563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13995" y="159792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58000 тыс. чел</a:t>
          </a:r>
          <a:r>
            <a:rPr lang="ru-RU" dirty="0" smtClean="0"/>
            <a:t>.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0.40351</cdr:x>
      <cdr:y>0.20968</cdr:y>
    </cdr:from>
    <cdr:to>
      <cdr:x>0.53533</cdr:x>
      <cdr:y>0.31599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12368" y="936104"/>
          <a:ext cx="1082145" cy="474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43 898 тыс. чел.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0.52032</cdr:x>
      <cdr:y>0.31056</cdr:y>
    </cdr:from>
    <cdr:to>
      <cdr:x>0.65214</cdr:x>
      <cdr:y>0.53556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71245" y="1386504"/>
          <a:ext cx="1082145" cy="1004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32903 тыс. чел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F8F645-9683-4BDB-8D22-542F08C65CFB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916EE9-E896-46E2-8665-B93469985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16EE9-E896-46E2-8665-B934699852B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8B4B-B044-4D48-AF09-ECC602D5784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90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EAD47-5EA8-4CA9-8529-7D76037232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EAD47-5EA8-4CA9-8529-7D76037232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16EE9-E896-46E2-8665-B934699852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7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58B4B-B044-4D48-AF09-ECC602D5784D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46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16EE9-E896-46E2-8665-B934699852B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16EE9-E896-46E2-8665-B934699852B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916EE9-E896-46E2-8665-B934699852B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79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1CDE-AF3D-4952-BCD8-7E78523CD0AF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2BB6-6286-4A0D-BDEE-EF9992FC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B8C5-14C3-4D1F-994F-D1E34B9215AC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F6C9-928D-44E0-8F4B-B0DE51E65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551D-585A-44E3-A782-63F172761849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DBBB-95FC-491B-A830-FAFAB4BD4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DD01E61-012C-4BF4-9250-1985C109F5CF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43122B0-D616-4234-9AA8-D0D38D48F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6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D3732C4-F8D9-4550-8026-FBB7FDBE075E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64D1DDD-7076-4ED9-AA8B-5D1F99CE2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97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BDFD649-67E4-4CF9-B34D-7BD3AD66ADE5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BBE344D-C208-4BFB-A5C4-B5D2F29E4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9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AD94955-CE63-4317-9194-5F2061D5738B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EF51A06-8A2F-4B6C-B9FC-A69D4E9A5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3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F88C46E-8BBB-463A-80A6-19A3953B07C4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908BF1A-9AB7-4250-817D-0E81AB6D4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756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20A1FC6-95F1-4CB8-B8A3-6600E8B28222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8F0B7D98-0F73-439E-9D13-56132C160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9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A6C3764-5228-4A83-8B4B-6B82187FC1BC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D2ECD8A-F113-423C-B2D5-20C546DD3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6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F4DE4-78DA-444F-878B-642552F7B829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4E6805A-4C27-491E-8060-DA0F386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1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5876-FBC6-4F7D-99BF-4708D89B6F52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AFEA-FCA9-4F4D-9FB2-9F37F072C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B1261F9-8B3A-489D-AEBB-985684C80A2E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F546BB9-61A7-44C7-88C4-6C6EAF1633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90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23905F7B-07D0-449F-8E70-854952EE7BE9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A1741AA6-8C59-4873-9330-E1D7CC502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85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A92017D-0354-46F5-B1CF-55D48F6D523A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4872B720-1BD9-476B-A9F4-795BC58F54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0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1CDE-AF3D-4952-BCD8-7E78523CD0AF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2BB6-6286-4A0D-BDEE-EF9992FCC78D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16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5876-FBC6-4F7D-99BF-4708D89B6F52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AFEA-FCA9-4F4D-9FB2-9F37F072C85E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91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C04F-130E-4EE0-A0F8-5DF1559A3455}" type="datetimeFigureOut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09BF-D18C-4A2E-8A15-C44CA7D89973}" type="slidenum">
              <a:rPr lang="ru-RU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55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E5A4-2AF1-4695-B3A9-5B21A713956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EBFE-A60C-4ACB-9254-9CD47EA0CD33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58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D5F7-DDF7-47C5-BC55-A988E51BD4F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2E4F-6CAC-4955-901B-BF709B2B18C5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90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7DE0-13EE-4D76-A9C2-1E09BA706914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DB9E-394D-47D7-8952-3FFA992291D2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14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10B9-1D90-4927-8F7F-17A85C342D6D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D337-7A7C-4EB1-8318-FDDDA8656768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C04F-130E-4EE0-A0F8-5DF1559A3455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09BF-D18C-4A2E-8A15-C44CA7D89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75F-B3BB-4A6C-BE09-BEFB02135355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67F4-A458-419D-8FF8-BCD7BDBFAEDA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8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A588-EF2B-461C-AE55-F3292A22D65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71C4-E409-4D68-BA3B-B0FAFBD74530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32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1B8C5-14C3-4D1F-994F-D1E34B9215AC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F6C9-928D-44E0-8F4B-B0DE51E65841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6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551D-585A-44E3-A782-63F172761849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DBBB-95FC-491B-A830-FAFAB4BD49C9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08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4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772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1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31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630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99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E5A4-2AF1-4695-B3A9-5B21A713956C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EBFE-A60C-4ACB-9254-9CD47EA0C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12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0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419165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05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9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AC26F-F4FC-4A00-8E3E-802B5A8CCE4F}" type="slidenum">
              <a:rPr lang="ru-RU" altLang="ru-RU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12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87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24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D5F7-DDF7-47C5-BC55-A988E51BD4F9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2E4F-6CAC-4955-901B-BF709B2B1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412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6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58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98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2889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639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6457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CAC26F-F4FC-4A00-8E3E-802B5A8CCE4F}" type="slidenum">
              <a:rPr lang="ru-RU" altLang="ru-RU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 alt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1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57DE0-13EE-4D76-A9C2-1E09BA706914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DB9E-394D-47D7-8952-3FFA99229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510B9-1D90-4927-8F7F-17A85C342D6D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D337-7A7C-4EB1-8318-FDDDA8656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75F-B3BB-4A6C-BE09-BEFB02135355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B67F4-A458-419D-8FF8-BCD7BDBFA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A588-EF2B-461C-AE55-F3292A22D65C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D71C4-E409-4D68-BA3B-B0FAFBD74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A2BFF-FAF3-4175-8A7E-CB5E60D03D0B}" type="datetimeFigureOut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79095D-4868-476D-B098-E6ACCB03C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44" r:id="rId2"/>
    <p:sldLayoutId id="2147483853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4" r:id="rId9"/>
    <p:sldLayoutId id="2147483850" r:id="rId10"/>
    <p:sldLayoutId id="21474838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CCCC3F-F31B-44D4-9AFB-D5DB5940A8F9}" type="datetime1">
              <a:rPr lang="ru-RU"/>
              <a:pPr>
                <a:defRPr/>
              </a:pPr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C54AB53-4BFE-4582-A2BD-02A0A4DB6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CA2BFF-FAF3-4175-8A7E-CB5E60D03D0B}" type="datetimeFigureOut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79095D-4868-476D-B098-E6ACCB03C01C}" type="slidenum">
              <a:rPr lang="ru-RU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670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044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1D1F7F-F97A-4AAD-B984-BEF83CC901D6}" type="datetimeFigureOut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14.04.2016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ED20D13-B98A-4FE8-A8BD-93A1BB6990D5}" type="slidenum">
              <a:rPr lang="ru-RU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70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ru/url?sa=i&amp;rct=j&amp;q=&amp;esrc=s&amp;source=images&amp;cd=&amp;cad=rja&amp;uact=8&amp;ved=0CAcQjRw&amp;url=http://myjobexpert.com/&amp;ei=4niCVYWfDou-ygPhkYG4Dw&amp;bvm=bv.96041959,d.bGQ&amp;psig=AFQjCNH4qVV6cy0B05UOVuqMwEdhk7Rbdw&amp;ust=14346997920838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laycast.ru/uploads/2015/08/08/146213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46" y="2204864"/>
            <a:ext cx="2851893" cy="41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835696" y="1052736"/>
            <a:ext cx="5436096" cy="5805264"/>
          </a:xfrm>
          <a:prstGeom prst="rect">
            <a:avLst/>
          </a:prstGeom>
          <a:noFill/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5616624" cy="29523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Правительство Ульяновской области  </a:t>
            </a:r>
            <a:r>
              <a:rPr lang="ru-RU" sz="2800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Главное управление труда, занятости и социального благополучия Ульяновской области</a:t>
            </a:r>
            <a:endParaRPr lang="ru-RU" sz="28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6021288"/>
            <a:ext cx="7632700" cy="86052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R="0" algn="ctr"/>
            <a:r>
              <a:rPr lang="ru-RU" sz="2400" dirty="0" smtClean="0"/>
              <a:t>Итоги работы по легализации трудовых </a:t>
            </a:r>
          </a:p>
          <a:p>
            <a:pPr marR="0" algn="ctr"/>
            <a:r>
              <a:rPr lang="ru-RU" sz="2400" dirty="0" smtClean="0"/>
              <a:t>отношений 2015 год</a:t>
            </a:r>
            <a:endParaRPr lang="ru-RU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57"/>
            <a:ext cx="1368152" cy="129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08290" y="3789040"/>
            <a:ext cx="3619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Ульяновская область –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территория достойного труда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07504" y="469776"/>
            <a:ext cx="6377567" cy="6381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01000" cy="71095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Методы выявления неформальной занятости в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Ульяновской области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  <a:lumMod val="36000"/>
                      <a:lumOff val="64000"/>
                    </a:srgbClr>
                  </a:gs>
                  <a:gs pos="50000">
                    <a:srgbClr val="7030A0">
                      <a:shade val="67500"/>
                      <a:satMod val="115000"/>
                      <a:lumMod val="95000"/>
                    </a:srgbClr>
                  </a:gs>
                  <a:gs pos="100000">
                    <a:srgbClr val="7030A0">
                      <a:shade val="100000"/>
                      <a:satMod val="115000"/>
                      <a:lumMod val="62000"/>
                      <a:lumOff val="3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139700">
                  <a:srgbClr val="0BD0D9">
                    <a:satMod val="175000"/>
                    <a:alpha val="40000"/>
                  </a:srgbClr>
                </a:glow>
              </a:effectLst>
              <a:latin typeface="Constantia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763688" y="1700808"/>
            <a:ext cx="6192688" cy="2376263"/>
          </a:xfrm>
          <a:prstGeom prst="flowChartAlternateProcess">
            <a:avLst/>
          </a:prstGeom>
          <a:solidFill>
            <a:srgbClr val="ADC7E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3600" b="1" kern="0" dirty="0" smtClean="0">
                <a:solidFill>
                  <a:srgbClr val="0D1259"/>
                </a:solidFill>
                <a:latin typeface="Times New Roman" pitchFamily="18" charset="0"/>
              </a:rPr>
              <a:t>Рейды </a:t>
            </a: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D1259"/>
                </a:solidFill>
                <a:latin typeface="Times New Roman" pitchFamily="18" charset="0"/>
              </a:rPr>
              <a:t>(проведено более </a:t>
            </a:r>
            <a:endParaRPr lang="ru-RU" altLang="ru-RU" sz="3600" b="1" kern="0" dirty="0" smtClean="0">
              <a:solidFill>
                <a:srgbClr val="0D125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sz="3600" b="1" kern="0" dirty="0" smtClean="0">
                <a:solidFill>
                  <a:srgbClr val="0D1259"/>
                </a:solidFill>
                <a:latin typeface="Times New Roman" pitchFamily="18" charset="0"/>
              </a:rPr>
              <a:t>900 рейдов)</a:t>
            </a:r>
            <a:endParaRPr lang="ru-RU" altLang="ru-RU" sz="3600" b="1" kern="0" dirty="0">
              <a:solidFill>
                <a:srgbClr val="0D1259"/>
              </a:solidFill>
            </a:endParaRPr>
          </a:p>
        </p:txBody>
      </p:sp>
      <p:pic>
        <p:nvPicPr>
          <p:cNvPr id="20487" name="Picture 2" descr="C:\Users\pigaleva.ekaterina\Pictures\для презентаций\omuleti_Fotolia_6135209_Subscripti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102435"/>
            <a:ext cx="3829794" cy="275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4149080"/>
            <a:ext cx="5556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На конец года было зарегистрировано около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2000 </a:t>
            </a:r>
            <a:r>
              <a:rPr lang="ru-RU" b="1" dirty="0">
                <a:latin typeface="Times New Roman"/>
                <a:ea typeface="Times New Roman"/>
              </a:rPr>
              <a:t>работодателей, </a:t>
            </a:r>
            <a:r>
              <a:rPr lang="ru-RU" b="1" dirty="0" smtClean="0">
                <a:latin typeface="Times New Roman"/>
                <a:ea typeface="Times New Roman"/>
              </a:rPr>
              <a:t>которые </a:t>
            </a:r>
            <a:r>
              <a:rPr lang="ru-RU" b="1" dirty="0">
                <a:latin typeface="Times New Roman"/>
                <a:ea typeface="Times New Roman"/>
              </a:rPr>
              <a:t>заключили трудовые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договора с </a:t>
            </a:r>
            <a:r>
              <a:rPr lang="ru-RU" b="1" dirty="0">
                <a:latin typeface="Times New Roman"/>
                <a:ea typeface="Times New Roman"/>
              </a:rPr>
              <a:t>7500 работниками, уплатили страховых </a:t>
            </a: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dirty="0" smtClean="0">
                <a:latin typeface="Times New Roman"/>
                <a:ea typeface="Times New Roman"/>
              </a:rPr>
              <a:t>взносов 35 </a:t>
            </a:r>
            <a:r>
              <a:rPr lang="ru-RU" b="1" dirty="0">
                <a:latin typeface="Times New Roman"/>
                <a:ea typeface="Times New Roman"/>
              </a:rPr>
              <a:t>млн. рублей в бюджет области.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652744" y="469776"/>
            <a:ext cx="6377567" cy="6381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Схема информационного обмена</a:t>
            </a:r>
            <a:endParaRPr lang="ru-RU" sz="3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7505" y="2420367"/>
            <a:ext cx="1728192" cy="3240881"/>
          </a:xfrm>
          <a:prstGeom prst="roundRect">
            <a:avLst/>
          </a:prstGeom>
          <a:gradFill>
            <a:gsLst>
              <a:gs pos="0">
                <a:srgbClr val="4F81BD">
                  <a:lumMod val="40000"/>
                  <a:lumOff val="60000"/>
                </a:srgbClr>
              </a:gs>
              <a:gs pos="35000">
                <a:srgbClr val="4F81BD">
                  <a:lumMod val="60000"/>
                  <a:lumOff val="40000"/>
                </a:srgbClr>
              </a:gs>
              <a:gs pos="100000">
                <a:srgbClr val="1F497D">
                  <a:lumMod val="40000"/>
                  <a:lumOff val="60000"/>
                </a:srgbClr>
              </a:gs>
            </a:gsLst>
            <a:lin ang="16200000" scaled="1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Отделение Пенсионного фонда РФ по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Ульяновской области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1907704" y="1844824"/>
            <a:ext cx="3816424" cy="2664296"/>
          </a:xfrm>
          <a:prstGeom prst="rightArrow">
            <a:avLst>
              <a:gd name="adj1" fmla="val 48437"/>
              <a:gd name="adj2" fmla="val 38074"/>
            </a:avLst>
          </a:prstGeom>
          <a:solidFill>
            <a:srgbClr val="FFFF00"/>
          </a:solidFill>
          <a:ln w="9525" cap="flat" cmpd="sng" algn="ctr">
            <a:solidFill>
              <a:srgbClr val="4F81BD">
                <a:shade val="50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Информация о работодателях, выплачивающих зарплату ниже социальных минимумов,  а также о налогоплательщиках, представивших отчетность с нулевыми начислениями по зарплате</a:t>
            </a:r>
          </a:p>
        </p:txBody>
      </p:sp>
      <p:sp>
        <p:nvSpPr>
          <p:cNvPr id="24" name="Стрелка влево 23"/>
          <p:cNvSpPr/>
          <p:nvPr/>
        </p:nvSpPr>
        <p:spPr>
          <a:xfrm>
            <a:off x="1835697" y="3861048"/>
            <a:ext cx="3888431" cy="194421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666699"/>
          </a:solidFill>
          <a:ln w="9525" cap="flat" cmpd="sng" algn="ctr">
            <a:solidFill>
              <a:srgbClr val="9BBB59">
                <a:lumMod val="75000"/>
              </a:srgbClr>
            </a:solidFill>
            <a:prstDash val="dash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Информация о работниках, с которыми были заключены трудовые договоры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24128" y="2420367"/>
            <a:ext cx="1800202" cy="2881362"/>
          </a:xfrm>
          <a:prstGeom prst="roundRect">
            <a:avLst/>
          </a:prstGeom>
          <a:gradFill>
            <a:gsLst>
              <a:gs pos="0">
                <a:srgbClr val="9BBB59">
                  <a:lumMod val="20000"/>
                  <a:lumOff val="80000"/>
                </a:srgbClr>
              </a:gs>
              <a:gs pos="35000">
                <a:srgbClr val="9BBB59">
                  <a:lumMod val="40000"/>
                  <a:lumOff val="60000"/>
                </a:srgbClr>
              </a:gs>
              <a:gs pos="100000">
                <a:srgbClr val="9BBB59">
                  <a:lumMod val="60000"/>
                  <a:lumOff val="40000"/>
                </a:srgbClr>
              </a:gs>
            </a:gsLst>
            <a:lin ang="16200000" scaled="1"/>
          </a:gradFill>
          <a:ln w="25400" cap="flat" cmpd="sng" algn="ctr">
            <a:noFill/>
            <a:prstDash val="solid"/>
          </a:ln>
          <a:effectLst/>
        </p:spPr>
        <p:txBody>
          <a:bodyPr vert="horz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Главное управление труда, занятости и социального благополучия Ульяновской области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6200000">
            <a:off x="5941118" y="3603306"/>
            <a:ext cx="3672408" cy="505984"/>
          </a:xfrm>
          <a:prstGeom prst="downArrow">
            <a:avLst>
              <a:gd name="adj1" fmla="val 50000"/>
              <a:gd name="adj2" fmla="val 53368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ru-RU" altLang="ru-RU" sz="1400" b="1" kern="0">
              <a:solidFill>
                <a:srgbClr val="0D12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30314" y="764704"/>
            <a:ext cx="1008112" cy="5976664"/>
          </a:xfrm>
          <a:prstGeom prst="roundRect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vert="wordArtVert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Комиссии муниципальных образований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75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475656" y="764704"/>
            <a:ext cx="6377567" cy="60932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1556792"/>
            <a:ext cx="6480720" cy="2160239"/>
          </a:xfrm>
          <a:prstGeom prst="flowChartAlternateProcess">
            <a:avLst/>
          </a:prstGeom>
          <a:solidFill>
            <a:srgbClr val="ADC7E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3200" b="1" kern="0" dirty="0" smtClean="0">
                <a:solidFill>
                  <a:srgbClr val="0D1259"/>
                </a:solidFill>
                <a:latin typeface="Times New Roman" pitchFamily="18" charset="0"/>
              </a:rPr>
              <a:t>Ящики «доверия»</a:t>
            </a:r>
          </a:p>
          <a:p>
            <a:pPr marL="0" indent="0" algn="ctr">
              <a:buNone/>
              <a:defRPr/>
            </a:pPr>
            <a:r>
              <a:rPr lang="ru-RU" altLang="ru-RU" sz="3200" b="1" kern="0" dirty="0" smtClean="0">
                <a:solidFill>
                  <a:srgbClr val="0D1259"/>
                </a:solidFill>
                <a:latin typeface="Times New Roman" pitchFamily="18" charset="0"/>
              </a:rPr>
              <a:t>(размещено 100 ящиков «доверия», поступило </a:t>
            </a:r>
            <a:r>
              <a:rPr lang="ru-RU" altLang="ru-RU" sz="3200" b="1" kern="0" dirty="0" smtClean="0">
                <a:solidFill>
                  <a:srgbClr val="0D1259"/>
                </a:solidFill>
                <a:latin typeface="Times New Roman" pitchFamily="18" charset="0"/>
              </a:rPr>
              <a:t>более</a:t>
            </a:r>
          </a:p>
          <a:p>
            <a:pPr marL="0" indent="0" algn="ctr">
              <a:buNone/>
              <a:defRPr/>
            </a:pPr>
            <a:r>
              <a:rPr lang="ru-RU" altLang="ru-RU" sz="3200" b="1" kern="0" dirty="0" smtClean="0">
                <a:solidFill>
                  <a:srgbClr val="0D1259"/>
                </a:solidFill>
                <a:latin typeface="Times New Roman" pitchFamily="18" charset="0"/>
              </a:rPr>
              <a:t>20 </a:t>
            </a:r>
            <a:r>
              <a:rPr lang="ru-RU" altLang="ru-RU" sz="3200" b="1" kern="0" dirty="0" smtClean="0">
                <a:solidFill>
                  <a:srgbClr val="0D1259"/>
                </a:solidFill>
                <a:latin typeface="Times New Roman" pitchFamily="18" charset="0"/>
              </a:rPr>
              <a:t>жалоб)</a:t>
            </a:r>
            <a:endParaRPr lang="ru-RU" altLang="ru-RU" sz="3200" b="1" kern="0" dirty="0">
              <a:solidFill>
                <a:srgbClr val="0D1259"/>
              </a:solidFill>
            </a:endParaRPr>
          </a:p>
        </p:txBody>
      </p:sp>
      <p:pic>
        <p:nvPicPr>
          <p:cNvPr id="6" name="Picture 2" descr="http://www.csi-ugra.ru/sites/default/files/y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717032"/>
            <a:ext cx="2880320" cy="33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01000" cy="71095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Методы выявления неформальной занятости в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Ульяновской области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  <a:lumMod val="36000"/>
                      <a:lumOff val="64000"/>
                    </a:srgbClr>
                  </a:gs>
                  <a:gs pos="50000">
                    <a:srgbClr val="7030A0">
                      <a:shade val="67500"/>
                      <a:satMod val="115000"/>
                      <a:lumMod val="95000"/>
                    </a:srgbClr>
                  </a:gs>
                  <a:gs pos="100000">
                    <a:srgbClr val="7030A0">
                      <a:shade val="100000"/>
                      <a:satMod val="115000"/>
                      <a:lumMod val="62000"/>
                      <a:lumOff val="3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139700">
                  <a:srgbClr val="0BD0D9">
                    <a:satMod val="175000"/>
                    <a:alpha val="40000"/>
                  </a:srgbClr>
                </a:glo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849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763688" y="764703"/>
            <a:ext cx="6377567" cy="60452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910"/>
          </a:xfrm>
        </p:spPr>
        <p:txBody>
          <a:bodyPr/>
          <a:lstStyle/>
          <a:p>
            <a:pPr algn="ctr"/>
            <a:r>
              <a:rPr lang="ru-RU" sz="1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Методы выявления неформальной занятости в </a:t>
            </a:r>
            <a:br>
              <a:rPr lang="ru-RU" sz="1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r>
              <a:rPr lang="ru-RU" sz="18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Ульяновской области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331640" y="1556792"/>
            <a:ext cx="6552728" cy="2304256"/>
          </a:xfrm>
          <a:prstGeom prst="flowChartAlternateProcess">
            <a:avLst/>
          </a:prstGeom>
          <a:solidFill>
            <a:srgbClr val="ADC7E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2800" b="1" kern="0" dirty="0" smtClean="0">
                <a:solidFill>
                  <a:srgbClr val="0D1259"/>
                </a:solidFill>
                <a:latin typeface="Times New Roman" pitchFamily="18" charset="0"/>
              </a:rPr>
              <a:t>Информирование в СМИ «О негативных последствиях неформальной занятости» (опубликовано более 50 статей)</a:t>
            </a:r>
            <a:endParaRPr lang="ru-RU" altLang="ru-RU" sz="2800" b="1" kern="0" dirty="0">
              <a:solidFill>
                <a:srgbClr val="0D1259"/>
              </a:solidFill>
            </a:endParaRPr>
          </a:p>
        </p:txBody>
      </p:sp>
      <p:pic>
        <p:nvPicPr>
          <p:cNvPr id="5" name="Picture 4" descr="https://im0-tub-ru.yandex.net/i?id=5dffa3673d1caa897bdf3b6eee51da6b&amp;n=33&amp;h=215&amp;w=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077072"/>
            <a:ext cx="4389722" cy="273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2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331640" y="498748"/>
            <a:ext cx="6377567" cy="6381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55576" y="1340768"/>
            <a:ext cx="7488832" cy="2319673"/>
          </a:xfrm>
          <a:prstGeom prst="flowChartAlternateProcess">
            <a:avLst/>
          </a:prstGeom>
          <a:solidFill>
            <a:srgbClr val="ADC7E6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  <a:defRPr/>
            </a:pPr>
            <a:r>
              <a:rPr lang="ru-RU" altLang="ru-RU" sz="3600" b="1" kern="0" dirty="0" smtClean="0">
                <a:solidFill>
                  <a:srgbClr val="0D1259"/>
                </a:solidFill>
                <a:latin typeface="Times New Roman" pitchFamily="18" charset="0"/>
              </a:rPr>
              <a:t>«Горячая линия»</a:t>
            </a:r>
          </a:p>
          <a:p>
            <a:pPr marL="0" indent="0" algn="ctr">
              <a:buNone/>
              <a:defRPr/>
            </a:pPr>
            <a:r>
              <a:rPr lang="ru-RU" altLang="ru-RU" sz="3600" b="1" kern="0" dirty="0" smtClean="0">
                <a:solidFill>
                  <a:srgbClr val="0D1259"/>
                </a:solidFill>
                <a:latin typeface="Times New Roman" pitchFamily="18" charset="0"/>
              </a:rPr>
              <a:t>(41-72-09)</a:t>
            </a:r>
            <a:endParaRPr lang="ru-RU" altLang="ru-RU" sz="3600" b="1" kern="0" dirty="0">
              <a:solidFill>
                <a:srgbClr val="0D1259"/>
              </a:solidFill>
            </a:endParaRPr>
          </a:p>
        </p:txBody>
      </p:sp>
      <p:pic>
        <p:nvPicPr>
          <p:cNvPr id="5" name="Picture 2" descr="http://www.miankoutu.com/uploadfiles/2015-11-20/20151120231248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36471" cy="386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693" y="3933056"/>
            <a:ext cx="4563227" cy="277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9001000" cy="710952"/>
          </a:xfrm>
        </p:spPr>
        <p:txBody>
          <a:bodyPr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Методы выявления неформальной занятости в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Ульяновской области </a:t>
            </a:r>
            <a:b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endParaRPr lang="ru-RU" sz="28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  <a:lumMod val="36000"/>
                      <a:lumOff val="64000"/>
                    </a:srgbClr>
                  </a:gs>
                  <a:gs pos="50000">
                    <a:srgbClr val="7030A0">
                      <a:shade val="67500"/>
                      <a:satMod val="115000"/>
                      <a:lumMod val="95000"/>
                    </a:srgbClr>
                  </a:gs>
                  <a:gs pos="100000">
                    <a:srgbClr val="7030A0">
                      <a:shade val="100000"/>
                      <a:satMod val="115000"/>
                      <a:lumMod val="62000"/>
                      <a:lumOff val="3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139700">
                  <a:srgbClr val="0BD0D9">
                    <a:satMod val="175000"/>
                    <a:alpha val="40000"/>
                  </a:srgbClr>
                </a:glo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57674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858976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7326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864096"/>
          </a:xfrm>
        </p:spPr>
        <p:txBody>
          <a:bodyPr>
            <a:noAutofit/>
          </a:bodyPr>
          <a:lstStyle/>
          <a:p>
            <a:pPr marL="0" lvl="0" indent="0" algn="ctr" fontAlgn="auto">
              <a:spcAft>
                <a:spcPts val="0"/>
              </a:spcAft>
              <a:buNone/>
              <a:defRPr/>
            </a:pP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Паспорт </a:t>
            </a:r>
            <a:r>
              <a:rPr lang="ru-RU" sz="20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занятости населения</a:t>
            </a: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м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униципальных образований </a:t>
            </a:r>
            <a:r>
              <a:rPr lang="ru-RU" sz="20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Ульяновской </a:t>
            </a: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области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dirty="0"/>
              <a:t>      </a:t>
            </a: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600" b="1" dirty="0" smtClean="0"/>
              <a:t>  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 smtClean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/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ru-RU" sz="1600" b="1" dirty="0"/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>
              <a:latin typeface="Times New Roman"/>
              <a:ea typeface="Times New Roman"/>
            </a:endParaRP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274320" indent="450215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>
              <a:latin typeface="Times New Roman"/>
              <a:ea typeface="Times New Roman"/>
            </a:endParaRPr>
          </a:p>
          <a:p>
            <a:pPr marL="274320" indent="450215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274320" indent="450215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 smtClean="0">
              <a:latin typeface="Times New Roman"/>
              <a:ea typeface="Times New Roman"/>
            </a:endParaRPr>
          </a:p>
          <a:p>
            <a:pPr marL="274320" indent="450215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400" dirty="0" smtClean="0">
              <a:latin typeface="Times New Roman"/>
              <a:ea typeface="Times New Roman"/>
            </a:endParaRP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1600" b="1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480"/>
              </p:ext>
            </p:extLst>
          </p:nvPr>
        </p:nvGraphicFramePr>
        <p:xfrm>
          <a:off x="539552" y="1268760"/>
          <a:ext cx="8280920" cy="3675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общая численность 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1 млн. 258 тыс. чел.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численность занятого населения 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615 тыс. чел.</a:t>
                      </a:r>
                    </a:p>
                  </a:txBody>
                  <a:tcPr/>
                </a:tc>
              </a:tr>
              <a:tr h="580180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количество учащихся, студентов от 15 лет, обучающих по очной форме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66 тыс. чел.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неработающих граждан трудоспособного возраста </a:t>
                      </a:r>
                      <a:r>
                        <a:rPr kumimoji="0" lang="ru-RU" sz="1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(инвалиды, домохозяйки и прочие)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32,8 тыс. чел.</a:t>
                      </a:r>
                      <a:endParaRPr lang="ru-RU" dirty="0"/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 работающие за пределами района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45 тыс. чел.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работающих вахтовым методом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36 тыс. чел.</a:t>
                      </a: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количество занятых в личных подсобных хозяйствах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</a:rPr>
                        <a:t>29 тыс. чел.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07504" y="5373216"/>
            <a:ext cx="2464012" cy="13887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44511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Реализация Указов Президента РФ </a:t>
            </a:r>
            <a:br>
              <a:rPr lang="ru-RU" altLang="ru-RU" sz="2400" dirty="0">
                <a:solidFill>
                  <a:schemeClr val="bg1"/>
                </a:solidFill>
              </a:rPr>
            </a:br>
            <a:r>
              <a:rPr lang="ru-RU" altLang="ru-RU" sz="2400" dirty="0">
                <a:solidFill>
                  <a:schemeClr val="bg1"/>
                </a:solidFill>
              </a:rPr>
              <a:t>от 07 мая 2012 года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-1590675" y="-171450"/>
            <a:ext cx="0" cy="571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11650663" y="4398963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11650663" y="4398963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11650663" y="4398963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-2619375" y="-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611560" y="383729"/>
            <a:ext cx="8208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>
                <a:solidFill>
                  <a:srgbClr val="003366"/>
                </a:solidFill>
                <a:latin typeface="Constantia"/>
              </a:rPr>
              <a:t>Создание в 2015 году рабочих мест по отраслям</a:t>
            </a:r>
          </a:p>
        </p:txBody>
      </p:sp>
      <p:pic>
        <p:nvPicPr>
          <p:cNvPr id="14" name="Picture 9" descr="ул област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507365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842196"/>
              </p:ext>
            </p:extLst>
          </p:nvPr>
        </p:nvGraphicFramePr>
        <p:xfrm>
          <a:off x="-85725" y="116608"/>
          <a:ext cx="9315450" cy="662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404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7326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" y="764704"/>
            <a:ext cx="8229600" cy="4389438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rgbClr val="002060"/>
                </a:solidFill>
              </a:rPr>
              <a:t>http://</a:t>
            </a:r>
            <a:r>
              <a:rPr lang="en-US" sz="2400" i="1" dirty="0" smtClean="0">
                <a:solidFill>
                  <a:srgbClr val="002060"/>
                </a:solidFill>
              </a:rPr>
              <a:t>gov.ukoo.ru</a:t>
            </a:r>
            <a:endParaRPr lang="ru-RU" sz="2400" i="1" dirty="0" smtClean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80153"/>
            <a:ext cx="8784976" cy="828567"/>
          </a:xfrm>
          <a:prstGeom prst="rect">
            <a:avLst/>
          </a:prstGeom>
        </p:spPr>
        <p:txBody>
          <a:bodyPr lIns="0" rIns="0" bIns="0" anchor="b"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Корпоративный портал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  <a:lumMod val="36000"/>
                      <a:lumOff val="64000"/>
                    </a:srgbClr>
                  </a:gs>
                  <a:gs pos="50000">
                    <a:srgbClr val="7030A0">
                      <a:shade val="67500"/>
                      <a:satMod val="115000"/>
                      <a:lumMod val="95000"/>
                    </a:srgbClr>
                  </a:gs>
                  <a:gs pos="100000">
                    <a:srgbClr val="7030A0">
                      <a:shade val="100000"/>
                      <a:satMod val="115000"/>
                      <a:lumMod val="62000"/>
                      <a:lumOff val="38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2" descr="C:\Users\DashkoAA\Desktop\Аллея Трудовой Славы\Ульяновская област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240" y="1273721"/>
            <a:ext cx="6923504" cy="52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65262" y="9422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17632" cy="20882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Во исполнение поручения заместителя Председателя Правительства РФ О.Ю. </a:t>
            </a:r>
            <a:r>
              <a:rPr lang="ru-RU" sz="2000" b="1" dirty="0" err="1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Голодец</a:t>
            </a:r>
            <a:r>
              <a:rPr lang="ru-RU" sz="20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 от 18 декабря 2015 г. № ОГ-П12-8567 между Федеральной службой по труду и занятости и Правительством Ульяновской области было подписано Дополнительное соглашение от 30.12.2015 года № 30/2016 к Соглашению от 26 марта 2015 года №5/2015 (л)  о реализации мер, направленных на снижение неформальной занятости.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06084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ru-RU" sz="2400" dirty="0" smtClean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2400" dirty="0" smtClean="0"/>
              <a:t>Выполнить </a:t>
            </a:r>
            <a:r>
              <a:rPr lang="ru-RU" sz="2400" dirty="0" smtClean="0"/>
              <a:t>контрольный показатель 58 734 человек</a:t>
            </a:r>
            <a:r>
              <a:rPr lang="ru-RU" sz="1400" dirty="0" smtClean="0"/>
              <a:t>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altLang="ru-RU" sz="2400" dirty="0"/>
              <a:t> </a:t>
            </a:r>
            <a:r>
              <a:rPr lang="ru-RU" altLang="ru-RU" sz="2400" dirty="0" smtClean="0"/>
              <a:t> </a:t>
            </a:r>
            <a:endParaRPr lang="ru-RU" altLang="ru-RU" sz="2400" dirty="0">
              <a:solidFill>
                <a:srgbClr val="55A8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invest.ulmeria.ru/images/ifcimages/Image_0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552728" cy="34563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4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26" y="17190"/>
            <a:ext cx="8229600" cy="707926"/>
          </a:xfrm>
        </p:spPr>
        <p:txBody>
          <a:bodyPr/>
          <a:lstStyle/>
          <a:p>
            <a:pPr algn="ctr"/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Пропаганда легальных трудовых отношений</a:t>
            </a:r>
            <a:endParaRPr lang="ru-RU" sz="2800" dirty="0"/>
          </a:p>
        </p:txBody>
      </p:sp>
      <p:pic>
        <p:nvPicPr>
          <p:cNvPr id="4" name="Picture 2" descr="F:\Рабочие документы УЭСПИ\Конкурс за честный труд\939 А, КАрла Маркса, 4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908720"/>
            <a:ext cx="8494637" cy="590465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7" name="Picture 3" descr="E:\Аллея Трудовой Славы\Не формальная занятость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61608"/>
            <a:ext cx="3022029" cy="1579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Аллея Трудовой Славы\Не формальная занятость\8_ik_Banner_1_1_sq300_sq300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76826"/>
            <a:ext cx="3312368" cy="158429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979712" y="896119"/>
            <a:ext cx="6593591" cy="5832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886"/>
          </a:xfrm>
        </p:spPr>
        <p:txBody>
          <a:bodyPr/>
          <a:lstStyle/>
          <a:p>
            <a:pPr algn="ctr"/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  <a:ea typeface="+mn-ea"/>
                <a:cs typeface="+mn-cs"/>
              </a:rPr>
              <a:t>Ульяновская область</a:t>
            </a:r>
            <a:endParaRPr lang="ru-RU" dirty="0"/>
          </a:p>
        </p:txBody>
      </p:sp>
      <p:pic>
        <p:nvPicPr>
          <p:cNvPr id="5" name="Picture 4" descr="http://i.ytimg.com/vi/DbmsqtTO7Wc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3491880" cy="202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fuznaku.files.wordpress.com/2011/04/in00919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13176"/>
            <a:ext cx="17636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0184877"/>
              </p:ext>
            </p:extLst>
          </p:nvPr>
        </p:nvGraphicFramePr>
        <p:xfrm>
          <a:off x="323528" y="0"/>
          <a:ext cx="8424936" cy="6453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3369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87721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49" y="332656"/>
            <a:ext cx="8928992" cy="93610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Общественность против </a:t>
            </a:r>
            <a:r>
              <a:rPr lang="ru-RU" sz="2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серых зарплат </a:t>
            </a:r>
            <a: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</a:br>
            <a: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Акция «Трудясь бери своё»</a:t>
            </a:r>
            <a:endParaRPr lang="ru-RU" sz="3600" dirty="0"/>
          </a:p>
        </p:txBody>
      </p:sp>
      <p:pic>
        <p:nvPicPr>
          <p:cNvPr id="7170" name="Picture 2" descr="E:\Аллея Трудовой Славы\Не формальная занятость\28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572000" cy="262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pro-life.by/wp-content/uploads/2014/05/Christian_family_s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572000" cy="263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alexy.kz/images/img_kz/474x354/52755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" y="4191982"/>
            <a:ext cx="4521665" cy="266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sino-uhtomski.mos.ru/upload/medialibrary/aa3/433726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91983"/>
            <a:ext cx="4560540" cy="26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myjobexpert.com/wp-content/uploads/2015/01/w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012160" y="4293097"/>
            <a:ext cx="2896877" cy="222809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86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Результаты работы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45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Результаты сверки легализованных работников муниципальных образований:  </a:t>
            </a:r>
            <a:endParaRPr lang="ru-RU" sz="2400" dirty="0" smtClean="0">
              <a:latin typeface="Arial Narrow" pitchFamily="34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П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итогам сверки за 2015 год отчисления по страховым взносам в Пенсионный фонд Российской Федерации от легализованных работников подтвердились на сумму в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53 546,2 тыс. рублей.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22531" name="Picture 2" descr="http://kbrria.ru/sites/default/files/field/image/qrjnyirnqq_yhc_rkfnmcivyeb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93097"/>
            <a:ext cx="3960440" cy="23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7326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Проблемы борьбы с </a:t>
            </a:r>
            <a:b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</a:br>
            <a:r>
              <a:rPr lang="ru-RU" sz="36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неформальной занятостью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487479"/>
            <a:ext cx="72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!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отсутствие полномочий сотрудников администраций районов проводить проверки субъектов бизнеса и координации трудовых отношений;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невозможность проникновения на территорию собственника, в случае его отказа в доступе на данную территорию (в т.ч. при инвентаризации владельцев имущества, сдающих площади в аренду);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невозможность в момент предъявления трудового договора установить его законность либо фиктивность;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недостаточно активная позиция органов контроля и надзора и правоохранительных органов;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низкий уровень правовой культуры работников;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недостаточно жесткие меры ответственности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работодателей.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755576" y="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66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Предложения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6876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часть 2 статьи 5.27 КоАП РФ в части изменения штрафных санкций в отношении работодателя, юридического лица, индивидуального предпринимателя, которые уклоняются от оформления трудовых отношений либо оформления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правовых договоров фактически регулирующих трудовые отношения. Санкции увеличить в кратном размере.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наделение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органов и внебюджетных фондов контрольными функциями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проверок;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законодательное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в ТК РФ понятия неформальной занятости и ее критериев;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усиление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органов контроля и надзора с администрациями муниципальных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alt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200" dirty="0">
              <a:solidFill>
                <a:srgbClr val="55A83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653136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для работодателей (малый и средний бизнес) по регистрации трудовых 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гражданско-правовых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договоров, заключенных с работниками в администрациях муниципальных образованиях и предусмотреть ответственность за неисполнения данной обязанности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для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(работника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работающего без оформления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гражданско-правого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1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r>
              <a:rPr lang="ru-RU" sz="36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Поставленная задача Губернатором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>
              <a:spcBef>
                <a:spcPct val="0"/>
              </a:spcBef>
              <a:buClrTx/>
              <a:buSzTx/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Для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более эффективной работы по борьбе с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неформальной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занятостью в перечень индикаторов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оценки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деятельности администрации муниципальных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</a:t>
            </a: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образований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Ульяновской области включен целевой </a:t>
            </a:r>
            <a:endParaRPr lang="ru-RU" altLang="ru-RU" sz="24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индикатор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по выполнению плана снижения уровня </a:t>
            </a:r>
            <a:endParaRPr lang="ru-RU" altLang="ru-RU" sz="24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неформальной </a:t>
            </a: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занятости для всех муниципальных </a:t>
            </a:r>
            <a:endParaRPr lang="ru-RU" altLang="ru-RU" sz="24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altLang="ru-RU" sz="2400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Arial" charset="0"/>
              </a:rPr>
              <a:t>  образований</a:t>
            </a:r>
            <a:endParaRPr lang="ru-RU" altLang="ru-RU" sz="2400" dirty="0">
              <a:solidFill>
                <a:srgbClr val="55A83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858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2339752" y="125636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272108" y="332656"/>
            <a:ext cx="84249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ea typeface="+mj-ea"/>
                <a:cs typeface="+mj-cs"/>
              </a:rPr>
              <a:t>Предложения  общественной организация </a:t>
            </a:r>
            <a:r>
              <a:rPr lang="ru-RU" sz="28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ea typeface="+mj-ea"/>
                <a:cs typeface="+mj-cs"/>
              </a:rPr>
              <a:t>малого и </a:t>
            </a:r>
            <a:r>
              <a:rPr lang="ru-RU" sz="28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  <a:ea typeface="+mj-ea"/>
                <a:cs typeface="+mj-cs"/>
              </a:rPr>
              <a:t>среднего предпринимательства Опора России</a:t>
            </a:r>
            <a:endParaRPr lang="ru-RU" sz="2800" dirty="0">
              <a:latin typeface="+mn-lt"/>
            </a:endParaRPr>
          </a:p>
        </p:txBody>
      </p:sp>
      <p:sp>
        <p:nvSpPr>
          <p:cNvPr id="5" name="AutoShape 2" descr="https://orv.gov.ru/Files/GetImage?id=5cdfb924-5dd8-4b25-9026-3eeec9bf5ba7&amp;width=null&amp;height=null&amp;key=8db76728-897c-44e9-af5e-71ab712052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mo-smr.ru/wp-content/uploads/2014/07/map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4941168"/>
            <a:ext cx="3168352" cy="19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259228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1800" dirty="0" smtClean="0">
                <a:latin typeface="Times New Roman"/>
                <a:ea typeface="Times New Roman"/>
              </a:rPr>
              <a:t>      По </a:t>
            </a:r>
            <a:r>
              <a:rPr lang="ru-RU" sz="1800" dirty="0">
                <a:latin typeface="Times New Roman"/>
                <a:ea typeface="Times New Roman"/>
              </a:rPr>
              <a:t>информации общественной </a:t>
            </a:r>
            <a:r>
              <a:rPr lang="ru-RU" sz="1800" dirty="0" smtClean="0">
                <a:latin typeface="Times New Roman"/>
                <a:ea typeface="Times New Roman"/>
              </a:rPr>
              <a:t>организации малого и </a:t>
            </a:r>
            <a:r>
              <a:rPr lang="ru-RU" sz="1800" dirty="0">
                <a:latin typeface="Times New Roman"/>
                <a:ea typeface="Times New Roman"/>
              </a:rPr>
              <a:t>среднего предпринимательства </a:t>
            </a:r>
            <a:r>
              <a:rPr lang="ru-RU" sz="1800" dirty="0" smtClean="0">
                <a:latin typeface="Times New Roman"/>
                <a:ea typeface="Times New Roman"/>
              </a:rPr>
              <a:t>   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</a:rPr>
              <a:t> </a:t>
            </a:r>
            <a:r>
              <a:rPr lang="ru-RU" sz="1800" dirty="0" smtClean="0">
                <a:latin typeface="Times New Roman"/>
                <a:ea typeface="Times New Roman"/>
              </a:rPr>
              <a:t>     Опора</a:t>
            </a:r>
            <a:r>
              <a:rPr lang="ru-RU" sz="1800" dirty="0">
                <a:latin typeface="Times New Roman"/>
                <a:ea typeface="Times New Roman"/>
              </a:rPr>
              <a:t> </a:t>
            </a:r>
            <a:r>
              <a:rPr lang="ru-RU" sz="1800" dirty="0" smtClean="0">
                <a:latin typeface="Times New Roman"/>
                <a:ea typeface="Times New Roman"/>
              </a:rPr>
              <a:t>России </a:t>
            </a:r>
            <a:r>
              <a:rPr lang="ru-RU" sz="1800" dirty="0">
                <a:latin typeface="Times New Roman"/>
                <a:ea typeface="Times New Roman"/>
              </a:rPr>
              <a:t>- </a:t>
            </a:r>
            <a:r>
              <a:rPr lang="ru-RU" sz="1800" b="1" dirty="0">
                <a:latin typeface="Times New Roman"/>
                <a:ea typeface="Times New Roman"/>
              </a:rPr>
              <a:t>7</a:t>
            </a:r>
            <a:r>
              <a:rPr lang="ru-RU" sz="1800" b="1" dirty="0" smtClean="0">
                <a:latin typeface="Times New Roman"/>
                <a:ea typeface="Times New Roman"/>
              </a:rPr>
              <a:t>0% работников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в сфере деятельности такси в Ульяновской области </a:t>
            </a:r>
            <a:r>
              <a:rPr lang="ru-RU" sz="1800" dirty="0" smtClean="0">
                <a:latin typeface="Times New Roman"/>
                <a:ea typeface="Times New Roman"/>
              </a:rPr>
              <a:t>работают </a:t>
            </a:r>
            <a:r>
              <a:rPr lang="ru-RU" sz="1800" dirty="0">
                <a:latin typeface="Times New Roman"/>
                <a:ea typeface="Times New Roman"/>
              </a:rPr>
              <a:t>нелегально. </a:t>
            </a:r>
            <a:r>
              <a:rPr lang="ru-RU" sz="1800" dirty="0" smtClean="0">
                <a:latin typeface="Times New Roman"/>
                <a:ea typeface="Times New Roman"/>
              </a:rPr>
              <a:t>В </a:t>
            </a:r>
            <a:r>
              <a:rPr lang="ru-RU" sz="1800" dirty="0">
                <a:latin typeface="Times New Roman"/>
                <a:ea typeface="Times New Roman"/>
              </a:rPr>
              <a:t>связи с этим Опора России предлагает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Clr>
                <a:srgbClr val="000000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Максимально упростить налоговую отчетность. Чтобы можно было в одном окне посчитать и уплатить налоги и страховые взносы.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1400" dirty="0" smtClean="0"/>
          </a:p>
        </p:txBody>
      </p:sp>
      <p:pic>
        <p:nvPicPr>
          <p:cNvPr id="1026" name="Picture 2" descr="http://ivanovskoe.mos.ru/upload/medialibrary/75e/tak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41168"/>
            <a:ext cx="2736304" cy="169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7326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691680" y="2564904"/>
            <a:ext cx="486104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+mn-lt"/>
              </a:rPr>
              <a:t>за внимание!</a:t>
            </a:r>
            <a:endParaRPr lang="ru-RU" sz="3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7586663" y="6478588"/>
            <a:ext cx="1409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">
                <a:solidFill>
                  <a:srgbClr val="0070C0"/>
                </a:solidFill>
                <a:latin typeface="Constantia" pitchFamily="18" charset="0"/>
              </a:rPr>
              <a:t>Департамент занятости населения</a:t>
            </a:r>
          </a:p>
          <a:p>
            <a:r>
              <a:rPr lang="ru-RU" sz="600">
                <a:solidFill>
                  <a:srgbClr val="0070C0"/>
                </a:solidFill>
                <a:latin typeface="Constantia" pitchFamily="18" charset="0"/>
              </a:rPr>
              <a:t>Отдел ИТА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923975" y="188640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83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Структура неформального рынка труда </a:t>
            </a:r>
            <a:endParaRPr lang="ru-RU" sz="32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5704388"/>
              </p:ext>
            </p:extLst>
          </p:nvPr>
        </p:nvGraphicFramePr>
        <p:xfrm>
          <a:off x="539552" y="908720"/>
          <a:ext cx="8136904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616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ул област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00000">
            <a:off x="1619250" y="1196975"/>
            <a:ext cx="507365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5815" y="332656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Ситуация </a:t>
            </a:r>
            <a:r>
              <a:rPr lang="ru-RU" altLang="ru-RU" sz="2400" dirty="0" smtClean="0">
                <a:solidFill>
                  <a:schemeClr val="bg1"/>
                </a:solidFill>
              </a:rPr>
              <a:t>на</a:t>
            </a:r>
            <a:r>
              <a:rPr lang="ru-RU" altLang="ru-RU" sz="4000" dirty="0" smtClean="0">
                <a:solidFill>
                  <a:schemeClr val="bg1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</a:rPr>
              <a:t>областном</a:t>
            </a:r>
            <a:r>
              <a:rPr lang="ru-RU" altLang="ru-RU" sz="4000" dirty="0">
                <a:solidFill>
                  <a:schemeClr val="bg1"/>
                </a:solidFill>
              </a:rPr>
              <a:t> </a:t>
            </a:r>
            <a:r>
              <a:rPr lang="ru-RU" altLang="ru-RU" sz="2400" dirty="0">
                <a:solidFill>
                  <a:schemeClr val="bg1"/>
                </a:solidFill>
              </a:rPr>
              <a:t>рынке труда в </a:t>
            </a:r>
            <a:r>
              <a:rPr lang="en-US" altLang="ru-RU" sz="2400" dirty="0">
                <a:solidFill>
                  <a:schemeClr val="bg1"/>
                </a:solidFill>
              </a:rPr>
              <a:t>I </a:t>
            </a:r>
            <a:r>
              <a:rPr lang="ru-RU" altLang="ru-RU" sz="2400" dirty="0">
                <a:solidFill>
                  <a:schemeClr val="bg1"/>
                </a:solidFill>
              </a:rPr>
              <a:t>п/г 2015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9512" y="116632"/>
            <a:ext cx="8351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400" b="1" dirty="0" smtClean="0">
                <a:solidFill>
                  <a:srgbClr val="003366"/>
                </a:solidFill>
                <a:latin typeface="Constantia"/>
              </a:rPr>
              <a:t>Средняя численность работников занятых в экономике по основному виду экономической деятельности в 2015 году </a:t>
            </a:r>
            <a:endParaRPr lang="ru-RU" altLang="ru-RU" sz="2400" dirty="0">
              <a:solidFill>
                <a:srgbClr val="003366"/>
              </a:solidFill>
              <a:latin typeface="Constantia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63402"/>
              </p:ext>
            </p:extLst>
          </p:nvPr>
        </p:nvGraphicFramePr>
        <p:xfrm>
          <a:off x="-25946" y="90289"/>
          <a:ext cx="9469090" cy="705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45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835696" y="1053988"/>
            <a:ext cx="5708863" cy="580401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48072"/>
          </a:xfr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  <a:ea typeface="+mn-ea"/>
                <a:cs typeface="+mn-cs"/>
              </a:rPr>
              <a:t>Последствия  неформальной занятости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59" y="1340768"/>
            <a:ext cx="8086353" cy="3443702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800" dirty="0" err="1" smtClean="0">
                <a:latin typeface="Arial" charset="0"/>
                <a:cs typeface="Arial" charset="0"/>
              </a:rPr>
              <a:t>недопоступление</a:t>
            </a:r>
            <a:r>
              <a:rPr lang="ru-RU" sz="1800" dirty="0" smtClean="0">
                <a:latin typeface="Arial" charset="0"/>
                <a:cs typeface="Arial" charset="0"/>
              </a:rPr>
              <a:t> отчислений в Пенсионный фонд;</a:t>
            </a:r>
          </a:p>
          <a:p>
            <a:pPr algn="just" eaLnBrk="1" hangingPunct="1"/>
            <a:r>
              <a:rPr lang="ru-RU" sz="1800" dirty="0" smtClean="0">
                <a:latin typeface="Arial" charset="0"/>
                <a:cs typeface="Arial" charset="0"/>
              </a:rPr>
              <a:t>снижение объемов поступлений налога на доходы физических лиц;</a:t>
            </a:r>
          </a:p>
          <a:p>
            <a:pPr algn="just" eaLnBrk="1" hangingPunct="1"/>
            <a:r>
              <a:rPr lang="ru-RU" sz="1800" dirty="0" smtClean="0">
                <a:latin typeface="Arial" charset="0"/>
                <a:cs typeface="Arial" charset="0"/>
              </a:rPr>
              <a:t>необоснованная нагрузка на бюджет за счет выплаты социальных пособий трудоспособным гражданам в связи с низким уровнем их дохода;</a:t>
            </a:r>
          </a:p>
          <a:p>
            <a:pPr algn="just" eaLnBrk="1" hangingPunct="1"/>
            <a:r>
              <a:rPr lang="ru-RU" sz="1800" dirty="0" smtClean="0">
                <a:latin typeface="Arial" charset="0"/>
                <a:cs typeface="Arial" charset="0"/>
              </a:rPr>
              <a:t>привлечение работодателей за </a:t>
            </a:r>
            <a:r>
              <a:rPr lang="ru-RU" sz="1800" dirty="0" err="1" smtClean="0">
                <a:latin typeface="Arial" charset="0"/>
                <a:cs typeface="Arial" charset="0"/>
              </a:rPr>
              <a:t>неоформление</a:t>
            </a:r>
            <a:r>
              <a:rPr lang="ru-RU" sz="1800" dirty="0" smtClean="0">
                <a:latin typeface="Arial" charset="0"/>
                <a:cs typeface="Arial" charset="0"/>
              </a:rPr>
              <a:t> (либо ненадлежащее оформление) трудовых отношений с работниками к административной ответственности;</a:t>
            </a:r>
          </a:p>
          <a:p>
            <a:pPr algn="just" eaLnBrk="1" hangingPunct="1"/>
            <a:r>
              <a:rPr lang="ru-RU" sz="1800" dirty="0" smtClean="0">
                <a:latin typeface="Arial" charset="0"/>
                <a:cs typeface="Arial" charset="0"/>
              </a:rPr>
              <a:t>снижение уровня государственных гарантий в части пенсионного обеспечения и социального страхования в случае потери трудоспособности работника, работающего без оформления трудовых отношений</a:t>
            </a:r>
            <a:endParaRPr lang="ru-RU" sz="18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 descr="http://apteka7.com/wp-admin/admin-ajax.php?action=wps-wpimage&amp;id=aHR0cDovL2tpbmNoaWMucnUvX253LzEvNTI5NDEyNjUuanB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4470"/>
            <a:ext cx="3528392" cy="204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olica-s.su/wp-content/uploads/2016/03/1453209457407201435678968765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84470"/>
            <a:ext cx="4123953" cy="21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644008" y="5949280"/>
            <a:ext cx="1559740" cy="90872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60325" y="0"/>
            <a:ext cx="6687301" cy="588299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432048"/>
          </a:xfrm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Итоги работы по легализации трудовых отношений 2015 год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0" name="Picture 2" descr="http://t.wallpaperweb.org/wallpaper/digital_art/1440x900/Amazing_Drawings_18_1440x9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54504"/>
            <a:ext cx="2983609" cy="180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774942358"/>
              </p:ext>
            </p:extLst>
          </p:nvPr>
        </p:nvGraphicFramePr>
        <p:xfrm>
          <a:off x="611560" y="1052736"/>
          <a:ext cx="8208912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508661" y="476672"/>
            <a:ext cx="6377567" cy="63813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52" name="Овал 51"/>
          <p:cNvSpPr/>
          <p:nvPr/>
        </p:nvSpPr>
        <p:spPr>
          <a:xfrm>
            <a:off x="546212" y="1556792"/>
            <a:ext cx="7776864" cy="432048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406" y="188640"/>
            <a:ext cx="8229600" cy="936104"/>
          </a:xfrm>
        </p:spPr>
        <p:txBody>
          <a:bodyPr/>
          <a:lstStyle/>
          <a:p>
            <a:pPr algn="ctr"/>
            <a:r>
              <a:rPr lang="ru-RU" sz="32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Схема взаимодействия по снижению неформальной занятости</a:t>
            </a:r>
            <a:endParaRPr lang="ru-RU" sz="3200" dirty="0"/>
          </a:p>
        </p:txBody>
      </p:sp>
      <p:sp>
        <p:nvSpPr>
          <p:cNvPr id="8" name="Овал 7"/>
          <p:cNvSpPr/>
          <p:nvPr/>
        </p:nvSpPr>
        <p:spPr>
          <a:xfrm>
            <a:off x="164704" y="2204864"/>
            <a:ext cx="1907703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Прокуратура</a:t>
            </a:r>
            <a:endParaRPr lang="ru-RU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98440" y="2961134"/>
            <a:ext cx="3672408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Главное управление труда, занятости и социального благополучия Ульяновской области</a:t>
            </a:r>
          </a:p>
        </p:txBody>
      </p:sp>
      <p:sp>
        <p:nvSpPr>
          <p:cNvPr id="14" name="Овал 13"/>
          <p:cNvSpPr/>
          <p:nvPr/>
        </p:nvSpPr>
        <p:spPr>
          <a:xfrm>
            <a:off x="38261" y="4487577"/>
            <a:ext cx="2160587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ПФР</a:t>
            </a:r>
            <a:endParaRPr lang="ru-RU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98949" y="5231257"/>
            <a:ext cx="2160587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УФНС</a:t>
            </a:r>
            <a:endParaRPr lang="ru-RU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48261" y="4593307"/>
            <a:ext cx="2160587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ГИТ</a:t>
            </a:r>
            <a:endParaRPr lang="ru-RU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48262" y="2204864"/>
            <a:ext cx="2160587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УМВД</a:t>
            </a:r>
            <a:endParaRPr lang="ru-RU" sz="16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04619" y="1412776"/>
            <a:ext cx="2349246" cy="923925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Муниципальные образования</a:t>
            </a:r>
            <a:endParaRPr lang="ru-RU" sz="14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479242" y="2336701"/>
            <a:ext cx="1" cy="624433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4" idx="7"/>
          </p:cNvCxnSpPr>
          <p:nvPr/>
        </p:nvCxnSpPr>
        <p:spPr>
          <a:xfrm flipH="1">
            <a:off x="1882437" y="4365105"/>
            <a:ext cx="716003" cy="257778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072407" y="2780928"/>
            <a:ext cx="526033" cy="31412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479242" y="4523606"/>
            <a:ext cx="0" cy="703152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 flipV="1">
            <a:off x="6270848" y="4365105"/>
            <a:ext cx="677415" cy="504055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6270848" y="2741118"/>
            <a:ext cx="677415" cy="387671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upload.wikimedia.org/wikipedia/commons/9/9a/Raions_of_Ulyanovsk_Oblast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899592" y="87721"/>
            <a:ext cx="6687301" cy="6798757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99" y="188640"/>
            <a:ext cx="8928992" cy="63668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  <a:lumMod val="36000"/>
                        <a:lumOff val="64000"/>
                      </a:srgbClr>
                    </a:gs>
                    <a:gs pos="50000">
                      <a:srgbClr val="7030A0">
                        <a:shade val="67500"/>
                        <a:satMod val="115000"/>
                        <a:lumMod val="95000"/>
                      </a:srgbClr>
                    </a:gs>
                    <a:gs pos="100000">
                      <a:srgbClr val="7030A0">
                        <a:shade val="100000"/>
                        <a:satMod val="115000"/>
                        <a:lumMod val="62000"/>
                        <a:lumOff val="38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</a:rPr>
              <a:t>Межведомственные комиссии </a:t>
            </a:r>
            <a:endParaRPr lang="ru-RU" sz="4400" dirty="0"/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142875" y="1071563"/>
            <a:ext cx="40544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Областной уровень:</a:t>
            </a:r>
            <a:endParaRPr lang="ru-RU" altLang="ru-RU" sz="2000" b="1" dirty="0">
              <a:solidFill>
                <a:srgbClr val="C00000"/>
              </a:solidFill>
            </a:endParaRPr>
          </a:p>
          <a:p>
            <a:pPr eaLnBrk="1" hangingPunct="1"/>
            <a:r>
              <a:rPr lang="ru-RU" altLang="ru-RU" b="1" dirty="0" smtClean="0"/>
              <a:t>Межведомственная рабочая группа по вопросу снижения неформальной занятости и легализации «теневой» заработной платы</a:t>
            </a:r>
            <a:endParaRPr lang="ru-RU" altLang="ru-RU" dirty="0"/>
          </a:p>
        </p:txBody>
      </p:sp>
      <p:sp>
        <p:nvSpPr>
          <p:cNvPr id="6" name="TextBox 28"/>
          <p:cNvSpPr txBox="1">
            <a:spLocks noChangeArrowheads="1"/>
          </p:cNvSpPr>
          <p:nvPr/>
        </p:nvSpPr>
        <p:spPr bwMode="auto">
          <a:xfrm>
            <a:off x="142875" y="4149080"/>
            <a:ext cx="3862387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C00000"/>
                </a:solidFill>
              </a:rPr>
              <a:t>Муниципальный уровень:</a:t>
            </a:r>
          </a:p>
          <a:p>
            <a:pPr eaLnBrk="1" hangingPunct="1"/>
            <a:r>
              <a:rPr lang="ru-RU" altLang="ru-RU" b="1" dirty="0" smtClean="0"/>
              <a:t>24 </a:t>
            </a:r>
            <a:r>
              <a:rPr lang="ru-RU" altLang="ru-RU" b="1" dirty="0"/>
              <a:t>территориальных </a:t>
            </a:r>
            <a:r>
              <a:rPr lang="ru-RU" altLang="ru-RU" b="1" dirty="0" smtClean="0"/>
              <a:t>межведомственных комиссии </a:t>
            </a:r>
            <a:r>
              <a:rPr lang="ru-RU" altLang="ru-RU" dirty="0"/>
              <a:t>по вопросам </a:t>
            </a:r>
            <a:r>
              <a:rPr lang="ru-RU" altLang="ru-RU" dirty="0" smtClean="0"/>
              <a:t>укрепления дисциплины оплаты труда.</a:t>
            </a:r>
            <a:endParaRPr lang="ru-RU" alt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8" y="928688"/>
            <a:ext cx="4786312" cy="24288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Председатель: Первый заместитель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председателя Правительства Ульяновской области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Состав: представители министерств,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ведомств,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контрольно-надзорных, налоговых и правоохранительных органов,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областных объединений 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профсоюзов и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работодателей, ОПФР, УФНС, ФСС, ГИТ. 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71777" y="3974444"/>
            <a:ext cx="4786312" cy="1857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Председатель: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Глава администрации муниципального образования</a:t>
            </a:r>
            <a:endParaRPr lang="ru-RU" sz="17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Состав: представители  </a:t>
            </a:r>
            <a:r>
              <a:rPr lang="ru-RU" sz="1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ОПФР, ФСС, УФНС</a:t>
            </a:r>
            <a:r>
              <a:rPr lang="ru-RU" sz="17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, контрольно-надзорных и правоохранительных органов, органов социальной защиты, службы занятости населения и др. </a:t>
            </a:r>
          </a:p>
        </p:txBody>
      </p:sp>
      <p:sp>
        <p:nvSpPr>
          <p:cNvPr id="12" name="Двойная стрелка вверх/вниз 11"/>
          <p:cNvSpPr/>
          <p:nvPr/>
        </p:nvSpPr>
        <p:spPr>
          <a:xfrm>
            <a:off x="719411" y="3357563"/>
            <a:ext cx="360362" cy="503237"/>
          </a:xfrm>
          <a:prstGeom prst="up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9/9a/Raions_of_Ulyanovsk_Oblas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7EFD9"/>
              </a:clrFrom>
              <a:clrTo>
                <a:srgbClr val="F7EFD9">
                  <a:alpha val="0"/>
                </a:srgbClr>
              </a:clrTo>
            </a:clrChange>
            <a:lum bright="70000" contrast="-70000"/>
            <a:extLst/>
          </a:blip>
          <a:srcRect/>
          <a:stretch>
            <a:fillRect/>
          </a:stretch>
        </p:blipFill>
        <p:spPr bwMode="auto">
          <a:xfrm>
            <a:off x="1907704" y="279351"/>
            <a:ext cx="5114611" cy="6578649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r="5400000" sx="1000" sy="1000" algn="ctr" rotWithShape="0">
              <a:srgbClr val="000000">
                <a:alpha val="70000"/>
              </a:srgbClr>
            </a:outerShdw>
            <a:reflection endPos="0" dist="50800" dir="5400000" sy="-100000" algn="bl" rotWithShape="0"/>
            <a:softEdge rad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763" y="116632"/>
            <a:ext cx="8147248" cy="1224136"/>
          </a:xfrm>
        </p:spPr>
        <p:txBody>
          <a:bodyPr/>
          <a:lstStyle/>
          <a:p>
            <a:pPr algn="ctr"/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Алгоритм действий комиссий муниципальных образований по снижению неформальной занятости и легализации </a:t>
            </a:r>
            <a:r>
              <a:rPr lang="ru-RU" sz="24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«теневой» </a:t>
            </a:r>
            <a:r>
              <a:rPr lang="ru-RU" sz="2400" b="1" dirty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139700">
                    <a:srgbClr val="0BD0D9">
                      <a:satMod val="175000"/>
                      <a:alpha val="40000"/>
                    </a:srgbClr>
                  </a:glow>
                </a:effectLst>
                <a:latin typeface="Constantia"/>
              </a:rPr>
              <a:t>заработной платы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56992"/>
            <a:ext cx="727280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b="1" dirty="0" smtClean="0">
              <a:solidFill>
                <a:prstClr val="black"/>
              </a:solidFill>
              <a:latin typeface="Times New Roman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000" b="1" dirty="0">
              <a:solidFill>
                <a:prstClr val="black"/>
              </a:solidFill>
              <a:latin typeface="Times New Roman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000" b="1" dirty="0" smtClean="0">
              <a:solidFill>
                <a:prstClr val="black"/>
              </a:solidFill>
              <a:latin typeface="Times New Roman"/>
            </a:endParaRPr>
          </a:p>
          <a:p>
            <a:pPr marL="273050" lvl="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lang="ru-RU" sz="20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259632" y="1844824"/>
            <a:ext cx="6624736" cy="864096"/>
          </a:xfrm>
          <a:prstGeom prst="downArrow">
            <a:avLst>
              <a:gd name="adj1" fmla="val 50000"/>
              <a:gd name="adj2" fmla="val 53368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kern="0" dirty="0" smtClean="0">
                <a:solidFill>
                  <a:srgbClr val="0D1259"/>
                </a:solidFill>
                <a:latin typeface="Times New Roman" pitchFamily="18" charset="0"/>
                <a:cs typeface="Times New Roman" pitchFamily="18" charset="0"/>
              </a:rPr>
              <a:t>АЛГОРИТМ</a:t>
            </a:r>
            <a:endParaRPr lang="ru-RU" altLang="ru-RU" sz="1400" b="1" kern="0" dirty="0">
              <a:solidFill>
                <a:srgbClr val="0D12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16"/>
          <p:cNvSpPr/>
          <p:nvPr/>
        </p:nvSpPr>
        <p:spPr>
          <a:xfrm>
            <a:off x="359532" y="2996953"/>
            <a:ext cx="1800200" cy="11521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Выявление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неформальной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занятости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Блок-схема: альтернативный процесс 16"/>
          <p:cNvSpPr/>
          <p:nvPr/>
        </p:nvSpPr>
        <p:spPr>
          <a:xfrm>
            <a:off x="2627784" y="2996950"/>
            <a:ext cx="1800200" cy="1152131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Заслушивание работодателей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заседаниях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комиссий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6"/>
          <p:cNvSpPr/>
          <p:nvPr/>
        </p:nvSpPr>
        <p:spPr>
          <a:xfrm>
            <a:off x="4871814" y="2996950"/>
            <a:ext cx="1800200" cy="1152132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Контроль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исполнением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решений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6"/>
          <p:cNvSpPr/>
          <p:nvPr/>
        </p:nvSpPr>
        <p:spPr>
          <a:xfrm>
            <a:off x="6983077" y="2996953"/>
            <a:ext cx="1800200" cy="11521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Принятие мер </a:t>
            </a:r>
            <a:r>
              <a:rPr lang="ru-RU" sz="1600" b="1" dirty="0">
                <a:solidFill>
                  <a:prstClr val="black"/>
                </a:solidFill>
                <a:latin typeface="Times New Roman"/>
                <a:ea typeface="Calibri"/>
              </a:rPr>
              <a:t>административного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/>
                <a:ea typeface="Calibri"/>
              </a:rPr>
              <a:t>воздействия</a:t>
            </a:r>
            <a:endParaRPr lang="ru-RU" sz="16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245865" y="4239090"/>
            <a:ext cx="6624736" cy="602924"/>
          </a:xfrm>
          <a:prstGeom prst="downArrow">
            <a:avLst>
              <a:gd name="adj1" fmla="val 50000"/>
              <a:gd name="adj2" fmla="val 53368"/>
            </a:avLst>
          </a:prstGeom>
          <a:solidFill>
            <a:srgbClr val="FFFFFF">
              <a:lumMod val="85000"/>
            </a:srgbClr>
          </a:solidFill>
          <a:ln w="25400" cap="flat" cmpd="sng" algn="ctr">
            <a:noFill/>
            <a:prstDash val="solid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kern="0" dirty="0" smtClean="0">
                <a:solidFill>
                  <a:srgbClr val="0D1259"/>
                </a:solidFill>
                <a:latin typeface="Times New Roman" pitchFamily="18" charset="0"/>
                <a:cs typeface="Times New Roman" pitchFamily="18" charset="0"/>
              </a:rPr>
              <a:t>РЕЗУЛЬТАТ</a:t>
            </a:r>
            <a:endParaRPr lang="ru-RU" altLang="ru-RU" sz="1400" b="1" kern="0" dirty="0">
              <a:solidFill>
                <a:srgbClr val="0D12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6"/>
          <p:cNvSpPr/>
          <p:nvPr/>
        </p:nvSpPr>
        <p:spPr>
          <a:xfrm>
            <a:off x="1115616" y="4995174"/>
            <a:ext cx="6912768" cy="306034"/>
          </a:xfrm>
          <a:prstGeom prst="flowChartAlternateProcess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Заключение трудовых договоров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6"/>
          <p:cNvSpPr/>
          <p:nvPr/>
        </p:nvSpPr>
        <p:spPr>
          <a:xfrm>
            <a:off x="1115616" y="5432388"/>
            <a:ext cx="6912768" cy="306034"/>
          </a:xfrm>
          <a:prstGeom prst="flowChartAlternateProcess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Увеличение перечисления страховых взносов в Пенсионный фонд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115616" y="5908303"/>
            <a:ext cx="6912768" cy="306034"/>
          </a:xfrm>
          <a:prstGeom prst="flowChartAlternateProcess">
            <a:avLst/>
          </a:prstGeom>
          <a:solidFill>
            <a:srgbClr val="FF66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Увеличение сумм налоговых поступлений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616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1027</TotalTime>
  <Words>1042</Words>
  <Application>Microsoft Office PowerPoint</Application>
  <PresentationFormat>Экран (4:3)</PresentationFormat>
  <Paragraphs>199</Paragraphs>
  <Slides>26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Поток</vt:lpstr>
      <vt:lpstr>1_Тема Office</vt:lpstr>
      <vt:lpstr>1_Поток</vt:lpstr>
      <vt:lpstr>2_Поток</vt:lpstr>
      <vt:lpstr>3_Поток</vt:lpstr>
      <vt:lpstr>                                Правительство Ульяновской области  Главное управление труда, занятости и социального благополучия Ульяновской области</vt:lpstr>
      <vt:lpstr>Ульяновская область</vt:lpstr>
      <vt:lpstr>Структура неформального рынка труда </vt:lpstr>
      <vt:lpstr>Ситуация на областном рынке труда в I п/г 2015</vt:lpstr>
      <vt:lpstr>Последствия  неформальной занятости</vt:lpstr>
      <vt:lpstr>Итоги работы по легализации трудовых отношений 2015 год</vt:lpstr>
      <vt:lpstr>Схема взаимодействия по снижению неформальной занятости</vt:lpstr>
      <vt:lpstr>Межведомственные комиссии </vt:lpstr>
      <vt:lpstr>Алгоритм действий комиссий муниципальных образований по снижению неформальной занятости и легализации «теневой» заработной платы </vt:lpstr>
      <vt:lpstr>Методы выявления неформальной занятости в  Ульяновской области  </vt:lpstr>
      <vt:lpstr>Схема информационного обмена</vt:lpstr>
      <vt:lpstr>Методы выявления неформальной занятости в  Ульяновской области  </vt:lpstr>
      <vt:lpstr>Методы выявления неформальной занятости в  Ульяновской области</vt:lpstr>
      <vt:lpstr>Методы выявления неформальной занятости в  Ульяновской области  </vt:lpstr>
      <vt:lpstr>Презентация PowerPoint</vt:lpstr>
      <vt:lpstr>Реализация Указов Президента РФ  от 07 мая 2012 года</vt:lpstr>
      <vt:lpstr>Презентация PowerPoint</vt:lpstr>
      <vt:lpstr>Во исполнение поручения заместителя Председателя Правительства РФ О.Ю. Голодец от 18 декабря 2015 г. № ОГ-П12-8567 между Федеральной службой по труду и занятости и Правительством Ульяновской области было подписано Дополнительное соглашение от 30.12.2015 года № 30/2016 к Соглашению от 26 марта 2015 года №5/2015 (л)  о реализации мер, направленных на снижение неформальной занятости. </vt:lpstr>
      <vt:lpstr>Пропаганда легальных трудовых отношений</vt:lpstr>
      <vt:lpstr>Общественность против серых зарплат  Акция «Трудясь бери своё»</vt:lpstr>
      <vt:lpstr>Результаты работы</vt:lpstr>
      <vt:lpstr>Проблемы борьбы с  неформальной занятостью</vt:lpstr>
      <vt:lpstr>Предложения</vt:lpstr>
      <vt:lpstr>Поставленная задача Губернатором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НЕФОРМАЛЬНАЯ ЗАНЯТОСТЬ</dc:title>
  <dc:creator>SidorovaOV</dc:creator>
  <cp:lastModifiedBy>Krashenev</cp:lastModifiedBy>
  <cp:revision>190</cp:revision>
  <cp:lastPrinted>2016-04-14T05:56:33Z</cp:lastPrinted>
  <dcterms:created xsi:type="dcterms:W3CDTF">2015-06-17T12:25:30Z</dcterms:created>
  <dcterms:modified xsi:type="dcterms:W3CDTF">2016-04-14T07:16:48Z</dcterms:modified>
</cp:coreProperties>
</file>